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x-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1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</p:sldMasterIdLst>
  <p:notesMasterIdLst>
    <p:notesMasterId r:id="rId26"/>
  </p:notesMasterIdLst>
  <p:sldIdLst>
    <p:sldId id="368" r:id="rId3"/>
    <p:sldId id="307" r:id="rId4"/>
    <p:sldId id="350" r:id="rId5"/>
    <p:sldId id="351" r:id="rId6"/>
    <p:sldId id="352" r:id="rId7"/>
    <p:sldId id="353" r:id="rId8"/>
    <p:sldId id="354" r:id="rId9"/>
    <p:sldId id="355" r:id="rId10"/>
    <p:sldId id="309" r:id="rId11"/>
    <p:sldId id="348" r:id="rId12"/>
    <p:sldId id="356" r:id="rId13"/>
    <p:sldId id="328" r:id="rId14"/>
    <p:sldId id="357" r:id="rId15"/>
    <p:sldId id="358" r:id="rId16"/>
    <p:sldId id="359" r:id="rId17"/>
    <p:sldId id="360" r:id="rId18"/>
    <p:sldId id="361" r:id="rId19"/>
    <p:sldId id="362" r:id="rId20"/>
    <p:sldId id="363" r:id="rId21"/>
    <p:sldId id="364" r:id="rId22"/>
    <p:sldId id="365" r:id="rId23"/>
    <p:sldId id="366" r:id="rId24"/>
    <p:sldId id="324" r:id="rId25"/>
  </p:sldIdLst>
  <p:sldSz cx="12192000" cy="6858000"/>
  <p:notesSz cx="6858000" cy="9144000"/>
  <p:embeddedFontLst>
    <p:embeddedFont>
      <p:font typeface="微软雅黑" panose="020B0503020204020204" pitchFamily="34" charset="-122"/>
      <p:regular r:id="rId27"/>
      <p:bold r:id="rId28"/>
    </p:embeddedFont>
    <p:embeddedFont>
      <p:font typeface="SimSun" panose="02010600030101010101" pitchFamily="2" charset="-122"/>
      <p:regular r:id="rId29"/>
    </p:embeddedFont>
    <p:embeddedFont>
      <p:font typeface="Calibri Light" panose="020F0302020204030204" pitchFamily="34" charset="0"/>
      <p:regular r:id="rId30"/>
      <p:italic r:id="rId31"/>
    </p:embeddedFont>
    <p:embeddedFont>
      <p:font typeface="Calibri" panose="020F0502020204030204" pitchFamily="34" charset="0"/>
      <p:regular r:id="rId32"/>
      <p:bold r:id="rId33"/>
      <p:italic r:id="rId34"/>
      <p:boldItalic r:id="rId35"/>
    </p:embeddedFont>
    <p:embeddedFont>
      <p:font typeface="SimSun" panose="02010600030101010101" pitchFamily="2" charset="-122"/>
      <p:regular r:id="rId29"/>
    </p:embeddedFont>
  </p:embeddedFontLst>
  <p:custDataLst>
    <p:tags r:id="rId3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1E3B"/>
    <a:srgbClr val="60DAF6"/>
    <a:srgbClr val="FCC51C"/>
    <a:srgbClr val="198DE4"/>
    <a:srgbClr val="F03D44"/>
    <a:srgbClr val="FFCC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354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9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font" Target="fonts/font8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font" Target="fonts/font7.fntdata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font" Target="fonts/font6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font" Target="fonts/font2.fntdata"/><Relationship Id="rId36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5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font" Target="fonts/font9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739C7E-8FDC-4429-B0A1-94175D57364E}" type="datetimeFigureOut">
              <a:rPr lang="zh-CN" altLang="en-US" smtClean="0"/>
              <a:pPr/>
              <a:t>2022/4/24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1D6F2C-1050-4696-83AB-26AF6714F43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70070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D6F2C-1050-4696-83AB-26AF6714F43D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17548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D6F2C-1050-4696-83AB-26AF6714F43D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0903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704D7-397A-45FE-92B3-F6D800518A5D}" type="datetimeFigureOut">
              <a:rPr lang="zh-CN" altLang="en-US" smtClean="0"/>
              <a:pPr/>
              <a:t>2022/4/24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E6462-F78B-4796-AFEC-59C32A5F5FA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098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704D7-397A-45FE-92B3-F6D800518A5D}" type="datetimeFigureOut">
              <a:rPr lang="zh-CN" altLang="en-US" smtClean="0"/>
              <a:pPr/>
              <a:t>2022/4/24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E6462-F78B-4796-AFEC-59C32A5F5FA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5605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704D7-397A-45FE-92B3-F6D800518A5D}" type="datetimeFigureOut">
              <a:rPr lang="zh-CN" altLang="en-US" smtClean="0"/>
              <a:pPr/>
              <a:t>2022/4/24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E6462-F78B-4796-AFEC-59C32A5F5FA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8217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886129-59E3-4CDE-A5ED-0B5EEE8D411F}" type="datetimeFigureOut">
              <a:rPr lang="en-US"/>
              <a:pPr>
                <a:defRPr/>
              </a:pPr>
              <a:t>4/24/2022</a:t>
            </a:fld>
            <a:endParaRPr lang="en-US"/>
          </a:p>
        </p:txBody>
      </p:sp>
      <p:sp>
        <p:nvSpPr>
          <p:cNvPr id="3" name="Footer Placeholder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627E12-EC62-41D2-8A81-48933E8F584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90900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>
            <a:extLst/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" name="组合 4"/>
          <p:cNvGrpSpPr>
            <a:grpSpLocks/>
          </p:cNvGrpSpPr>
          <p:nvPr userDrawn="1"/>
        </p:nvGrpSpPr>
        <p:grpSpPr bwMode="auto">
          <a:xfrm>
            <a:off x="263525" y="333375"/>
            <a:ext cx="11593513" cy="6119813"/>
            <a:chOff x="263352" y="405344"/>
            <a:chExt cx="11593288" cy="6120000"/>
          </a:xfrm>
        </p:grpSpPr>
        <p:sp>
          <p:nvSpPr>
            <p:cNvPr id="4" name="矩形 5">
              <a:extLst/>
            </p:cNvPr>
            <p:cNvSpPr/>
            <p:nvPr/>
          </p:nvSpPr>
          <p:spPr>
            <a:xfrm>
              <a:off x="263352" y="405344"/>
              <a:ext cx="11593288" cy="6120000"/>
            </a:xfrm>
            <a:prstGeom prst="rect">
              <a:avLst/>
            </a:prstGeom>
            <a:noFill/>
            <a:ln cmpd="dbl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" name="矩形 8">
              <a:extLst/>
            </p:cNvPr>
            <p:cNvSpPr/>
            <p:nvPr/>
          </p:nvSpPr>
          <p:spPr>
            <a:xfrm>
              <a:off x="366538" y="476784"/>
              <a:ext cx="11386916" cy="5977120"/>
            </a:xfrm>
            <a:prstGeom prst="rect">
              <a:avLst/>
            </a:prstGeom>
            <a:noFill/>
            <a:ln cmpd="dbl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82267071"/>
      </p:ext>
    </p:extLst>
  </p:cSld>
  <p:clrMapOvr>
    <a:masterClrMapping/>
  </p:clrMapOvr>
  <p:transition advClick="0" advTm="200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704D7-397A-45FE-92B3-F6D800518A5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2022/4/24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E6462-F78B-4796-AFEC-59C32A5F5F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7713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704D7-397A-45FE-92B3-F6D800518A5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2022/4/24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E6462-F78B-4796-AFEC-59C32A5F5F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4334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704D7-397A-45FE-92B3-F6D800518A5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2022/4/24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E6462-F78B-4796-AFEC-59C32A5F5F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5832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704D7-397A-45FE-92B3-F6D800518A5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2022/4/24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E6462-F78B-4796-AFEC-59C32A5F5F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9752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704D7-397A-45FE-92B3-F6D800518A5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2022/4/24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E6462-F78B-4796-AFEC-59C32A5F5F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0809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704D7-397A-45FE-92B3-F6D800518A5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2022/4/24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E6462-F78B-4796-AFEC-59C32A5F5F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687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704D7-397A-45FE-92B3-F6D800518A5D}" type="datetimeFigureOut">
              <a:rPr lang="zh-CN" altLang="en-US" smtClean="0"/>
              <a:pPr/>
              <a:t>2022/4/24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E6462-F78B-4796-AFEC-59C32A5F5FA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2691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704D7-397A-45FE-92B3-F6D800518A5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2022/4/24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E6462-F78B-4796-AFEC-59C32A5F5F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6494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704D7-397A-45FE-92B3-F6D800518A5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2022/4/24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E6462-F78B-4796-AFEC-59C32A5F5F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2858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704D7-397A-45FE-92B3-F6D800518A5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2022/4/24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E6462-F78B-4796-AFEC-59C32A5F5F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6723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704D7-397A-45FE-92B3-F6D800518A5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2022/4/24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E6462-F78B-4796-AFEC-59C32A5F5F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3514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704D7-397A-45FE-92B3-F6D800518A5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2022/4/24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E6462-F78B-4796-AFEC-59C32A5F5F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847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>
            <a:extLst/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" name="组合 4"/>
          <p:cNvGrpSpPr>
            <a:grpSpLocks/>
          </p:cNvGrpSpPr>
          <p:nvPr userDrawn="1"/>
        </p:nvGrpSpPr>
        <p:grpSpPr bwMode="auto">
          <a:xfrm>
            <a:off x="263525" y="333375"/>
            <a:ext cx="11593513" cy="6119813"/>
            <a:chOff x="263352" y="405344"/>
            <a:chExt cx="11593288" cy="6120000"/>
          </a:xfrm>
        </p:grpSpPr>
        <p:sp>
          <p:nvSpPr>
            <p:cNvPr id="4" name="矩形 5">
              <a:extLst/>
            </p:cNvPr>
            <p:cNvSpPr/>
            <p:nvPr/>
          </p:nvSpPr>
          <p:spPr>
            <a:xfrm>
              <a:off x="263352" y="405344"/>
              <a:ext cx="11593288" cy="6120000"/>
            </a:xfrm>
            <a:prstGeom prst="rect">
              <a:avLst/>
            </a:prstGeom>
            <a:noFill/>
            <a:ln cmpd="dbl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" name="矩形 8">
              <a:extLst/>
            </p:cNvPr>
            <p:cNvSpPr/>
            <p:nvPr/>
          </p:nvSpPr>
          <p:spPr>
            <a:xfrm>
              <a:off x="366538" y="476784"/>
              <a:ext cx="11386916" cy="5977120"/>
            </a:xfrm>
            <a:prstGeom prst="rect">
              <a:avLst/>
            </a:prstGeom>
            <a:noFill/>
            <a:ln cmpd="dbl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67422456"/>
      </p:ext>
    </p:extLst>
  </p:cSld>
  <p:clrMapOvr>
    <a:masterClrMapping/>
  </p:clrMapOvr>
  <p:transition advClick="0" advTm="2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704D7-397A-45FE-92B3-F6D800518A5D}" type="datetimeFigureOut">
              <a:rPr lang="zh-CN" altLang="en-US" smtClean="0"/>
              <a:pPr/>
              <a:t>2022/4/24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E6462-F78B-4796-AFEC-59C32A5F5FA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1466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704D7-397A-45FE-92B3-F6D800518A5D}" type="datetimeFigureOut">
              <a:rPr lang="zh-CN" altLang="en-US" smtClean="0"/>
              <a:pPr/>
              <a:t>2022/4/24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E6462-F78B-4796-AFEC-59C32A5F5FA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2217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704D7-397A-45FE-92B3-F6D800518A5D}" type="datetimeFigureOut">
              <a:rPr lang="zh-CN" altLang="en-US" smtClean="0"/>
              <a:pPr/>
              <a:t>2022/4/24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E6462-F78B-4796-AFEC-59C32A5F5FA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168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704D7-397A-45FE-92B3-F6D800518A5D}" type="datetimeFigureOut">
              <a:rPr lang="zh-CN" altLang="en-US" smtClean="0"/>
              <a:pPr/>
              <a:t>2022/4/24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E6462-F78B-4796-AFEC-59C32A5F5FA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3536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704D7-397A-45FE-92B3-F6D800518A5D}" type="datetimeFigureOut">
              <a:rPr lang="zh-CN" altLang="en-US" smtClean="0"/>
              <a:pPr/>
              <a:t>2022/4/24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E6462-F78B-4796-AFEC-59C32A5F5FA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6107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704D7-397A-45FE-92B3-F6D800518A5D}" type="datetimeFigureOut">
              <a:rPr lang="zh-CN" altLang="en-US" smtClean="0"/>
              <a:pPr/>
              <a:t>2022/4/24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E6462-F78B-4796-AFEC-59C32A5F5FA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0477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704D7-397A-45FE-92B3-F6D800518A5D}" type="datetimeFigureOut">
              <a:rPr lang="zh-CN" altLang="en-US" smtClean="0"/>
              <a:pPr/>
              <a:t>2022/4/24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E6462-F78B-4796-AFEC-59C32A5F5FA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8802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D704D7-397A-45FE-92B3-F6D800518A5D}" type="datetimeFigureOut">
              <a:rPr lang="zh-CN" altLang="en-US" smtClean="0"/>
              <a:pPr/>
              <a:t>2022/4/24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3E6462-F78B-4796-AFEC-59C32A5F5FA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5851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75" r:id="rId12"/>
    <p:sldLayoutId id="2147483676" r:id="rId13"/>
  </p:sldLayoutIdLst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D704D7-397A-45FE-92B3-F6D800518A5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2022/4/24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3E6462-F78B-4796-AFEC-59C32A5F5F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02290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3" r:id="rId12"/>
  </p:sldLayoutIdLst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microsoft.com/office/2007/relationships/media" Target="../media/media2.mp3"/><Relationship Id="rId7" Type="http://schemas.openxmlformats.org/officeDocument/2006/relationships/image" Target="../media/image22.jp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9.png"/><Relationship Id="rId5" Type="http://schemas.openxmlformats.org/officeDocument/2006/relationships/slideLayout" Target="../slideLayouts/slideLayout7.xml"/><Relationship Id="rId4" Type="http://schemas.openxmlformats.org/officeDocument/2006/relationships/audio" Target="../media/media2.mp3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hyperlink" Target="PUMPKIN%20SOUP.mp4" TargetMode="External"/><Relationship Id="rId4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4.xml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notesSlide" Target="../notesSlides/notesSlide1.xml"/><Relationship Id="rId11" Type="http://schemas.openxmlformats.org/officeDocument/2006/relationships/image" Target="../media/image9.png"/><Relationship Id="rId5" Type="http://schemas.openxmlformats.org/officeDocument/2006/relationships/slideLayout" Target="../slideLayouts/slideLayout14.xml"/><Relationship Id="rId10" Type="http://schemas.openxmlformats.org/officeDocument/2006/relationships/image" Target="../media/image8.png"/><Relationship Id="rId4" Type="http://schemas.openxmlformats.org/officeDocument/2006/relationships/tags" Target="../tags/tag5.xml"/><Relationship Id="rId9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20.xml"/><Relationship Id="rId7" Type="http://schemas.openxmlformats.org/officeDocument/2006/relationships/image" Target="../media/image7.png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18.png"/><Relationship Id="rId4" Type="http://schemas.openxmlformats.org/officeDocument/2006/relationships/notesSlide" Target="../notesSlides/notesSlide2.xml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290" y="1599116"/>
            <a:ext cx="11555413" cy="4640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1276784" y="3154326"/>
            <a:ext cx="94288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team</a:t>
            </a:r>
          </a:p>
        </p:txBody>
      </p:sp>
      <p:sp>
        <p:nvSpPr>
          <p:cNvPr id="3" name="Rectangle 2"/>
          <p:cNvSpPr/>
          <p:nvPr/>
        </p:nvSpPr>
        <p:spPr>
          <a:xfrm>
            <a:off x="4299103" y="3147662"/>
            <a:ext cx="12811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eep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-fry</a:t>
            </a:r>
          </a:p>
        </p:txBody>
      </p:sp>
      <p:sp>
        <p:nvSpPr>
          <p:cNvPr id="4" name="Rectangle 3"/>
          <p:cNvSpPr/>
          <p:nvPr/>
        </p:nvSpPr>
        <p:spPr>
          <a:xfrm>
            <a:off x="2928256" y="308170"/>
            <a:ext cx="8131629" cy="954107"/>
          </a:xfrm>
          <a:prstGeom prst="rect">
            <a:avLst/>
          </a:prstGeom>
          <a:solidFill>
            <a:srgbClr val="00B050"/>
          </a:solidFill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*Write 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 verb for a cooking method under each picture. The first letter has been provided</a:t>
            </a:r>
            <a:r>
              <a:rPr lang="en-US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276784" y="5495258"/>
            <a:ext cx="8034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oast</a:t>
            </a:r>
            <a:endParaRPr 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332260" y="5495258"/>
            <a:ext cx="6415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rill</a:t>
            </a:r>
            <a:endParaRPr 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298804" y="5439860"/>
            <a:ext cx="12009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immer</a:t>
            </a:r>
            <a:endParaRPr 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382930" y="3154326"/>
            <a:ext cx="11283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tir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-fry</a:t>
            </a:r>
            <a:endParaRPr 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0421832" y="3147662"/>
            <a:ext cx="7232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ake</a:t>
            </a:r>
            <a:endParaRPr 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0495993" y="5495258"/>
            <a:ext cx="7232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tew</a:t>
            </a:r>
            <a:endParaRPr 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290" y="308170"/>
            <a:ext cx="1901381" cy="12909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97938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random/>
      </p:transition>
    </mc:Choice>
    <mc:Fallback xmlns=""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22250" y="233179"/>
            <a:ext cx="11722702" cy="6418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Google Shape;503;p60"/>
          <p:cNvSpPr txBox="1">
            <a:spLocks/>
          </p:cNvSpPr>
          <p:nvPr/>
        </p:nvSpPr>
        <p:spPr bwMode="auto">
          <a:xfrm flipH="1">
            <a:off x="10734675" y="6553200"/>
            <a:ext cx="129222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lIns="91425" tIns="91425" rIns="91425" bIns="91425" anchor="b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lvl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Zilla Slab Light"/>
              <a:buNone/>
              <a:defRPr sz="1400">
                <a:solidFill>
                  <a:srgbClr val="000000"/>
                </a:solidFill>
                <a:latin typeface="Zilla Slab Light"/>
                <a:ea typeface="Zilla Slab Light"/>
                <a:cs typeface="Zilla Slab Light"/>
                <a:sym typeface="Zilla Slab Light"/>
              </a:defRPr>
            </a:lvl1pPr>
            <a:lvl2pPr lvl="1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2pPr>
            <a:lvl3pPr lvl="2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3pPr>
            <a:lvl4pPr lvl="3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4pPr>
            <a:lvl5pPr lvl="4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5pPr>
            <a:lvl6pPr marR="0"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 b="0" i="0" u="none" strike="noStrike" cap="none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6pPr>
            <a:lvl7pPr marR="0"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 b="0" i="0" u="none" strike="noStrike" cap="none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7pPr>
            <a:lvl8pPr marR="0"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 b="0" i="0" u="none" strike="noStrike" cap="none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8pPr>
            <a:lvl9pPr marR="0"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 b="0" i="0" u="none" strike="noStrike" cap="none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Font typeface="Zilla Slab Light" charset="0"/>
              <a:buNone/>
              <a:defRPr/>
            </a:pPr>
            <a:r>
              <a:rPr lang="en-US" sz="600" kern="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Zilla Slab Light" charset="0"/>
                <a:cs typeface="Arial" panose="020B0604020202020204" pitchFamily="34" charset="0"/>
                <a:sym typeface="Zilla Slab Light" charset="0"/>
              </a:rPr>
              <a:t>Designed by Jessica Lee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5480" y="4622815"/>
            <a:ext cx="1858390" cy="202881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860" y="712269"/>
            <a:ext cx="7088847" cy="58142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Cloud Callout 5"/>
          <p:cNvSpPr/>
          <p:nvPr/>
        </p:nvSpPr>
        <p:spPr>
          <a:xfrm>
            <a:off x="5938787" y="233179"/>
            <a:ext cx="5762488" cy="2579571"/>
          </a:xfrm>
          <a:prstGeom prst="cloudCallout">
            <a:avLst>
              <a:gd name="adj1" fmla="val 33815"/>
              <a:gd name="adj2" fmla="val 98690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 smtClean="0"/>
          </a:p>
          <a:p>
            <a:pPr algn="just"/>
            <a:r>
              <a:rPr lang="en-US" sz="2400" b="1" dirty="0" smtClean="0">
                <a:solidFill>
                  <a:srgbClr val="FFC000"/>
                </a:solidFill>
              </a:rPr>
              <a:t>1</a:t>
            </a:r>
            <a:r>
              <a:rPr lang="en-US" sz="2400" b="1" dirty="0">
                <a:solidFill>
                  <a:srgbClr val="FFC000"/>
                </a:solidFill>
              </a:rPr>
              <a:t>. Can you guess the name of the dish in the picture?</a:t>
            </a:r>
          </a:p>
          <a:p>
            <a:pPr algn="just"/>
            <a:r>
              <a:rPr lang="en-US" sz="2400" b="1" dirty="0">
                <a:solidFill>
                  <a:srgbClr val="FFC000"/>
                </a:solidFill>
              </a:rPr>
              <a:t>2. What do you think the ingredients are for this dish?</a:t>
            </a:r>
          </a:p>
          <a:p>
            <a:pPr algn="ctr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915359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0188" y="2738438"/>
            <a:ext cx="3440112" cy="411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Google Shape;503;p60"/>
          <p:cNvSpPr txBox="1">
            <a:spLocks/>
          </p:cNvSpPr>
          <p:nvPr/>
        </p:nvSpPr>
        <p:spPr bwMode="auto">
          <a:xfrm flipH="1">
            <a:off x="10734675" y="6553200"/>
            <a:ext cx="129222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lIns="91425" tIns="91425" rIns="91425" bIns="91425" anchor="b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lvl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Zilla Slab Light"/>
              <a:buNone/>
              <a:defRPr sz="1400">
                <a:solidFill>
                  <a:srgbClr val="000000"/>
                </a:solidFill>
                <a:latin typeface="Zilla Slab Light"/>
                <a:ea typeface="Zilla Slab Light"/>
                <a:cs typeface="Zilla Slab Light"/>
                <a:sym typeface="Zilla Slab Light"/>
              </a:defRPr>
            </a:lvl1pPr>
            <a:lvl2pPr lvl="1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2pPr>
            <a:lvl3pPr lvl="2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3pPr>
            <a:lvl4pPr lvl="3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4pPr>
            <a:lvl5pPr lvl="4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5pPr>
            <a:lvl6pPr marR="0"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 b="0" i="0" u="none" strike="noStrike" cap="none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6pPr>
            <a:lvl7pPr marR="0"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 b="0" i="0" u="none" strike="noStrike" cap="none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7pPr>
            <a:lvl8pPr marR="0"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 b="0" i="0" u="none" strike="noStrike" cap="none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8pPr>
            <a:lvl9pPr marR="0"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 b="0" i="0" u="none" strike="noStrike" cap="none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Font typeface="Zilla Slab Light" charset="0"/>
              <a:buNone/>
              <a:defRPr/>
            </a:pPr>
            <a:r>
              <a:rPr lang="en-US" sz="600" kern="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Zilla Slab Light" charset="0"/>
                <a:cs typeface="Arial" panose="020B0604020202020204" pitchFamily="34" charset="0"/>
                <a:sym typeface="Zilla Slab Light" charset="0"/>
              </a:rPr>
              <a:t>Designed by Jessica Lee</a:t>
            </a:r>
          </a:p>
        </p:txBody>
      </p:sp>
      <p:sp>
        <p:nvSpPr>
          <p:cNvPr id="12293" name="TextBox 5"/>
          <p:cNvSpPr txBox="1">
            <a:spLocks noChangeArrowheads="1"/>
          </p:cNvSpPr>
          <p:nvPr/>
        </p:nvSpPr>
        <p:spPr bwMode="auto">
          <a:xfrm>
            <a:off x="3717925" y="298450"/>
            <a:ext cx="58642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4000" dirty="0">
                <a:solidFill>
                  <a:schemeClr val="bg1"/>
                </a:solidFill>
                <a:latin typeface="VNI-Murray" pitchFamily="2" charset="0"/>
              </a:rPr>
              <a:t>Monday ,….</a:t>
            </a:r>
          </a:p>
        </p:txBody>
      </p:sp>
      <p:sp>
        <p:nvSpPr>
          <p:cNvPr id="8" name="TextBox 44"/>
          <p:cNvSpPr txBox="1">
            <a:spLocks noChangeArrowheads="1"/>
          </p:cNvSpPr>
          <p:nvPr/>
        </p:nvSpPr>
        <p:spPr bwMode="auto">
          <a:xfrm>
            <a:off x="623888" y="2259013"/>
            <a:ext cx="92710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 marL="0" indent="0">
              <a:spcBef>
                <a:spcPct val="0"/>
              </a:spcBef>
              <a:buNone/>
            </a:pPr>
            <a:r>
              <a:rPr lang="en-US" sz="2400" dirty="0" smtClean="0">
                <a:solidFill>
                  <a:srgbClr val="FFFF00"/>
                </a:solidFill>
              </a:rPr>
              <a:t>Vocabulary</a:t>
            </a:r>
          </a:p>
          <a:p>
            <a:pPr marL="0" indent="0">
              <a:spcBef>
                <a:spcPct val="0"/>
              </a:spcBef>
              <a:buNone/>
            </a:pPr>
            <a:r>
              <a:rPr lang="en-US" sz="2400" dirty="0">
                <a:solidFill>
                  <a:schemeClr val="bg1"/>
                </a:solidFill>
              </a:rPr>
              <a:t>1. Look at the picture. Answer the questions</a:t>
            </a:r>
            <a:r>
              <a:rPr lang="en-US" sz="2400" dirty="0" smtClean="0">
                <a:solidFill>
                  <a:schemeClr val="bg1"/>
                </a:solidFill>
              </a:rPr>
              <a:t>.</a:t>
            </a:r>
          </a:p>
          <a:p>
            <a:pPr marL="0" indent="0">
              <a:spcBef>
                <a:spcPct val="0"/>
              </a:spcBef>
              <a:buNone/>
            </a:pPr>
            <a:r>
              <a:rPr lang="en-US" sz="2400" dirty="0" err="1">
                <a:solidFill>
                  <a:schemeClr val="bg1"/>
                </a:solidFill>
              </a:rPr>
              <a:t>2.a</a:t>
            </a:r>
            <a:r>
              <a:rPr lang="en-US" sz="2400" dirty="0">
                <a:solidFill>
                  <a:schemeClr val="bg1"/>
                </a:solidFill>
              </a:rPr>
              <a:t> Now listen to the first part of a talk where </a:t>
            </a:r>
            <a:r>
              <a:rPr lang="en-US" sz="2400" dirty="0" err="1">
                <a:solidFill>
                  <a:schemeClr val="bg1"/>
                </a:solidFill>
              </a:rPr>
              <a:t>Mi</a:t>
            </a:r>
            <a:r>
              <a:rPr lang="en-US" sz="2400" dirty="0">
                <a:solidFill>
                  <a:schemeClr val="bg1"/>
                </a:solidFill>
              </a:rPr>
              <a:t> is presenting how to prepare the ingredients. Check your answers</a:t>
            </a:r>
            <a:r>
              <a:rPr lang="en-US" sz="2400" dirty="0" smtClean="0">
                <a:solidFill>
                  <a:schemeClr val="bg1"/>
                </a:solidFill>
              </a:rPr>
              <a:t>.</a:t>
            </a:r>
            <a:endParaRPr lang="en-US" sz="2400" dirty="0" smtClean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3300413" y="935038"/>
            <a:ext cx="5864225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sz="4000" b="1" dirty="0">
                <a:solidFill>
                  <a:srgbClr val="FFC000"/>
                </a:solidFill>
                <a:latin typeface="VNI-Murray" pitchFamily="2" charset="0"/>
              </a:rPr>
              <a:t>Unit </a:t>
            </a:r>
            <a:r>
              <a:rPr lang="en-US" sz="4000" b="1" dirty="0" smtClean="0">
                <a:solidFill>
                  <a:srgbClr val="FFC000"/>
                </a:solidFill>
                <a:latin typeface="VNI-Murray" pitchFamily="2" charset="0"/>
              </a:rPr>
              <a:t>7. Recipes and eating habits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sz="4000" b="1" dirty="0" smtClean="0">
                <a:solidFill>
                  <a:srgbClr val="FFC000"/>
                </a:solidFill>
                <a:latin typeface="VNI-Murray" pitchFamily="2" charset="0"/>
              </a:rPr>
              <a:t>Communication</a:t>
            </a:r>
            <a:endParaRPr lang="en-US" sz="4000" b="1" dirty="0">
              <a:solidFill>
                <a:srgbClr val="FFC000"/>
              </a:solidFill>
              <a:latin typeface="VNI-Murray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76200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2250" y="177434"/>
            <a:ext cx="11804650" cy="64900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Google Shape;503;p60"/>
          <p:cNvSpPr txBox="1">
            <a:spLocks/>
          </p:cNvSpPr>
          <p:nvPr/>
        </p:nvSpPr>
        <p:spPr bwMode="auto">
          <a:xfrm flipH="1">
            <a:off x="8994775" y="4537075"/>
            <a:ext cx="129222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lIns="91425" tIns="91425" rIns="91425" bIns="91425" anchor="b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lvl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Zilla Slab Light"/>
              <a:buNone/>
              <a:defRPr sz="1400">
                <a:solidFill>
                  <a:srgbClr val="000000"/>
                </a:solidFill>
                <a:latin typeface="Zilla Slab Light"/>
                <a:ea typeface="Zilla Slab Light"/>
                <a:cs typeface="Zilla Slab Light"/>
                <a:sym typeface="Zilla Slab Light"/>
              </a:defRPr>
            </a:lvl1pPr>
            <a:lvl2pPr lvl="1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2pPr>
            <a:lvl3pPr lvl="2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3pPr>
            <a:lvl4pPr lvl="3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4pPr>
            <a:lvl5pPr lvl="4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5pPr>
            <a:lvl6pPr marR="0"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 b="0" i="0" u="none" strike="noStrike" cap="none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6pPr>
            <a:lvl7pPr marR="0"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 b="0" i="0" u="none" strike="noStrike" cap="none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7pPr>
            <a:lvl8pPr marR="0"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 b="0" i="0" u="none" strike="noStrike" cap="none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8pPr>
            <a:lvl9pPr marR="0"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 b="0" i="0" u="none" strike="noStrike" cap="none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Font typeface="Zilla Slab Light" charset="0"/>
              <a:buNone/>
              <a:defRPr/>
            </a:pPr>
            <a:r>
              <a:rPr lang="en-US" sz="600" kern="0" smtClean="0">
                <a:solidFill>
                  <a:schemeClr val="bg2">
                    <a:lumMod val="20000"/>
                    <a:lumOff val="80000"/>
                  </a:schemeClr>
                </a:solidFill>
                <a:latin typeface="Zilla Slab Light" charset="0"/>
                <a:cs typeface="Arial" panose="020B0604020202020204" pitchFamily="34" charset="0"/>
                <a:sym typeface="Zilla Slab Light" charset="0"/>
              </a:rPr>
              <a:t>Designed by Jessica Lee</a:t>
            </a:r>
          </a:p>
        </p:txBody>
      </p:sp>
      <p:sp>
        <p:nvSpPr>
          <p:cNvPr id="7" name="Google Shape;503;p60"/>
          <p:cNvSpPr txBox="1">
            <a:spLocks/>
          </p:cNvSpPr>
          <p:nvPr/>
        </p:nvSpPr>
        <p:spPr bwMode="auto">
          <a:xfrm flipH="1">
            <a:off x="10734675" y="6553200"/>
            <a:ext cx="129222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lIns="91425" tIns="91425" rIns="91425" bIns="91425" anchor="b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lvl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Zilla Slab Light"/>
              <a:buNone/>
              <a:defRPr sz="1400">
                <a:solidFill>
                  <a:srgbClr val="000000"/>
                </a:solidFill>
                <a:latin typeface="Zilla Slab Light"/>
                <a:ea typeface="Zilla Slab Light"/>
                <a:cs typeface="Zilla Slab Light"/>
                <a:sym typeface="Zilla Slab Light"/>
              </a:defRPr>
            </a:lvl1pPr>
            <a:lvl2pPr lvl="1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2pPr>
            <a:lvl3pPr lvl="2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3pPr>
            <a:lvl4pPr lvl="3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4pPr>
            <a:lvl5pPr lvl="4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5pPr>
            <a:lvl6pPr marR="0"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 b="0" i="0" u="none" strike="noStrike" cap="none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6pPr>
            <a:lvl7pPr marR="0"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 b="0" i="0" u="none" strike="noStrike" cap="none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7pPr>
            <a:lvl8pPr marR="0"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 b="0" i="0" u="none" strike="noStrike" cap="none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8pPr>
            <a:lvl9pPr marR="0"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 b="0" i="0" u="none" strike="noStrike" cap="none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Font typeface="Zilla Slab Light" charset="0"/>
              <a:buNone/>
              <a:defRPr/>
            </a:pPr>
            <a:r>
              <a:rPr lang="en-US" sz="600" kern="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Zilla Slab Light" charset="0"/>
                <a:cs typeface="Arial" panose="020B0604020202020204" pitchFamily="34" charset="0"/>
                <a:sym typeface="Zilla Slab Light" charset="0"/>
              </a:rPr>
              <a:t>Designed by Jessica Lee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179" y="178936"/>
            <a:ext cx="1219370" cy="1219370"/>
          </a:xfrm>
          <a:prstGeom prst="rect">
            <a:avLst/>
          </a:prstGeom>
        </p:spPr>
      </p:pic>
      <p:sp>
        <p:nvSpPr>
          <p:cNvPr id="3" name="Rounded Rectangle 2"/>
          <p:cNvSpPr/>
          <p:nvPr/>
        </p:nvSpPr>
        <p:spPr>
          <a:xfrm>
            <a:off x="527539" y="1398306"/>
            <a:ext cx="4888523" cy="5037663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>
            <a:off x="6483472" y="1398306"/>
            <a:ext cx="4888523" cy="5037663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84031" y="2168769"/>
            <a:ext cx="357712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1183237" y="2731477"/>
            <a:ext cx="357712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1183237" y="3352128"/>
            <a:ext cx="357712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1183237" y="4032739"/>
            <a:ext cx="357712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1182443" y="4595447"/>
            <a:ext cx="357712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1182443" y="5216098"/>
            <a:ext cx="357712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7206212" y="2192215"/>
            <a:ext cx="357712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7205418" y="2754923"/>
            <a:ext cx="357712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7205418" y="3375574"/>
            <a:ext cx="357712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7205418" y="4056185"/>
            <a:ext cx="357712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7204624" y="4618893"/>
            <a:ext cx="357712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7204624" y="5239544"/>
            <a:ext cx="357712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182443" y="1512277"/>
            <a:ext cx="36826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</a:rPr>
              <a:t>Pumpkin soup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7036654" y="1558499"/>
            <a:ext cx="36826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chemeClr val="bg1"/>
                </a:solidFill>
              </a:rPr>
              <a:t>Pumpkin</a:t>
            </a:r>
            <a:endParaRPr lang="en-US" sz="4400" dirty="0">
              <a:solidFill>
                <a:schemeClr val="bg1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104735" y="2156711"/>
            <a:ext cx="36826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chemeClr val="bg1"/>
                </a:solidFill>
              </a:rPr>
              <a:t>celery</a:t>
            </a:r>
            <a:endParaRPr lang="en-US" sz="4400" dirty="0">
              <a:solidFill>
                <a:schemeClr val="bg1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034211" y="2754923"/>
            <a:ext cx="36826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chemeClr val="bg1"/>
                </a:solidFill>
              </a:rPr>
              <a:t>shallots</a:t>
            </a:r>
            <a:endParaRPr lang="en-US" sz="4400" dirty="0">
              <a:solidFill>
                <a:schemeClr val="bg1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056619" y="3468447"/>
            <a:ext cx="36826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chemeClr val="bg1"/>
                </a:solidFill>
              </a:rPr>
              <a:t>butter</a:t>
            </a:r>
            <a:endParaRPr lang="en-US" sz="4400" dirty="0">
              <a:solidFill>
                <a:schemeClr val="bg1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124700" y="4066659"/>
            <a:ext cx="36826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chemeClr val="bg1"/>
                </a:solidFill>
              </a:rPr>
              <a:t>salt</a:t>
            </a:r>
            <a:endParaRPr lang="en-US" sz="4400" dirty="0">
              <a:solidFill>
                <a:schemeClr val="bg1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054176" y="4664871"/>
            <a:ext cx="36826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chemeClr val="bg1"/>
                </a:solidFill>
              </a:rPr>
              <a:t>cream</a:t>
            </a:r>
            <a:endParaRPr lang="en-US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708176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2ajes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11" grpId="0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0188" y="2738438"/>
            <a:ext cx="3440112" cy="411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Google Shape;503;p60"/>
          <p:cNvSpPr txBox="1">
            <a:spLocks/>
          </p:cNvSpPr>
          <p:nvPr/>
        </p:nvSpPr>
        <p:spPr bwMode="auto">
          <a:xfrm flipH="1">
            <a:off x="10734675" y="6553200"/>
            <a:ext cx="129222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lIns="91425" tIns="91425" rIns="91425" bIns="91425" anchor="b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lvl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Zilla Slab Light"/>
              <a:buNone/>
              <a:defRPr sz="1400">
                <a:solidFill>
                  <a:srgbClr val="000000"/>
                </a:solidFill>
                <a:latin typeface="Zilla Slab Light"/>
                <a:ea typeface="Zilla Slab Light"/>
                <a:cs typeface="Zilla Slab Light"/>
                <a:sym typeface="Zilla Slab Light"/>
              </a:defRPr>
            </a:lvl1pPr>
            <a:lvl2pPr lvl="1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2pPr>
            <a:lvl3pPr lvl="2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3pPr>
            <a:lvl4pPr lvl="3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4pPr>
            <a:lvl5pPr lvl="4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5pPr>
            <a:lvl6pPr marR="0"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 b="0" i="0" u="none" strike="noStrike" cap="none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6pPr>
            <a:lvl7pPr marR="0"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 b="0" i="0" u="none" strike="noStrike" cap="none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7pPr>
            <a:lvl8pPr marR="0"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 b="0" i="0" u="none" strike="noStrike" cap="none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8pPr>
            <a:lvl9pPr marR="0"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 b="0" i="0" u="none" strike="noStrike" cap="none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Font typeface="Zilla Slab Light" charset="0"/>
              <a:buNone/>
              <a:defRPr/>
            </a:pPr>
            <a:r>
              <a:rPr lang="en-US" sz="600" kern="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Zilla Slab Light" charset="0"/>
                <a:cs typeface="Arial" panose="020B0604020202020204" pitchFamily="34" charset="0"/>
                <a:sym typeface="Zilla Slab Light" charset="0"/>
              </a:rPr>
              <a:t>Designed by Jessica Lee</a:t>
            </a:r>
          </a:p>
        </p:txBody>
      </p:sp>
      <p:sp>
        <p:nvSpPr>
          <p:cNvPr id="12293" name="TextBox 5"/>
          <p:cNvSpPr txBox="1">
            <a:spLocks noChangeArrowheads="1"/>
          </p:cNvSpPr>
          <p:nvPr/>
        </p:nvSpPr>
        <p:spPr bwMode="auto">
          <a:xfrm>
            <a:off x="3717925" y="298450"/>
            <a:ext cx="58642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4000" dirty="0">
                <a:solidFill>
                  <a:schemeClr val="bg1"/>
                </a:solidFill>
                <a:latin typeface="VNI-Murray" pitchFamily="2" charset="0"/>
              </a:rPr>
              <a:t>Monday ,….</a:t>
            </a:r>
          </a:p>
        </p:txBody>
      </p:sp>
      <p:sp>
        <p:nvSpPr>
          <p:cNvPr id="8" name="TextBox 44"/>
          <p:cNvSpPr txBox="1">
            <a:spLocks noChangeArrowheads="1"/>
          </p:cNvSpPr>
          <p:nvPr/>
        </p:nvSpPr>
        <p:spPr bwMode="auto">
          <a:xfrm>
            <a:off x="623888" y="2259013"/>
            <a:ext cx="9271000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 marL="0" indent="0">
              <a:spcBef>
                <a:spcPct val="0"/>
              </a:spcBef>
              <a:buNone/>
            </a:pPr>
            <a:r>
              <a:rPr lang="en-US" sz="2400" dirty="0" smtClean="0">
                <a:solidFill>
                  <a:srgbClr val="FFFF00"/>
                </a:solidFill>
              </a:rPr>
              <a:t>Vocabulary</a:t>
            </a:r>
          </a:p>
          <a:p>
            <a:pPr marL="0" indent="0">
              <a:spcBef>
                <a:spcPct val="0"/>
              </a:spcBef>
              <a:buNone/>
            </a:pPr>
            <a:r>
              <a:rPr lang="en-US" sz="2400" dirty="0">
                <a:solidFill>
                  <a:schemeClr val="bg1"/>
                </a:solidFill>
              </a:rPr>
              <a:t>1. Look at the picture. Answer the questions</a:t>
            </a:r>
            <a:r>
              <a:rPr lang="en-US" sz="2400" dirty="0" smtClean="0">
                <a:solidFill>
                  <a:schemeClr val="bg1"/>
                </a:solidFill>
              </a:rPr>
              <a:t>.</a:t>
            </a:r>
          </a:p>
          <a:p>
            <a:pPr marL="0" indent="0">
              <a:spcBef>
                <a:spcPct val="0"/>
              </a:spcBef>
              <a:buNone/>
            </a:pPr>
            <a:r>
              <a:rPr lang="en-US" sz="2400" dirty="0" err="1">
                <a:solidFill>
                  <a:schemeClr val="bg1"/>
                </a:solidFill>
              </a:rPr>
              <a:t>2.a</a:t>
            </a:r>
            <a:r>
              <a:rPr lang="en-US" sz="2400" dirty="0">
                <a:solidFill>
                  <a:schemeClr val="bg1"/>
                </a:solidFill>
              </a:rPr>
              <a:t> Now listen to the first part of a talk where </a:t>
            </a:r>
            <a:r>
              <a:rPr lang="en-US" sz="2400" dirty="0" err="1">
                <a:solidFill>
                  <a:schemeClr val="bg1"/>
                </a:solidFill>
              </a:rPr>
              <a:t>Mi</a:t>
            </a:r>
            <a:r>
              <a:rPr lang="en-US" sz="2400" dirty="0">
                <a:solidFill>
                  <a:schemeClr val="bg1"/>
                </a:solidFill>
              </a:rPr>
              <a:t> is presenting how to prepare the ingredients. Check your answers</a:t>
            </a:r>
            <a:r>
              <a:rPr lang="en-US" sz="2400" dirty="0" smtClean="0">
                <a:solidFill>
                  <a:schemeClr val="bg1"/>
                </a:solidFill>
              </a:rPr>
              <a:t>.</a:t>
            </a:r>
          </a:p>
          <a:p>
            <a:pPr marL="0" indent="0">
              <a:spcBef>
                <a:spcPct val="0"/>
              </a:spcBef>
              <a:buNone/>
            </a:pPr>
            <a:r>
              <a:rPr lang="en-US" sz="2400" dirty="0" err="1">
                <a:solidFill>
                  <a:schemeClr val="bg1"/>
                </a:solidFill>
              </a:rPr>
              <a:t>2.b</a:t>
            </a:r>
            <a:r>
              <a:rPr lang="en-US" sz="2400" dirty="0">
                <a:solidFill>
                  <a:schemeClr val="bg1"/>
                </a:solidFill>
              </a:rPr>
              <a:t>. Listen to the first part of the talk again. Fill each blank with a word/phrase</a:t>
            </a:r>
            <a:r>
              <a:rPr lang="en-US" sz="2400" dirty="0" smtClean="0">
                <a:solidFill>
                  <a:schemeClr val="bg1"/>
                </a:solidFill>
              </a:rPr>
              <a:t>.</a:t>
            </a:r>
            <a:endParaRPr lang="en-US" sz="2400" dirty="0" smtClean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3300413" y="935038"/>
            <a:ext cx="5864225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sz="4000" b="1" dirty="0">
                <a:solidFill>
                  <a:srgbClr val="FFC000"/>
                </a:solidFill>
                <a:latin typeface="VNI-Murray" pitchFamily="2" charset="0"/>
              </a:rPr>
              <a:t>Unit </a:t>
            </a:r>
            <a:r>
              <a:rPr lang="en-US" sz="4000" b="1" dirty="0" smtClean="0">
                <a:solidFill>
                  <a:srgbClr val="FFC000"/>
                </a:solidFill>
                <a:latin typeface="VNI-Murray" pitchFamily="2" charset="0"/>
              </a:rPr>
              <a:t>7. Recipes and eating habits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sz="4000" b="1" dirty="0" smtClean="0">
                <a:solidFill>
                  <a:srgbClr val="FFC000"/>
                </a:solidFill>
                <a:latin typeface="VNI-Murray" pitchFamily="2" charset="0"/>
              </a:rPr>
              <a:t>Communication</a:t>
            </a:r>
            <a:endParaRPr lang="en-US" sz="4000" b="1" dirty="0">
              <a:solidFill>
                <a:srgbClr val="FFC000"/>
              </a:solidFill>
              <a:latin typeface="VNI-Murray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285605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22250" y="233179"/>
            <a:ext cx="11722702" cy="6418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Google Shape;503;p60"/>
          <p:cNvSpPr txBox="1">
            <a:spLocks/>
          </p:cNvSpPr>
          <p:nvPr/>
        </p:nvSpPr>
        <p:spPr bwMode="auto">
          <a:xfrm flipH="1">
            <a:off x="10734675" y="6553200"/>
            <a:ext cx="129222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lIns="91425" tIns="91425" rIns="91425" bIns="91425" anchor="b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lvl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Zilla Slab Light"/>
              <a:buNone/>
              <a:defRPr sz="1400">
                <a:solidFill>
                  <a:srgbClr val="000000"/>
                </a:solidFill>
                <a:latin typeface="Zilla Slab Light"/>
                <a:ea typeface="Zilla Slab Light"/>
                <a:cs typeface="Zilla Slab Light"/>
                <a:sym typeface="Zilla Slab Light"/>
              </a:defRPr>
            </a:lvl1pPr>
            <a:lvl2pPr lvl="1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2pPr>
            <a:lvl3pPr lvl="2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3pPr>
            <a:lvl4pPr lvl="3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4pPr>
            <a:lvl5pPr lvl="4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5pPr>
            <a:lvl6pPr marR="0"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 b="0" i="0" u="none" strike="noStrike" cap="none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6pPr>
            <a:lvl7pPr marR="0"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 b="0" i="0" u="none" strike="noStrike" cap="none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7pPr>
            <a:lvl8pPr marR="0"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 b="0" i="0" u="none" strike="noStrike" cap="none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8pPr>
            <a:lvl9pPr marR="0"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 b="0" i="0" u="none" strike="noStrike" cap="none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Font typeface="Zilla Slab Light" charset="0"/>
              <a:buNone/>
              <a:defRPr/>
            </a:pPr>
            <a:r>
              <a:rPr lang="en-US" sz="600" kern="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Zilla Slab Light" charset="0"/>
                <a:cs typeface="Arial" panose="020B0604020202020204" pitchFamily="34" charset="0"/>
                <a:sym typeface="Zilla Slab Light" charset="0"/>
              </a:rPr>
              <a:t>Designed by Jessica Lee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5480" y="4622815"/>
            <a:ext cx="1858390" cy="202881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127" y="384023"/>
            <a:ext cx="4885596" cy="62676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/>
          <p:cNvSpPr txBox="1"/>
          <p:nvPr/>
        </p:nvSpPr>
        <p:spPr>
          <a:xfrm>
            <a:off x="5185575" y="384023"/>
            <a:ext cx="6705600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- (1) </a:t>
            </a:r>
            <a:r>
              <a:rPr lang="en-US" sz="2800" dirty="0" smtClean="0"/>
              <a:t>__________________</a:t>
            </a:r>
            <a:r>
              <a:rPr lang="en-US" sz="2800" dirty="0"/>
              <a:t> of pumpkin</a:t>
            </a:r>
            <a:br>
              <a:rPr lang="en-US" sz="2800" dirty="0"/>
            </a:br>
            <a:r>
              <a:rPr lang="en-US" sz="2800" dirty="0"/>
              <a:t>- (2) </a:t>
            </a:r>
            <a:r>
              <a:rPr lang="en-US" sz="2800" dirty="0" smtClean="0"/>
              <a:t>__________________</a:t>
            </a:r>
            <a:r>
              <a:rPr lang="en-US" sz="2800" dirty="0"/>
              <a:t> shallots</a:t>
            </a:r>
            <a:br>
              <a:rPr lang="en-US" sz="2800" dirty="0"/>
            </a:br>
            <a:r>
              <a:rPr lang="en-US" sz="2800" dirty="0"/>
              <a:t>- (3)  __________________  of celery</a:t>
            </a:r>
            <a:br>
              <a:rPr lang="en-US" sz="2800" dirty="0"/>
            </a:br>
            <a:r>
              <a:rPr lang="en-US" sz="2800" dirty="0"/>
              <a:t>- (4)  __________________  of butter</a:t>
            </a:r>
            <a:br>
              <a:rPr lang="en-US" sz="2800" dirty="0"/>
            </a:br>
            <a:r>
              <a:rPr lang="en-US" sz="2800" dirty="0"/>
              <a:t>- (5)   __________________ </a:t>
            </a:r>
            <a:r>
              <a:rPr lang="en-US" sz="2800" dirty="0" smtClean="0"/>
              <a:t>of </a:t>
            </a:r>
            <a:r>
              <a:rPr lang="en-US" sz="2800" dirty="0"/>
              <a:t>fresh cream</a:t>
            </a:r>
            <a:br>
              <a:rPr lang="en-US" sz="2800" dirty="0"/>
            </a:br>
            <a:r>
              <a:rPr lang="en-US" sz="2800" dirty="0"/>
              <a:t>- (6)   __________________ </a:t>
            </a:r>
            <a:r>
              <a:rPr lang="en-US" sz="2800" dirty="0" smtClean="0"/>
              <a:t>of </a:t>
            </a:r>
            <a:r>
              <a:rPr lang="en-US" sz="2800" dirty="0"/>
              <a:t>salt</a:t>
            </a:r>
            <a:br>
              <a:rPr lang="en-US" sz="2800" dirty="0"/>
            </a:br>
            <a:r>
              <a:rPr lang="en-US" sz="2800" b="1" dirty="0"/>
              <a:t>Preparation:</a:t>
            </a:r>
            <a:r>
              <a:rPr lang="en-US" sz="2800" dirty="0"/>
              <a:t/>
            </a:r>
            <a:br>
              <a:rPr lang="en-US" sz="2800" dirty="0"/>
            </a:br>
            <a:r>
              <a:rPr lang="en-US" sz="2800" dirty="0"/>
              <a:t>- (7)   __________________ </a:t>
            </a:r>
            <a:r>
              <a:rPr lang="en-US" sz="2800" dirty="0" smtClean="0"/>
              <a:t>the </a:t>
            </a:r>
            <a:r>
              <a:rPr lang="en-US" sz="2800" dirty="0"/>
              <a:t>pumpkin, and (8)  __________________  it into cubes</a:t>
            </a:r>
            <a:br>
              <a:rPr lang="en-US" sz="2800" dirty="0"/>
            </a:br>
            <a:r>
              <a:rPr lang="en-US" sz="2800" dirty="0"/>
              <a:t>- (9)  __________________  the shallots and (10) </a:t>
            </a:r>
            <a:r>
              <a:rPr lang="en-US" sz="2800" dirty="0" smtClean="0"/>
              <a:t> ________________ </a:t>
            </a:r>
            <a:r>
              <a:rPr lang="en-US" sz="2800" dirty="0"/>
              <a:t> them</a:t>
            </a:r>
            <a:br>
              <a:rPr lang="en-US" sz="2800" dirty="0"/>
            </a:br>
            <a:r>
              <a:rPr lang="en-US" sz="2800" dirty="0"/>
              <a:t>- wash the celery and remove </a:t>
            </a:r>
            <a:endParaRPr lang="en-US" sz="2800" dirty="0" smtClean="0"/>
          </a:p>
          <a:p>
            <a:r>
              <a:rPr lang="en-US" sz="2800" dirty="0" smtClean="0"/>
              <a:t>the</a:t>
            </a:r>
            <a:r>
              <a:rPr lang="en-US" sz="2800" dirty="0"/>
              <a:t> (11)  __________________</a:t>
            </a:r>
          </a:p>
          <a:p>
            <a:endParaRPr lang="en-US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5583600" y="339600"/>
            <a:ext cx="36826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rgbClr val="FF0000"/>
                </a:solidFill>
              </a:rPr>
              <a:t>a kilo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558448" y="769186"/>
            <a:ext cx="36826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rgbClr val="FF0000"/>
                </a:solidFill>
              </a:rPr>
              <a:t>two 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558448" y="1154349"/>
            <a:ext cx="36826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rgbClr val="FF0000"/>
                </a:solidFill>
              </a:rPr>
              <a:t>two sticks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533296" y="1583935"/>
            <a:ext cx="36826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rgbClr val="FF0000"/>
                </a:solidFill>
              </a:rPr>
              <a:t>two tablespoons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558448" y="2057944"/>
            <a:ext cx="36826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FF0000"/>
                </a:solidFill>
              </a:rPr>
              <a:t>two </a:t>
            </a:r>
            <a:r>
              <a:rPr lang="en-US" sz="3600" dirty="0" smtClean="0">
                <a:solidFill>
                  <a:srgbClr val="FF0000"/>
                </a:solidFill>
              </a:rPr>
              <a:t>tablespoons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533296" y="2487530"/>
            <a:ext cx="36826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rgbClr val="FF0000"/>
                </a:solidFill>
              </a:rPr>
              <a:t>a pinch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005631" y="3355413"/>
            <a:ext cx="36826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rgbClr val="FF0000"/>
                </a:solidFill>
              </a:rPr>
              <a:t>peel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980479" y="3784999"/>
            <a:ext cx="36826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rgbClr val="FF0000"/>
                </a:solidFill>
              </a:rPr>
              <a:t>chop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028886" y="4170162"/>
            <a:ext cx="36826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rgbClr val="FF0000"/>
                </a:solidFill>
              </a:rPr>
              <a:t>peel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003734" y="4599748"/>
            <a:ext cx="36826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rgbClr val="FF0000"/>
                </a:solidFill>
              </a:rPr>
              <a:t>slice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028886" y="5458920"/>
            <a:ext cx="36826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rgbClr val="FF0000"/>
                </a:solidFill>
              </a:rPr>
              <a:t>leaves</a:t>
            </a:r>
            <a:endParaRPr lang="en-US" sz="3600" dirty="0">
              <a:solidFill>
                <a:srgbClr val="FF0000"/>
              </a:solidFill>
            </a:endParaRPr>
          </a:p>
        </p:txBody>
      </p:sp>
      <p:pic>
        <p:nvPicPr>
          <p:cNvPr id="4" name="06 Track 6 (mp3cut.net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522198" y="339600"/>
            <a:ext cx="609600" cy="609600"/>
          </a:xfrm>
          <a:prstGeom prst="rect">
            <a:avLst/>
          </a:prstGeom>
        </p:spPr>
      </p:pic>
      <p:pic>
        <p:nvPicPr>
          <p:cNvPr id="5" name="06 Track 6 (mp3cut.net) (1)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308558" y="595201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0977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7" dur="2702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6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3" dur="1467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11" grpId="0"/>
      <p:bldP spid="14" grpId="0"/>
      <p:bldP spid="15" grpId="0"/>
      <p:bldP spid="16" grpId="0"/>
      <p:bldP spid="17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0188" y="2738438"/>
            <a:ext cx="3440112" cy="411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Google Shape;503;p60"/>
          <p:cNvSpPr txBox="1">
            <a:spLocks/>
          </p:cNvSpPr>
          <p:nvPr/>
        </p:nvSpPr>
        <p:spPr bwMode="auto">
          <a:xfrm flipH="1">
            <a:off x="10734675" y="6553200"/>
            <a:ext cx="129222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lIns="91425" tIns="91425" rIns="91425" bIns="91425" anchor="b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lvl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Zilla Slab Light"/>
              <a:buNone/>
              <a:defRPr sz="1400">
                <a:solidFill>
                  <a:srgbClr val="000000"/>
                </a:solidFill>
                <a:latin typeface="Zilla Slab Light"/>
                <a:ea typeface="Zilla Slab Light"/>
                <a:cs typeface="Zilla Slab Light"/>
                <a:sym typeface="Zilla Slab Light"/>
              </a:defRPr>
            </a:lvl1pPr>
            <a:lvl2pPr lvl="1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2pPr>
            <a:lvl3pPr lvl="2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3pPr>
            <a:lvl4pPr lvl="3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4pPr>
            <a:lvl5pPr lvl="4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5pPr>
            <a:lvl6pPr marR="0"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 b="0" i="0" u="none" strike="noStrike" cap="none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6pPr>
            <a:lvl7pPr marR="0"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 b="0" i="0" u="none" strike="noStrike" cap="none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7pPr>
            <a:lvl8pPr marR="0"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 b="0" i="0" u="none" strike="noStrike" cap="none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8pPr>
            <a:lvl9pPr marR="0"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 b="0" i="0" u="none" strike="noStrike" cap="none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Font typeface="Zilla Slab Light" charset="0"/>
              <a:buNone/>
              <a:defRPr/>
            </a:pPr>
            <a:r>
              <a:rPr lang="en-US" sz="600" kern="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Zilla Slab Light" charset="0"/>
                <a:cs typeface="Arial" panose="020B0604020202020204" pitchFamily="34" charset="0"/>
                <a:sym typeface="Zilla Slab Light" charset="0"/>
              </a:rPr>
              <a:t>Designed by Jessica Lee</a:t>
            </a:r>
          </a:p>
        </p:txBody>
      </p:sp>
      <p:sp>
        <p:nvSpPr>
          <p:cNvPr id="12293" name="TextBox 5"/>
          <p:cNvSpPr txBox="1">
            <a:spLocks noChangeArrowheads="1"/>
          </p:cNvSpPr>
          <p:nvPr/>
        </p:nvSpPr>
        <p:spPr bwMode="auto">
          <a:xfrm>
            <a:off x="3717925" y="298450"/>
            <a:ext cx="58642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4000" dirty="0">
                <a:solidFill>
                  <a:schemeClr val="bg1"/>
                </a:solidFill>
                <a:latin typeface="VNI-Murray" pitchFamily="2" charset="0"/>
              </a:rPr>
              <a:t>Monday ,….</a:t>
            </a:r>
          </a:p>
        </p:txBody>
      </p:sp>
      <p:sp>
        <p:nvSpPr>
          <p:cNvPr id="8" name="TextBox 44"/>
          <p:cNvSpPr txBox="1">
            <a:spLocks noChangeArrowheads="1"/>
          </p:cNvSpPr>
          <p:nvPr/>
        </p:nvSpPr>
        <p:spPr bwMode="auto">
          <a:xfrm>
            <a:off x="623888" y="2259013"/>
            <a:ext cx="9271000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 marL="0" indent="0">
              <a:spcBef>
                <a:spcPct val="0"/>
              </a:spcBef>
              <a:buNone/>
            </a:pPr>
            <a:r>
              <a:rPr lang="en-US" sz="2400" dirty="0" smtClean="0">
                <a:solidFill>
                  <a:srgbClr val="FFFF00"/>
                </a:solidFill>
              </a:rPr>
              <a:t>Vocabulary</a:t>
            </a:r>
          </a:p>
          <a:p>
            <a:pPr marL="0" indent="0">
              <a:spcBef>
                <a:spcPct val="0"/>
              </a:spcBef>
              <a:buNone/>
            </a:pPr>
            <a:r>
              <a:rPr lang="en-US" sz="2400" dirty="0">
                <a:solidFill>
                  <a:schemeClr val="bg1"/>
                </a:solidFill>
              </a:rPr>
              <a:t>1. Look at the picture. Answer the questions</a:t>
            </a:r>
            <a:r>
              <a:rPr lang="en-US" sz="2400" dirty="0" smtClean="0">
                <a:solidFill>
                  <a:schemeClr val="bg1"/>
                </a:solidFill>
              </a:rPr>
              <a:t>.</a:t>
            </a:r>
          </a:p>
          <a:p>
            <a:pPr marL="0" indent="0">
              <a:spcBef>
                <a:spcPct val="0"/>
              </a:spcBef>
              <a:buNone/>
            </a:pPr>
            <a:r>
              <a:rPr lang="en-US" sz="2400" dirty="0" err="1">
                <a:solidFill>
                  <a:schemeClr val="bg1"/>
                </a:solidFill>
              </a:rPr>
              <a:t>2.a</a:t>
            </a:r>
            <a:r>
              <a:rPr lang="en-US" sz="2400" dirty="0">
                <a:solidFill>
                  <a:schemeClr val="bg1"/>
                </a:solidFill>
              </a:rPr>
              <a:t> Now listen to the first part of a talk where </a:t>
            </a:r>
            <a:r>
              <a:rPr lang="en-US" sz="2400" dirty="0" err="1">
                <a:solidFill>
                  <a:schemeClr val="bg1"/>
                </a:solidFill>
              </a:rPr>
              <a:t>Mi</a:t>
            </a:r>
            <a:r>
              <a:rPr lang="en-US" sz="2400" dirty="0">
                <a:solidFill>
                  <a:schemeClr val="bg1"/>
                </a:solidFill>
              </a:rPr>
              <a:t> is presenting how to prepare the ingredients. Check your answers</a:t>
            </a:r>
            <a:r>
              <a:rPr lang="en-US" sz="2400" dirty="0" smtClean="0">
                <a:solidFill>
                  <a:schemeClr val="bg1"/>
                </a:solidFill>
              </a:rPr>
              <a:t>.</a:t>
            </a:r>
          </a:p>
          <a:p>
            <a:pPr marL="0" indent="0">
              <a:spcBef>
                <a:spcPct val="0"/>
              </a:spcBef>
              <a:buNone/>
            </a:pPr>
            <a:r>
              <a:rPr lang="en-US" sz="2400" dirty="0" err="1">
                <a:solidFill>
                  <a:schemeClr val="bg1"/>
                </a:solidFill>
              </a:rPr>
              <a:t>2.b</a:t>
            </a:r>
            <a:r>
              <a:rPr lang="en-US" sz="2400" dirty="0">
                <a:solidFill>
                  <a:schemeClr val="bg1"/>
                </a:solidFill>
              </a:rPr>
              <a:t>. Listen to the first part of the talk again. Fill each blank with a word/phrase</a:t>
            </a:r>
            <a:r>
              <a:rPr lang="en-US" sz="2400" dirty="0" smtClean="0">
                <a:solidFill>
                  <a:schemeClr val="bg1"/>
                </a:solidFill>
              </a:rPr>
              <a:t>.</a:t>
            </a:r>
          </a:p>
          <a:p>
            <a:pPr marL="0" indent="0">
              <a:spcBef>
                <a:spcPct val="0"/>
              </a:spcBef>
              <a:buNone/>
            </a:pPr>
            <a:r>
              <a:rPr lang="en-US" sz="2400" dirty="0" err="1">
                <a:solidFill>
                  <a:schemeClr val="bg1"/>
                </a:solidFill>
              </a:rPr>
              <a:t>3.a</a:t>
            </a:r>
            <a:r>
              <a:rPr lang="en-US" sz="2400" dirty="0">
                <a:solidFill>
                  <a:schemeClr val="bg1"/>
                </a:solidFill>
              </a:rPr>
              <a:t> Read the steps to make the dish. Rearrange them into the correct order</a:t>
            </a:r>
            <a:r>
              <a:rPr lang="en-US" sz="2400" dirty="0" smtClean="0">
                <a:solidFill>
                  <a:schemeClr val="bg1"/>
                </a:solidFill>
              </a:rPr>
              <a:t>.</a:t>
            </a:r>
            <a:endParaRPr lang="en-US" sz="2400" dirty="0" smtClean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3300413" y="935038"/>
            <a:ext cx="5864225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sz="4000" b="1" dirty="0">
                <a:solidFill>
                  <a:srgbClr val="FFC000"/>
                </a:solidFill>
                <a:latin typeface="VNI-Murray" pitchFamily="2" charset="0"/>
              </a:rPr>
              <a:t>Unit </a:t>
            </a:r>
            <a:r>
              <a:rPr lang="en-US" sz="4000" b="1" dirty="0" smtClean="0">
                <a:solidFill>
                  <a:srgbClr val="FFC000"/>
                </a:solidFill>
                <a:latin typeface="VNI-Murray" pitchFamily="2" charset="0"/>
              </a:rPr>
              <a:t>7. Recipes and eating habits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sz="4000" b="1" dirty="0" smtClean="0">
                <a:solidFill>
                  <a:srgbClr val="FFC000"/>
                </a:solidFill>
                <a:latin typeface="VNI-Murray" pitchFamily="2" charset="0"/>
              </a:rPr>
              <a:t>Communication</a:t>
            </a:r>
            <a:endParaRPr lang="en-US" sz="4000" b="1" dirty="0">
              <a:solidFill>
                <a:srgbClr val="FFC000"/>
              </a:solidFill>
              <a:latin typeface="VNI-Murray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242449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22250" y="233179"/>
            <a:ext cx="11722702" cy="6418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Google Shape;503;p60"/>
          <p:cNvSpPr txBox="1">
            <a:spLocks/>
          </p:cNvSpPr>
          <p:nvPr/>
        </p:nvSpPr>
        <p:spPr bwMode="auto">
          <a:xfrm flipH="1">
            <a:off x="10734675" y="6553200"/>
            <a:ext cx="129222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lIns="91425" tIns="91425" rIns="91425" bIns="91425" anchor="b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lvl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Zilla Slab Light"/>
              <a:buNone/>
              <a:defRPr sz="1400">
                <a:solidFill>
                  <a:srgbClr val="000000"/>
                </a:solidFill>
                <a:latin typeface="Zilla Slab Light"/>
                <a:ea typeface="Zilla Slab Light"/>
                <a:cs typeface="Zilla Slab Light"/>
                <a:sym typeface="Zilla Slab Light"/>
              </a:defRPr>
            </a:lvl1pPr>
            <a:lvl2pPr lvl="1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2pPr>
            <a:lvl3pPr lvl="2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3pPr>
            <a:lvl4pPr lvl="3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4pPr>
            <a:lvl5pPr lvl="4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5pPr>
            <a:lvl6pPr marR="0"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 b="0" i="0" u="none" strike="noStrike" cap="none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6pPr>
            <a:lvl7pPr marR="0"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 b="0" i="0" u="none" strike="noStrike" cap="none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7pPr>
            <a:lvl8pPr marR="0"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 b="0" i="0" u="none" strike="noStrike" cap="none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8pPr>
            <a:lvl9pPr marR="0"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 b="0" i="0" u="none" strike="noStrike" cap="none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Font typeface="Zilla Slab Light" charset="0"/>
              <a:buNone/>
              <a:defRPr/>
            </a:pPr>
            <a:r>
              <a:rPr lang="en-US" sz="600" kern="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Zilla Slab Light" charset="0"/>
                <a:cs typeface="Arial" panose="020B0604020202020204" pitchFamily="34" charset="0"/>
                <a:sym typeface="Zilla Slab Light" charset="0"/>
              </a:rPr>
              <a:t>Designed by Jessica Lee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248" y="233179"/>
            <a:ext cx="11616706" cy="655318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9469" y="4551779"/>
            <a:ext cx="1923459" cy="2099846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75248" y="1542172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1</a:t>
            </a:r>
            <a:endParaRPr lang="en-US" sz="54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85954" y="4621685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2</a:t>
            </a:r>
            <a:endParaRPr lang="en-US" sz="54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74231" y="5629870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3</a:t>
            </a:r>
            <a:endParaRPr lang="en-US" sz="54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86255" y="2550357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4</a:t>
            </a:r>
            <a:endParaRPr lang="en-US" sz="54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314489" y="506508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5</a:t>
            </a:r>
            <a:endParaRPr lang="en-US" sz="54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314489" y="3628449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6</a:t>
            </a:r>
            <a:endParaRPr lang="en-US" sz="54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1015" y="2948879"/>
            <a:ext cx="2602399" cy="21344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Picture 11">
            <a:hlinkClick r:id="rId5" action="ppaction://hlinkfile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2271" y="197634"/>
            <a:ext cx="1539683" cy="15410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85801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4" grpId="0"/>
      <p:bldP spid="15" grpId="0"/>
      <p:bldP spid="16" grpId="0"/>
      <p:bldP spid="17" grpId="0"/>
      <p:bldP spid="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0188" y="2738438"/>
            <a:ext cx="3440112" cy="411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Google Shape;503;p60"/>
          <p:cNvSpPr txBox="1">
            <a:spLocks/>
          </p:cNvSpPr>
          <p:nvPr/>
        </p:nvSpPr>
        <p:spPr bwMode="auto">
          <a:xfrm flipH="1">
            <a:off x="10734675" y="6553200"/>
            <a:ext cx="129222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lIns="91425" tIns="91425" rIns="91425" bIns="91425" anchor="b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lvl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Zilla Slab Light"/>
              <a:buNone/>
              <a:defRPr sz="1400">
                <a:solidFill>
                  <a:srgbClr val="000000"/>
                </a:solidFill>
                <a:latin typeface="Zilla Slab Light"/>
                <a:ea typeface="Zilla Slab Light"/>
                <a:cs typeface="Zilla Slab Light"/>
                <a:sym typeface="Zilla Slab Light"/>
              </a:defRPr>
            </a:lvl1pPr>
            <a:lvl2pPr lvl="1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2pPr>
            <a:lvl3pPr lvl="2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3pPr>
            <a:lvl4pPr lvl="3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4pPr>
            <a:lvl5pPr lvl="4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5pPr>
            <a:lvl6pPr marR="0"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 b="0" i="0" u="none" strike="noStrike" cap="none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6pPr>
            <a:lvl7pPr marR="0"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 b="0" i="0" u="none" strike="noStrike" cap="none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7pPr>
            <a:lvl8pPr marR="0"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 b="0" i="0" u="none" strike="noStrike" cap="none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8pPr>
            <a:lvl9pPr marR="0"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 b="0" i="0" u="none" strike="noStrike" cap="none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Font typeface="Zilla Slab Light" charset="0"/>
              <a:buNone/>
              <a:defRPr/>
            </a:pPr>
            <a:r>
              <a:rPr lang="en-US" sz="600" kern="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Zilla Slab Light" charset="0"/>
                <a:cs typeface="Arial" panose="020B0604020202020204" pitchFamily="34" charset="0"/>
                <a:sym typeface="Zilla Slab Light" charset="0"/>
              </a:rPr>
              <a:t>Designed by Jessica Lee</a:t>
            </a:r>
          </a:p>
        </p:txBody>
      </p:sp>
      <p:pic>
        <p:nvPicPr>
          <p:cNvPr id="12292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" y="6651625"/>
            <a:ext cx="212725" cy="19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3" name="TextBox 5"/>
          <p:cNvSpPr txBox="1">
            <a:spLocks noChangeArrowheads="1"/>
          </p:cNvSpPr>
          <p:nvPr/>
        </p:nvSpPr>
        <p:spPr bwMode="auto">
          <a:xfrm>
            <a:off x="3717925" y="298450"/>
            <a:ext cx="58642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4000" dirty="0">
                <a:solidFill>
                  <a:schemeClr val="bg1"/>
                </a:solidFill>
                <a:latin typeface="VNI-Murray" pitchFamily="2" charset="0"/>
              </a:rPr>
              <a:t>Monday ,….</a:t>
            </a:r>
          </a:p>
        </p:txBody>
      </p:sp>
      <p:sp>
        <p:nvSpPr>
          <p:cNvPr id="8" name="TextBox 44"/>
          <p:cNvSpPr txBox="1">
            <a:spLocks noChangeArrowheads="1"/>
          </p:cNvSpPr>
          <p:nvPr/>
        </p:nvSpPr>
        <p:spPr bwMode="auto">
          <a:xfrm>
            <a:off x="623888" y="2259013"/>
            <a:ext cx="9271000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 marL="0" indent="0">
              <a:spcBef>
                <a:spcPct val="0"/>
              </a:spcBef>
              <a:buNone/>
            </a:pPr>
            <a:r>
              <a:rPr lang="en-US" sz="2400" dirty="0" smtClean="0">
                <a:solidFill>
                  <a:srgbClr val="FFFF00"/>
                </a:solidFill>
              </a:rPr>
              <a:t>Vocabulary</a:t>
            </a:r>
          </a:p>
          <a:p>
            <a:pPr marL="0" indent="0">
              <a:spcBef>
                <a:spcPct val="0"/>
              </a:spcBef>
              <a:buNone/>
            </a:pPr>
            <a:r>
              <a:rPr lang="en-US" sz="2400" dirty="0">
                <a:solidFill>
                  <a:schemeClr val="bg1"/>
                </a:solidFill>
              </a:rPr>
              <a:t>1. Look at the picture. Answer the questions</a:t>
            </a:r>
            <a:r>
              <a:rPr lang="en-US" sz="2400" dirty="0" smtClean="0">
                <a:solidFill>
                  <a:schemeClr val="bg1"/>
                </a:solidFill>
              </a:rPr>
              <a:t>.</a:t>
            </a:r>
          </a:p>
          <a:p>
            <a:pPr marL="0" indent="0">
              <a:spcBef>
                <a:spcPct val="0"/>
              </a:spcBef>
              <a:buNone/>
            </a:pPr>
            <a:r>
              <a:rPr lang="en-US" sz="2400" dirty="0" err="1">
                <a:solidFill>
                  <a:schemeClr val="bg1"/>
                </a:solidFill>
              </a:rPr>
              <a:t>2.a</a:t>
            </a:r>
            <a:r>
              <a:rPr lang="en-US" sz="2400" dirty="0">
                <a:solidFill>
                  <a:schemeClr val="bg1"/>
                </a:solidFill>
              </a:rPr>
              <a:t> Now listen to the first part of a talk where </a:t>
            </a:r>
            <a:r>
              <a:rPr lang="en-US" sz="2400" dirty="0" err="1">
                <a:solidFill>
                  <a:schemeClr val="bg1"/>
                </a:solidFill>
              </a:rPr>
              <a:t>Mi</a:t>
            </a:r>
            <a:r>
              <a:rPr lang="en-US" sz="2400" dirty="0">
                <a:solidFill>
                  <a:schemeClr val="bg1"/>
                </a:solidFill>
              </a:rPr>
              <a:t> is presenting how to prepare the ingredients. Check your answers</a:t>
            </a:r>
            <a:r>
              <a:rPr lang="en-US" sz="2400" dirty="0" smtClean="0">
                <a:solidFill>
                  <a:schemeClr val="bg1"/>
                </a:solidFill>
              </a:rPr>
              <a:t>.</a:t>
            </a:r>
          </a:p>
          <a:p>
            <a:pPr marL="0" indent="0">
              <a:spcBef>
                <a:spcPct val="0"/>
              </a:spcBef>
              <a:buNone/>
            </a:pPr>
            <a:r>
              <a:rPr lang="en-US" sz="2400" dirty="0" err="1">
                <a:solidFill>
                  <a:schemeClr val="bg1"/>
                </a:solidFill>
              </a:rPr>
              <a:t>2.b</a:t>
            </a:r>
            <a:r>
              <a:rPr lang="en-US" sz="2400" dirty="0">
                <a:solidFill>
                  <a:schemeClr val="bg1"/>
                </a:solidFill>
              </a:rPr>
              <a:t>. Listen to the first part of the talk again. Fill each blank with a word/phrase</a:t>
            </a:r>
            <a:r>
              <a:rPr lang="en-US" sz="2400" dirty="0" smtClean="0">
                <a:solidFill>
                  <a:schemeClr val="bg1"/>
                </a:solidFill>
              </a:rPr>
              <a:t>.</a:t>
            </a:r>
          </a:p>
          <a:p>
            <a:pPr marL="0" indent="0">
              <a:spcBef>
                <a:spcPct val="0"/>
              </a:spcBef>
              <a:buNone/>
            </a:pPr>
            <a:r>
              <a:rPr lang="en-US" sz="2400" dirty="0" err="1">
                <a:solidFill>
                  <a:schemeClr val="bg1"/>
                </a:solidFill>
              </a:rPr>
              <a:t>3.a</a:t>
            </a:r>
            <a:r>
              <a:rPr lang="en-US" sz="2400" dirty="0">
                <a:solidFill>
                  <a:schemeClr val="bg1"/>
                </a:solidFill>
              </a:rPr>
              <a:t> Read the steps to make the dish. Rearrange them into the correct order</a:t>
            </a:r>
            <a:r>
              <a:rPr lang="en-US" sz="2400" dirty="0" smtClean="0">
                <a:solidFill>
                  <a:schemeClr val="bg1"/>
                </a:solidFill>
              </a:rPr>
              <a:t>.</a:t>
            </a:r>
          </a:p>
          <a:p>
            <a:pPr marL="0" indent="0">
              <a:spcBef>
                <a:spcPct val="0"/>
              </a:spcBef>
              <a:buNone/>
            </a:pPr>
            <a:r>
              <a:rPr lang="en-US" sz="2400" dirty="0">
                <a:solidFill>
                  <a:schemeClr val="bg1"/>
                </a:solidFill>
              </a:rPr>
              <a:t>b. Listen to the second part of the talk and check your answer</a:t>
            </a:r>
            <a:r>
              <a:rPr lang="en-US" sz="2400" dirty="0" smtClean="0">
                <a:solidFill>
                  <a:schemeClr val="bg1"/>
                </a:solidFill>
              </a:rPr>
              <a:t>.</a:t>
            </a:r>
            <a:endParaRPr lang="en-US" sz="2400" dirty="0" smtClean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3300413" y="935038"/>
            <a:ext cx="5864225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sz="4000" b="1" dirty="0">
                <a:solidFill>
                  <a:srgbClr val="FFC000"/>
                </a:solidFill>
                <a:latin typeface="VNI-Murray" pitchFamily="2" charset="0"/>
              </a:rPr>
              <a:t>Unit </a:t>
            </a:r>
            <a:r>
              <a:rPr lang="en-US" sz="4000" b="1" dirty="0" smtClean="0">
                <a:solidFill>
                  <a:srgbClr val="FFC000"/>
                </a:solidFill>
                <a:latin typeface="VNI-Murray" pitchFamily="2" charset="0"/>
              </a:rPr>
              <a:t>7. Recipes and eating habits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sz="4000" b="1" dirty="0" smtClean="0">
                <a:solidFill>
                  <a:srgbClr val="FFC000"/>
                </a:solidFill>
                <a:latin typeface="VNI-Murray" pitchFamily="2" charset="0"/>
              </a:rPr>
              <a:t>Communication</a:t>
            </a:r>
            <a:endParaRPr lang="en-US" sz="4000" b="1" dirty="0">
              <a:solidFill>
                <a:srgbClr val="FFC000"/>
              </a:solidFill>
              <a:latin typeface="VNI-Murray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320844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250" y="302334"/>
            <a:ext cx="11710678" cy="6349291"/>
          </a:xfrm>
          <a:prstGeom prst="rect">
            <a:avLst/>
          </a:prstGeom>
        </p:spPr>
      </p:pic>
      <p:sp>
        <p:nvSpPr>
          <p:cNvPr id="9" name="Google Shape;503;p60"/>
          <p:cNvSpPr txBox="1">
            <a:spLocks/>
          </p:cNvSpPr>
          <p:nvPr/>
        </p:nvSpPr>
        <p:spPr bwMode="auto">
          <a:xfrm flipH="1">
            <a:off x="10734675" y="6553200"/>
            <a:ext cx="129222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lIns="91425" tIns="91425" rIns="91425" bIns="91425" anchor="b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lvl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Zilla Slab Light"/>
              <a:buNone/>
              <a:defRPr sz="1400">
                <a:solidFill>
                  <a:srgbClr val="000000"/>
                </a:solidFill>
                <a:latin typeface="Zilla Slab Light"/>
                <a:ea typeface="Zilla Slab Light"/>
                <a:cs typeface="Zilla Slab Light"/>
                <a:sym typeface="Zilla Slab Light"/>
              </a:defRPr>
            </a:lvl1pPr>
            <a:lvl2pPr lvl="1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2pPr>
            <a:lvl3pPr lvl="2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3pPr>
            <a:lvl4pPr lvl="3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4pPr>
            <a:lvl5pPr lvl="4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5pPr>
            <a:lvl6pPr marR="0"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 b="0" i="0" u="none" strike="noStrike" cap="none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6pPr>
            <a:lvl7pPr marR="0"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 b="0" i="0" u="none" strike="noStrike" cap="none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7pPr>
            <a:lvl8pPr marR="0"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 b="0" i="0" u="none" strike="noStrike" cap="none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8pPr>
            <a:lvl9pPr marR="0"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 b="0" i="0" u="none" strike="noStrike" cap="none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Font typeface="Zilla Slab Light" charset="0"/>
              <a:buNone/>
              <a:defRPr/>
            </a:pPr>
            <a:r>
              <a:rPr lang="en-US" sz="600" kern="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Zilla Slab Light" charset="0"/>
                <a:cs typeface="Arial" panose="020B0604020202020204" pitchFamily="34" charset="0"/>
                <a:sym typeface="Zilla Slab Light" charset="0"/>
              </a:rPr>
              <a:t>Designed by Jessica Lee</a:t>
            </a:r>
          </a:p>
        </p:txBody>
      </p:sp>
      <p:pic>
        <p:nvPicPr>
          <p:cNvPr id="10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" y="6651625"/>
            <a:ext cx="212725" cy="19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6801" y="3107817"/>
            <a:ext cx="3246128" cy="3543808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1356" y="3476979"/>
            <a:ext cx="1219370" cy="1219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679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bjes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0188" y="2738438"/>
            <a:ext cx="3440112" cy="411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Google Shape;503;p60"/>
          <p:cNvSpPr txBox="1">
            <a:spLocks/>
          </p:cNvSpPr>
          <p:nvPr/>
        </p:nvSpPr>
        <p:spPr bwMode="auto">
          <a:xfrm flipH="1">
            <a:off x="10734675" y="6553200"/>
            <a:ext cx="129222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lIns="91425" tIns="91425" rIns="91425" bIns="91425" anchor="b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lvl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Zilla Slab Light"/>
              <a:buNone/>
              <a:defRPr sz="1400">
                <a:solidFill>
                  <a:srgbClr val="000000"/>
                </a:solidFill>
                <a:latin typeface="Zilla Slab Light"/>
                <a:ea typeface="Zilla Slab Light"/>
                <a:cs typeface="Zilla Slab Light"/>
                <a:sym typeface="Zilla Slab Light"/>
              </a:defRPr>
            </a:lvl1pPr>
            <a:lvl2pPr lvl="1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2pPr>
            <a:lvl3pPr lvl="2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3pPr>
            <a:lvl4pPr lvl="3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4pPr>
            <a:lvl5pPr lvl="4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5pPr>
            <a:lvl6pPr marR="0"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 b="0" i="0" u="none" strike="noStrike" cap="none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6pPr>
            <a:lvl7pPr marR="0"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 b="0" i="0" u="none" strike="noStrike" cap="none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7pPr>
            <a:lvl8pPr marR="0"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 b="0" i="0" u="none" strike="noStrike" cap="none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8pPr>
            <a:lvl9pPr marR="0"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 b="0" i="0" u="none" strike="noStrike" cap="none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Font typeface="Zilla Slab Light" charset="0"/>
              <a:buNone/>
              <a:defRPr/>
            </a:pPr>
            <a:r>
              <a:rPr lang="en-US" sz="600" kern="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Zilla Slab Light" charset="0"/>
                <a:cs typeface="Arial" panose="020B0604020202020204" pitchFamily="34" charset="0"/>
                <a:sym typeface="Zilla Slab Light" charset="0"/>
              </a:rPr>
              <a:t>Designed by Jessica Lee</a:t>
            </a:r>
          </a:p>
        </p:txBody>
      </p:sp>
      <p:sp>
        <p:nvSpPr>
          <p:cNvPr id="12293" name="TextBox 5"/>
          <p:cNvSpPr txBox="1">
            <a:spLocks noChangeArrowheads="1"/>
          </p:cNvSpPr>
          <p:nvPr/>
        </p:nvSpPr>
        <p:spPr bwMode="auto">
          <a:xfrm>
            <a:off x="3717925" y="298450"/>
            <a:ext cx="58642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4000" dirty="0">
                <a:solidFill>
                  <a:schemeClr val="bg1"/>
                </a:solidFill>
                <a:latin typeface="VNI-Murray" pitchFamily="2" charset="0"/>
              </a:rPr>
              <a:t>Monday ,….</a:t>
            </a:r>
          </a:p>
        </p:txBody>
      </p:sp>
      <p:sp>
        <p:nvSpPr>
          <p:cNvPr id="8" name="TextBox 44"/>
          <p:cNvSpPr txBox="1">
            <a:spLocks noChangeArrowheads="1"/>
          </p:cNvSpPr>
          <p:nvPr/>
        </p:nvSpPr>
        <p:spPr bwMode="auto">
          <a:xfrm>
            <a:off x="623888" y="2259013"/>
            <a:ext cx="9271000" cy="415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 marL="0" indent="0">
              <a:spcBef>
                <a:spcPct val="0"/>
              </a:spcBef>
              <a:buNone/>
            </a:pPr>
            <a:r>
              <a:rPr lang="en-US" sz="2400" dirty="0" smtClean="0">
                <a:solidFill>
                  <a:srgbClr val="FFFF00"/>
                </a:solidFill>
              </a:rPr>
              <a:t>Vocabulary</a:t>
            </a:r>
          </a:p>
          <a:p>
            <a:pPr marL="0" indent="0">
              <a:spcBef>
                <a:spcPct val="0"/>
              </a:spcBef>
              <a:buNone/>
            </a:pPr>
            <a:r>
              <a:rPr lang="en-US" sz="2400" dirty="0">
                <a:solidFill>
                  <a:schemeClr val="bg1"/>
                </a:solidFill>
              </a:rPr>
              <a:t>1. Look at the picture. Answer the questions</a:t>
            </a:r>
            <a:r>
              <a:rPr lang="en-US" sz="2400" dirty="0" smtClean="0">
                <a:solidFill>
                  <a:schemeClr val="bg1"/>
                </a:solidFill>
              </a:rPr>
              <a:t>.</a:t>
            </a:r>
          </a:p>
          <a:p>
            <a:pPr marL="0" indent="0">
              <a:spcBef>
                <a:spcPct val="0"/>
              </a:spcBef>
              <a:buNone/>
            </a:pPr>
            <a:r>
              <a:rPr lang="en-US" sz="2400" dirty="0" err="1">
                <a:solidFill>
                  <a:schemeClr val="bg1"/>
                </a:solidFill>
              </a:rPr>
              <a:t>2.a</a:t>
            </a:r>
            <a:r>
              <a:rPr lang="en-US" sz="2400" dirty="0">
                <a:solidFill>
                  <a:schemeClr val="bg1"/>
                </a:solidFill>
              </a:rPr>
              <a:t> Now listen to the first part of a talk where </a:t>
            </a:r>
            <a:r>
              <a:rPr lang="en-US" sz="2400" dirty="0" err="1">
                <a:solidFill>
                  <a:schemeClr val="bg1"/>
                </a:solidFill>
              </a:rPr>
              <a:t>Mi</a:t>
            </a:r>
            <a:r>
              <a:rPr lang="en-US" sz="2400" dirty="0">
                <a:solidFill>
                  <a:schemeClr val="bg1"/>
                </a:solidFill>
              </a:rPr>
              <a:t> is presenting how to prepare the ingredients. Check your answers</a:t>
            </a:r>
            <a:r>
              <a:rPr lang="en-US" sz="2400" dirty="0" smtClean="0">
                <a:solidFill>
                  <a:schemeClr val="bg1"/>
                </a:solidFill>
              </a:rPr>
              <a:t>.</a:t>
            </a:r>
          </a:p>
          <a:p>
            <a:pPr marL="0" indent="0">
              <a:spcBef>
                <a:spcPct val="0"/>
              </a:spcBef>
              <a:buNone/>
            </a:pPr>
            <a:r>
              <a:rPr lang="en-US" sz="2400" dirty="0" err="1">
                <a:solidFill>
                  <a:schemeClr val="bg1"/>
                </a:solidFill>
              </a:rPr>
              <a:t>2.b</a:t>
            </a:r>
            <a:r>
              <a:rPr lang="en-US" sz="2400" dirty="0">
                <a:solidFill>
                  <a:schemeClr val="bg1"/>
                </a:solidFill>
              </a:rPr>
              <a:t>. Listen to the first part of the talk again. Fill each blank with a word/phrase</a:t>
            </a:r>
            <a:r>
              <a:rPr lang="en-US" sz="2400" dirty="0" smtClean="0">
                <a:solidFill>
                  <a:schemeClr val="bg1"/>
                </a:solidFill>
              </a:rPr>
              <a:t>.</a:t>
            </a:r>
          </a:p>
          <a:p>
            <a:pPr marL="0" indent="0">
              <a:spcBef>
                <a:spcPct val="0"/>
              </a:spcBef>
              <a:buNone/>
            </a:pPr>
            <a:r>
              <a:rPr lang="en-US" sz="2400" dirty="0" err="1">
                <a:solidFill>
                  <a:schemeClr val="bg1"/>
                </a:solidFill>
              </a:rPr>
              <a:t>3.a</a:t>
            </a:r>
            <a:r>
              <a:rPr lang="en-US" sz="2400" dirty="0">
                <a:solidFill>
                  <a:schemeClr val="bg1"/>
                </a:solidFill>
              </a:rPr>
              <a:t> Read the steps to make the dish. Rearrange them into the correct order</a:t>
            </a:r>
            <a:r>
              <a:rPr lang="en-US" sz="2400" dirty="0" smtClean="0">
                <a:solidFill>
                  <a:schemeClr val="bg1"/>
                </a:solidFill>
              </a:rPr>
              <a:t>.</a:t>
            </a:r>
          </a:p>
          <a:p>
            <a:pPr marL="0" indent="0">
              <a:spcBef>
                <a:spcPct val="0"/>
              </a:spcBef>
              <a:buNone/>
            </a:pPr>
            <a:r>
              <a:rPr lang="en-US" sz="2400" dirty="0">
                <a:solidFill>
                  <a:schemeClr val="bg1"/>
                </a:solidFill>
              </a:rPr>
              <a:t>b. Listen to the second part of the talk and check your answer</a:t>
            </a:r>
            <a:r>
              <a:rPr lang="en-US" sz="2400" dirty="0" smtClean="0">
                <a:solidFill>
                  <a:schemeClr val="bg1"/>
                </a:solidFill>
              </a:rPr>
              <a:t>.</a:t>
            </a:r>
          </a:p>
          <a:p>
            <a:pPr marL="0" indent="0">
              <a:spcBef>
                <a:spcPct val="0"/>
              </a:spcBef>
              <a:buNone/>
            </a:pPr>
            <a:r>
              <a:rPr lang="en-US" sz="2400" dirty="0">
                <a:solidFill>
                  <a:schemeClr val="bg1"/>
                </a:solidFill>
              </a:rPr>
              <a:t>c. Listen to the second part again. What are the health benefits of this dish</a:t>
            </a:r>
            <a:r>
              <a:rPr lang="en-US" sz="2400" dirty="0" smtClean="0">
                <a:solidFill>
                  <a:schemeClr val="bg1"/>
                </a:solidFill>
              </a:rPr>
              <a:t>?</a:t>
            </a:r>
            <a:endParaRPr lang="en-US" sz="2400" dirty="0" smtClean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3300413" y="935038"/>
            <a:ext cx="5864225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sz="4000" b="1" dirty="0">
                <a:solidFill>
                  <a:srgbClr val="FFC000"/>
                </a:solidFill>
                <a:latin typeface="VNI-Murray" pitchFamily="2" charset="0"/>
              </a:rPr>
              <a:t>Unit </a:t>
            </a:r>
            <a:r>
              <a:rPr lang="en-US" sz="4000" b="1" dirty="0" smtClean="0">
                <a:solidFill>
                  <a:srgbClr val="FFC000"/>
                </a:solidFill>
                <a:latin typeface="VNI-Murray" pitchFamily="2" charset="0"/>
              </a:rPr>
              <a:t>7. Recipes and eating habits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sz="4000" b="1" dirty="0" smtClean="0">
                <a:solidFill>
                  <a:srgbClr val="FFC000"/>
                </a:solidFill>
                <a:latin typeface="VNI-Murray" pitchFamily="2" charset="0"/>
              </a:rPr>
              <a:t>Communication</a:t>
            </a:r>
            <a:endParaRPr lang="en-US" sz="4000" b="1" dirty="0">
              <a:solidFill>
                <a:srgbClr val="FFC000"/>
              </a:solidFill>
              <a:latin typeface="VNI-Murray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792677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27075" y="244444"/>
            <a:ext cx="11747595" cy="6423056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PA_组合 2"/>
          <p:cNvGrpSpPr/>
          <p:nvPr>
            <p:custDataLst>
              <p:tags r:id="rId1"/>
            </p:custDataLst>
          </p:nvPr>
        </p:nvGrpSpPr>
        <p:grpSpPr>
          <a:xfrm>
            <a:off x="6192168" y="0"/>
            <a:ext cx="5768152" cy="1924755"/>
            <a:chOff x="6090385" y="241539"/>
            <a:chExt cx="5768152" cy="192475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391" r="31858" b="75292"/>
            <a:stretch/>
          </p:blipFill>
          <p:spPr>
            <a:xfrm>
              <a:off x="6090385" y="1014166"/>
              <a:ext cx="1440160" cy="1152128"/>
            </a:xfrm>
            <a:prstGeom prst="rect">
              <a:avLst/>
            </a:prstGeom>
            <a:effectLst>
              <a:outerShdw blurRad="50800" dist="38100" dir="5400000" sx="101000" sy="101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887" t="14976" r="36782" b="60124"/>
            <a:stretch/>
          </p:blipFill>
          <p:spPr>
            <a:xfrm>
              <a:off x="10346368" y="241539"/>
              <a:ext cx="1512169" cy="1296144"/>
            </a:xfrm>
            <a:prstGeom prst="rect">
              <a:avLst/>
            </a:prstGeom>
            <a:effectLst>
              <a:outerShdw blurRad="50800" dist="38100" dir="5400000" sx="101000" sy="101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245" r="61735" b="71006"/>
            <a:stretch/>
          </p:blipFill>
          <p:spPr>
            <a:xfrm>
              <a:off x="8891858" y="575379"/>
              <a:ext cx="1440160" cy="1466360"/>
            </a:xfrm>
            <a:prstGeom prst="rect">
              <a:avLst/>
            </a:prstGeom>
            <a:effectLst>
              <a:outerShdw blurRad="50800" dist="38100" dir="5400000" sx="101000" sy="101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380" t="10900" r="47724" b="68247"/>
            <a:stretch/>
          </p:blipFill>
          <p:spPr>
            <a:xfrm>
              <a:off x="7291064" y="313546"/>
              <a:ext cx="1512168" cy="1152129"/>
            </a:xfrm>
            <a:prstGeom prst="rect">
              <a:avLst/>
            </a:prstGeom>
            <a:effectLst>
              <a:outerShdw blurRad="50800" dist="38100" dir="5400000" sx="101000" sy="101000" algn="t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12" name="PA_图片 11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28" b="59040"/>
          <a:stretch/>
        </p:blipFill>
        <p:spPr>
          <a:xfrm>
            <a:off x="8693551" y="4707849"/>
            <a:ext cx="3305634" cy="1768351"/>
          </a:xfrm>
          <a:prstGeom prst="rect">
            <a:avLst/>
          </a:prstGeom>
        </p:spPr>
      </p:pic>
      <p:sp>
        <p:nvSpPr>
          <p:cNvPr id="13" name="PA_文本框 92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072300" y="218228"/>
            <a:ext cx="10465983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buNone/>
            </a:pPr>
            <a:r>
              <a:rPr lang="en-US" altLang="zh-CN" sz="4400" dirty="0" smtClean="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UNIT 7. RECIPES AND EATING HABITS</a:t>
            </a:r>
            <a:endParaRPr lang="zh-CN" altLang="en-US" sz="4400" dirty="0">
              <a:solidFill>
                <a:srgbClr val="FF0000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17" name="PA_文本框 36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127400" y="927186"/>
            <a:ext cx="691579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>
              <a:spcBef>
                <a:spcPct val="0"/>
              </a:spcBef>
              <a:buFontTx/>
              <a:buNone/>
            </a:pPr>
            <a:r>
              <a:rPr lang="en-US" altLang="zh-CN" sz="36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PERIOD 89:COMMUNICATION</a:t>
            </a:r>
            <a:endParaRPr lang="zh-CN" altLang="en-US" sz="3600" b="1" dirty="0">
              <a:solidFill>
                <a:srgbClr val="0070C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5" name="Google Shape;503;p60"/>
          <p:cNvSpPr txBox="1">
            <a:spLocks/>
          </p:cNvSpPr>
          <p:nvPr/>
        </p:nvSpPr>
        <p:spPr bwMode="auto">
          <a:xfrm flipH="1">
            <a:off x="10734675" y="6553200"/>
            <a:ext cx="129222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lIns="91425" tIns="91425" rIns="91425" bIns="91425" anchor="b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lvl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Zilla Slab Light"/>
              <a:buNone/>
              <a:defRPr sz="1400">
                <a:solidFill>
                  <a:srgbClr val="000000"/>
                </a:solidFill>
                <a:latin typeface="Zilla Slab Light"/>
                <a:ea typeface="Zilla Slab Light"/>
                <a:cs typeface="Zilla Slab Light"/>
                <a:sym typeface="Zilla Slab Light"/>
              </a:defRPr>
            </a:lvl1pPr>
            <a:lvl2pPr lvl="1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2pPr>
            <a:lvl3pPr lvl="2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3pPr>
            <a:lvl4pPr lvl="3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4pPr>
            <a:lvl5pPr lvl="4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5pPr>
            <a:lvl6pPr marR="0"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 b="0" i="0" u="none" strike="noStrike" cap="none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6pPr>
            <a:lvl7pPr marR="0"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 b="0" i="0" u="none" strike="noStrike" cap="none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7pPr>
            <a:lvl8pPr marR="0"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 b="0" i="0" u="none" strike="noStrike" cap="none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8pPr>
            <a:lvl9pPr marR="0"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 b="0" i="0" u="none" strike="noStrike" cap="none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Font typeface="Zilla Slab Light" charset="0"/>
              <a:buNone/>
              <a:defRPr/>
            </a:pPr>
            <a:r>
              <a:rPr lang="en-US" sz="600" kern="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Zilla Slab Light" charset="0"/>
                <a:cs typeface="Arial" panose="020B0604020202020204" pitchFamily="34" charset="0"/>
                <a:sym typeface="Zilla Slab Light" charset="0"/>
              </a:rPr>
              <a:t>Designed by Jessica Lee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24" y="1442364"/>
            <a:ext cx="7180123" cy="5415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8201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15887" y="48128"/>
            <a:ext cx="11722702" cy="6418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ct val="0"/>
              </a:spcBef>
            </a:pPr>
            <a:r>
              <a:rPr lang="en-US" smtClean="0">
                <a:solidFill>
                  <a:schemeClr val="bg1"/>
                </a:solidFill>
              </a:rPr>
              <a:t>c. Listen to the second part again. What are the health benefits of this dish?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9" name="Google Shape;503;p60"/>
          <p:cNvSpPr txBox="1">
            <a:spLocks/>
          </p:cNvSpPr>
          <p:nvPr/>
        </p:nvSpPr>
        <p:spPr bwMode="auto">
          <a:xfrm flipH="1">
            <a:off x="10734675" y="6553200"/>
            <a:ext cx="129222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lIns="91425" tIns="91425" rIns="91425" bIns="91425" anchor="b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lvl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Zilla Slab Light"/>
              <a:buNone/>
              <a:defRPr sz="1400">
                <a:solidFill>
                  <a:srgbClr val="000000"/>
                </a:solidFill>
                <a:latin typeface="Zilla Slab Light"/>
                <a:ea typeface="Zilla Slab Light"/>
                <a:cs typeface="Zilla Slab Light"/>
                <a:sym typeface="Zilla Slab Light"/>
              </a:defRPr>
            </a:lvl1pPr>
            <a:lvl2pPr lvl="1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2pPr>
            <a:lvl3pPr lvl="2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3pPr>
            <a:lvl4pPr lvl="3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4pPr>
            <a:lvl5pPr lvl="4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5pPr>
            <a:lvl6pPr marR="0"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 b="0" i="0" u="none" strike="noStrike" cap="none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6pPr>
            <a:lvl7pPr marR="0"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 b="0" i="0" u="none" strike="noStrike" cap="none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7pPr>
            <a:lvl8pPr marR="0"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 b="0" i="0" u="none" strike="noStrike" cap="none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8pPr>
            <a:lvl9pPr marR="0"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 b="0" i="0" u="none" strike="noStrike" cap="none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Font typeface="Zilla Slab Light" charset="0"/>
              <a:buNone/>
              <a:defRPr/>
            </a:pPr>
            <a:r>
              <a:rPr lang="en-US" sz="600" kern="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Zilla Slab Light" charset="0"/>
                <a:cs typeface="Arial" panose="020B0604020202020204" pitchFamily="34" charset="0"/>
                <a:sym typeface="Zilla Slab Light" charset="0"/>
              </a:rPr>
              <a:t>Designed by Jessica Lee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860" y="2485292"/>
            <a:ext cx="6198017" cy="40412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3610" y="4481077"/>
            <a:ext cx="1858390" cy="2028810"/>
          </a:xfrm>
          <a:prstGeom prst="rect">
            <a:avLst/>
          </a:prstGeom>
        </p:spPr>
      </p:pic>
      <p:sp>
        <p:nvSpPr>
          <p:cNvPr id="4" name="Right Arrow 3"/>
          <p:cNvSpPr/>
          <p:nvPr/>
        </p:nvSpPr>
        <p:spPr>
          <a:xfrm>
            <a:off x="422031" y="1728519"/>
            <a:ext cx="597877" cy="535055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967330" y="1340685"/>
            <a:ext cx="587326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a good source of </a:t>
            </a:r>
            <a:r>
              <a:rPr lang="en-US" sz="2800" b="1" dirty="0" err="1"/>
              <a:t>fibre</a:t>
            </a:r>
            <a:r>
              <a:rPr lang="en-US" sz="2800" b="1" dirty="0"/>
              <a:t>, minerals, and vitamins, especially vitamin A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49278" y="2222694"/>
            <a:ext cx="587326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improve your eyesight and protect yourself from certain cancers </a:t>
            </a:r>
          </a:p>
        </p:txBody>
      </p:sp>
      <p:sp>
        <p:nvSpPr>
          <p:cNvPr id="15" name="Right Arrow 14"/>
          <p:cNvSpPr/>
          <p:nvPr/>
        </p:nvSpPr>
        <p:spPr>
          <a:xfrm>
            <a:off x="374768" y="2699748"/>
            <a:ext cx="597877" cy="535055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6556" y="343176"/>
            <a:ext cx="1219370" cy="121937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15887" y="195637"/>
            <a:ext cx="6306565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 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 the health benefits of this dish?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2258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cjes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14" grpId="0"/>
      <p:bldP spid="1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0188" y="2738438"/>
            <a:ext cx="3440112" cy="411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Google Shape;503;p60"/>
          <p:cNvSpPr txBox="1">
            <a:spLocks/>
          </p:cNvSpPr>
          <p:nvPr/>
        </p:nvSpPr>
        <p:spPr bwMode="auto">
          <a:xfrm flipH="1">
            <a:off x="10734675" y="6553200"/>
            <a:ext cx="129222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lIns="91425" tIns="91425" rIns="91425" bIns="91425" anchor="b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lvl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Zilla Slab Light"/>
              <a:buNone/>
              <a:defRPr sz="1400">
                <a:solidFill>
                  <a:srgbClr val="000000"/>
                </a:solidFill>
                <a:latin typeface="Zilla Slab Light"/>
                <a:ea typeface="Zilla Slab Light"/>
                <a:cs typeface="Zilla Slab Light"/>
                <a:sym typeface="Zilla Slab Light"/>
              </a:defRPr>
            </a:lvl1pPr>
            <a:lvl2pPr lvl="1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2pPr>
            <a:lvl3pPr lvl="2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3pPr>
            <a:lvl4pPr lvl="3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4pPr>
            <a:lvl5pPr lvl="4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5pPr>
            <a:lvl6pPr marR="0"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 b="0" i="0" u="none" strike="noStrike" cap="none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6pPr>
            <a:lvl7pPr marR="0"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 b="0" i="0" u="none" strike="noStrike" cap="none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7pPr>
            <a:lvl8pPr marR="0"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 b="0" i="0" u="none" strike="noStrike" cap="none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8pPr>
            <a:lvl9pPr marR="0"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 b="0" i="0" u="none" strike="noStrike" cap="none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Font typeface="Zilla Slab Light" charset="0"/>
              <a:buNone/>
              <a:defRPr/>
            </a:pPr>
            <a:r>
              <a:rPr lang="en-US" sz="600" kern="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Zilla Slab Light" charset="0"/>
                <a:cs typeface="Arial" panose="020B0604020202020204" pitchFamily="34" charset="0"/>
                <a:sym typeface="Zilla Slab Light" charset="0"/>
              </a:rPr>
              <a:t>Designed by Jessica Lee</a:t>
            </a:r>
          </a:p>
        </p:txBody>
      </p:sp>
      <p:sp>
        <p:nvSpPr>
          <p:cNvPr id="8" name="TextBox 44"/>
          <p:cNvSpPr txBox="1">
            <a:spLocks noChangeArrowheads="1"/>
          </p:cNvSpPr>
          <p:nvPr/>
        </p:nvSpPr>
        <p:spPr bwMode="auto">
          <a:xfrm>
            <a:off x="623888" y="2259013"/>
            <a:ext cx="9271000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 marL="0" indent="0">
              <a:spcBef>
                <a:spcPct val="0"/>
              </a:spcBef>
              <a:buNone/>
            </a:pPr>
            <a:r>
              <a:rPr lang="en-US" sz="2000" dirty="0" smtClean="0">
                <a:solidFill>
                  <a:srgbClr val="FFFF00"/>
                </a:solidFill>
              </a:rPr>
              <a:t>Vocabulary</a:t>
            </a:r>
          </a:p>
          <a:p>
            <a:pPr marL="0" indent="0">
              <a:spcBef>
                <a:spcPct val="0"/>
              </a:spcBef>
              <a:buNone/>
            </a:pPr>
            <a:r>
              <a:rPr lang="en-US" sz="2000" dirty="0">
                <a:solidFill>
                  <a:schemeClr val="bg1"/>
                </a:solidFill>
              </a:rPr>
              <a:t>1. Look at the picture. Answer the questions</a:t>
            </a:r>
            <a:r>
              <a:rPr lang="en-US" sz="2000" dirty="0" smtClean="0">
                <a:solidFill>
                  <a:schemeClr val="bg1"/>
                </a:solidFill>
              </a:rPr>
              <a:t>.</a:t>
            </a:r>
          </a:p>
          <a:p>
            <a:pPr marL="0" indent="0">
              <a:spcBef>
                <a:spcPct val="0"/>
              </a:spcBef>
              <a:buNone/>
            </a:pPr>
            <a:r>
              <a:rPr lang="en-US" sz="2000" dirty="0" err="1">
                <a:solidFill>
                  <a:schemeClr val="bg1"/>
                </a:solidFill>
              </a:rPr>
              <a:t>2.a</a:t>
            </a:r>
            <a:r>
              <a:rPr lang="en-US" sz="2000" dirty="0">
                <a:solidFill>
                  <a:schemeClr val="bg1"/>
                </a:solidFill>
              </a:rPr>
              <a:t> Now listen to the first part of a talk where </a:t>
            </a:r>
            <a:r>
              <a:rPr lang="en-US" sz="2000" dirty="0" err="1">
                <a:solidFill>
                  <a:schemeClr val="bg1"/>
                </a:solidFill>
              </a:rPr>
              <a:t>Mi</a:t>
            </a:r>
            <a:r>
              <a:rPr lang="en-US" sz="2000" dirty="0">
                <a:solidFill>
                  <a:schemeClr val="bg1"/>
                </a:solidFill>
              </a:rPr>
              <a:t> is presenting how to prepare the ingredients. Check your answers</a:t>
            </a:r>
            <a:r>
              <a:rPr lang="en-US" sz="2000" dirty="0" smtClean="0">
                <a:solidFill>
                  <a:schemeClr val="bg1"/>
                </a:solidFill>
              </a:rPr>
              <a:t>.</a:t>
            </a:r>
          </a:p>
          <a:p>
            <a:pPr marL="0" indent="0">
              <a:spcBef>
                <a:spcPct val="0"/>
              </a:spcBef>
              <a:buNone/>
            </a:pPr>
            <a:r>
              <a:rPr lang="en-US" sz="2000" dirty="0" err="1">
                <a:solidFill>
                  <a:schemeClr val="bg1"/>
                </a:solidFill>
              </a:rPr>
              <a:t>2.b</a:t>
            </a:r>
            <a:r>
              <a:rPr lang="en-US" sz="2000" dirty="0">
                <a:solidFill>
                  <a:schemeClr val="bg1"/>
                </a:solidFill>
              </a:rPr>
              <a:t>. Listen to the first part of the talk again. Fill each blank with a word/phrase</a:t>
            </a:r>
            <a:r>
              <a:rPr lang="en-US" sz="2000" dirty="0" smtClean="0">
                <a:solidFill>
                  <a:schemeClr val="bg1"/>
                </a:solidFill>
              </a:rPr>
              <a:t>.</a:t>
            </a:r>
          </a:p>
          <a:p>
            <a:pPr marL="0" indent="0">
              <a:spcBef>
                <a:spcPct val="0"/>
              </a:spcBef>
              <a:buNone/>
            </a:pPr>
            <a:r>
              <a:rPr lang="en-US" sz="2000" dirty="0" err="1">
                <a:solidFill>
                  <a:schemeClr val="bg1"/>
                </a:solidFill>
              </a:rPr>
              <a:t>3.a</a:t>
            </a:r>
            <a:r>
              <a:rPr lang="en-US" sz="2000" dirty="0">
                <a:solidFill>
                  <a:schemeClr val="bg1"/>
                </a:solidFill>
              </a:rPr>
              <a:t> Read the steps to make the dish. Rearrange them into the correct order</a:t>
            </a:r>
            <a:r>
              <a:rPr lang="en-US" sz="2000" dirty="0" smtClean="0">
                <a:solidFill>
                  <a:schemeClr val="bg1"/>
                </a:solidFill>
              </a:rPr>
              <a:t>.</a:t>
            </a:r>
          </a:p>
          <a:p>
            <a:pPr marL="0" indent="0">
              <a:spcBef>
                <a:spcPct val="0"/>
              </a:spcBef>
              <a:buNone/>
            </a:pPr>
            <a:r>
              <a:rPr lang="en-US" sz="2000" dirty="0">
                <a:solidFill>
                  <a:schemeClr val="bg1"/>
                </a:solidFill>
              </a:rPr>
              <a:t>b. Listen to the second part of the talk and check your answer</a:t>
            </a:r>
            <a:r>
              <a:rPr lang="en-US" sz="2000" dirty="0" smtClean="0">
                <a:solidFill>
                  <a:schemeClr val="bg1"/>
                </a:solidFill>
              </a:rPr>
              <a:t>.</a:t>
            </a:r>
          </a:p>
          <a:p>
            <a:pPr marL="0" indent="0">
              <a:spcBef>
                <a:spcPct val="0"/>
              </a:spcBef>
              <a:buNone/>
            </a:pPr>
            <a:r>
              <a:rPr lang="en-US" sz="2000" dirty="0">
                <a:solidFill>
                  <a:schemeClr val="bg1"/>
                </a:solidFill>
              </a:rPr>
              <a:t>c. Listen to the second part again. What are the health benefits of this dish</a:t>
            </a:r>
            <a:r>
              <a:rPr lang="en-US" sz="2000" dirty="0" smtClean="0">
                <a:solidFill>
                  <a:schemeClr val="bg1"/>
                </a:solidFill>
              </a:rPr>
              <a:t>?</a:t>
            </a:r>
          </a:p>
          <a:p>
            <a:pPr marL="0" indent="0">
              <a:spcBef>
                <a:spcPct val="0"/>
              </a:spcBef>
              <a:buNone/>
            </a:pPr>
            <a:r>
              <a:rPr lang="en-US" sz="2000" dirty="0" err="1">
                <a:solidFill>
                  <a:schemeClr val="bg1"/>
                </a:solidFill>
              </a:rPr>
              <a:t>4.a</a:t>
            </a:r>
            <a:r>
              <a:rPr lang="en-US" sz="2000" dirty="0">
                <a:solidFill>
                  <a:schemeClr val="bg1"/>
                </a:solidFill>
              </a:rPr>
              <a:t> Work in groups. Choose a dish you like. Discuss its ingredients, how to prepare it and the steps to cook it. Write your ideas on a large sheet of paper</a:t>
            </a:r>
            <a:r>
              <a:rPr lang="en-US" sz="2000" dirty="0" smtClean="0">
                <a:solidFill>
                  <a:schemeClr val="bg1"/>
                </a:solidFill>
              </a:rPr>
              <a:t>.</a:t>
            </a:r>
          </a:p>
          <a:p>
            <a:pPr marL="0" indent="0">
              <a:spcBef>
                <a:spcPct val="0"/>
              </a:spcBef>
              <a:buNone/>
            </a:pPr>
            <a:r>
              <a:rPr lang="en-US" sz="2000" dirty="0" err="1">
                <a:solidFill>
                  <a:schemeClr val="bg1"/>
                </a:solidFill>
              </a:rPr>
              <a:t>4.b</a:t>
            </a:r>
            <a:r>
              <a:rPr lang="en-US" sz="2000" dirty="0">
                <a:solidFill>
                  <a:schemeClr val="bg1"/>
                </a:solidFill>
              </a:rPr>
              <a:t>. </a:t>
            </a:r>
            <a:r>
              <a:rPr lang="en-US" sz="2000" dirty="0" err="1">
                <a:solidFill>
                  <a:schemeClr val="bg1"/>
                </a:solidFill>
              </a:rPr>
              <a:t>Organise</a:t>
            </a:r>
            <a:r>
              <a:rPr lang="en-US" sz="2000" dirty="0">
                <a:solidFill>
                  <a:schemeClr val="bg1"/>
                </a:solidFill>
              </a:rPr>
              <a:t> a gallery walk. Move around to each group and listen to their presentation. Vote for the best dish</a:t>
            </a:r>
            <a:r>
              <a:rPr lang="en-US" sz="2000" dirty="0" smtClean="0">
                <a:solidFill>
                  <a:schemeClr val="bg1"/>
                </a:solidFill>
              </a:rPr>
              <a:t>.</a:t>
            </a:r>
            <a:endParaRPr lang="en-US" sz="2000" dirty="0" smtClean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1808497" y="695861"/>
            <a:ext cx="8322092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sz="4000" b="1" dirty="0">
                <a:solidFill>
                  <a:srgbClr val="FFC000"/>
                </a:solidFill>
                <a:latin typeface="VNI-Murray" pitchFamily="2" charset="0"/>
              </a:rPr>
              <a:t>Unit </a:t>
            </a:r>
            <a:r>
              <a:rPr lang="en-US" sz="4000" b="1" dirty="0" smtClean="0">
                <a:solidFill>
                  <a:srgbClr val="FFC000"/>
                </a:solidFill>
                <a:latin typeface="VNI-Murray" pitchFamily="2" charset="0"/>
              </a:rPr>
              <a:t>7. Recipes and eating habits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sz="4000" b="1" dirty="0" smtClean="0">
                <a:solidFill>
                  <a:srgbClr val="FFC000"/>
                </a:solidFill>
                <a:latin typeface="VNI-Murray" pitchFamily="2" charset="0"/>
              </a:rPr>
              <a:t>Communication</a:t>
            </a:r>
            <a:endParaRPr lang="en-US" sz="4000" b="1" dirty="0">
              <a:solidFill>
                <a:srgbClr val="FFC000"/>
              </a:solidFill>
              <a:latin typeface="VNI-Murray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978015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22250" y="233179"/>
            <a:ext cx="11722702" cy="64184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Google Shape;503;p60"/>
          <p:cNvSpPr txBox="1">
            <a:spLocks/>
          </p:cNvSpPr>
          <p:nvPr/>
        </p:nvSpPr>
        <p:spPr bwMode="auto">
          <a:xfrm flipH="1">
            <a:off x="10734675" y="6553200"/>
            <a:ext cx="129222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lIns="91425" tIns="91425" rIns="91425" bIns="91425" anchor="b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lvl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Zilla Slab Light"/>
              <a:buNone/>
              <a:defRPr sz="1400">
                <a:solidFill>
                  <a:srgbClr val="000000"/>
                </a:solidFill>
                <a:latin typeface="Zilla Slab Light"/>
                <a:ea typeface="Zilla Slab Light"/>
                <a:cs typeface="Zilla Slab Light"/>
                <a:sym typeface="Zilla Slab Light"/>
              </a:defRPr>
            </a:lvl1pPr>
            <a:lvl2pPr lvl="1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2pPr>
            <a:lvl3pPr lvl="2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3pPr>
            <a:lvl4pPr lvl="3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4pPr>
            <a:lvl5pPr lvl="4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5pPr>
            <a:lvl6pPr marR="0"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 b="0" i="0" u="none" strike="noStrike" cap="none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6pPr>
            <a:lvl7pPr marR="0"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 b="0" i="0" u="none" strike="noStrike" cap="none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7pPr>
            <a:lvl8pPr marR="0"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 b="0" i="0" u="none" strike="noStrike" cap="none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8pPr>
            <a:lvl9pPr marR="0"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 b="0" i="0" u="none" strike="noStrike" cap="none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Font typeface="Zilla Slab Light" charset="0"/>
              <a:buNone/>
              <a:defRPr/>
            </a:pPr>
            <a:r>
              <a:rPr lang="en-US" sz="600" kern="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Zilla Slab Light" charset="0"/>
                <a:cs typeface="Arial" panose="020B0604020202020204" pitchFamily="34" charset="0"/>
                <a:sym typeface="Zilla Slab Light" charset="0"/>
              </a:rPr>
              <a:t>Designed by Jessica Lee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230416" y="6418460"/>
            <a:ext cx="13670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Jessica</a:t>
            </a:r>
            <a:endParaRPr lang="en-US" sz="14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250" y="3341076"/>
            <a:ext cx="6303262" cy="31854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Rounded Rectangle 1"/>
          <p:cNvSpPr/>
          <p:nvPr/>
        </p:nvSpPr>
        <p:spPr>
          <a:xfrm>
            <a:off x="938889" y="338492"/>
            <a:ext cx="4566715" cy="352444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/>
              <a:t>INGREDIENTS</a:t>
            </a:r>
            <a:r>
              <a:rPr lang="en-US" sz="2000" dirty="0"/>
              <a:t/>
            </a:r>
            <a:br>
              <a:rPr lang="en-US" sz="2000" dirty="0"/>
            </a:br>
            <a:r>
              <a:rPr lang="en-US" sz="2000" dirty="0"/>
              <a:t>❀ minced pork: 300 g</a:t>
            </a:r>
            <a:br>
              <a:rPr lang="en-US" sz="2000" dirty="0"/>
            </a:br>
            <a:r>
              <a:rPr lang="en-US" sz="2000" dirty="0"/>
              <a:t>❀ dried wood ear fungus: 3 p</a:t>
            </a:r>
            <a:br>
              <a:rPr lang="en-US" sz="2000" dirty="0"/>
            </a:br>
            <a:r>
              <a:rPr lang="en-US" sz="2000" dirty="0"/>
              <a:t>❀ dried glass noodle: 50 g</a:t>
            </a:r>
            <a:br>
              <a:rPr lang="en-US" sz="2000" dirty="0"/>
            </a:br>
            <a:r>
              <a:rPr lang="en-US" sz="2000" dirty="0"/>
              <a:t>❀ eggs: 2</a:t>
            </a:r>
            <a:br>
              <a:rPr lang="en-US" sz="2000" dirty="0"/>
            </a:br>
            <a:r>
              <a:rPr lang="en-US" sz="2000" dirty="0"/>
              <a:t>❀ bean sprouts: 100 g</a:t>
            </a:r>
            <a:br>
              <a:rPr lang="en-US" sz="2000" dirty="0"/>
            </a:br>
            <a:r>
              <a:rPr lang="en-US" sz="2000" dirty="0"/>
              <a:t>❀ ground white pepper: 1 </a:t>
            </a:r>
            <a:r>
              <a:rPr lang="en-US" sz="2000" dirty="0" err="1"/>
              <a:t>tsp</a:t>
            </a:r>
            <a:r>
              <a:rPr lang="en-US" sz="2000" dirty="0"/>
              <a:t/>
            </a:r>
            <a:br>
              <a:rPr lang="en-US" sz="2000" dirty="0"/>
            </a:br>
            <a:r>
              <a:rPr lang="en-US" sz="2000" dirty="0"/>
              <a:t>❀ chopped onion: 30 g</a:t>
            </a:r>
            <a:br>
              <a:rPr lang="en-US" sz="2000" dirty="0"/>
            </a:br>
            <a:r>
              <a:rPr lang="en-US" sz="2000" dirty="0"/>
              <a:t>❀ chopped carrot: 50 g</a:t>
            </a:r>
            <a:br>
              <a:rPr lang="en-US" sz="2000" dirty="0"/>
            </a:br>
            <a:r>
              <a:rPr lang="en-US" sz="2000" dirty="0"/>
              <a:t>❀ rice paper wrappers: 20 sheets</a:t>
            </a:r>
            <a:br>
              <a:rPr lang="en-US" sz="2000" dirty="0"/>
            </a:br>
            <a:r>
              <a:rPr lang="en-US" sz="2000" dirty="0"/>
              <a:t>❀ frying oil: as needed</a:t>
            </a:r>
            <a:endParaRPr lang="en-US" sz="2000" dirty="0">
              <a:solidFill>
                <a:schemeClr val="tx1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0416" y="4757555"/>
            <a:ext cx="1858390" cy="20288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323384" y="158567"/>
            <a:ext cx="40444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FF0000"/>
                </a:solidFill>
              </a:rPr>
              <a:t>SPRING ROLLS</a:t>
            </a:r>
            <a:endParaRPr lang="en-US" sz="4400" b="1" dirty="0">
              <a:solidFill>
                <a:srgbClr val="FF0000"/>
              </a:solidFill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6219568" y="1476883"/>
            <a:ext cx="4566715" cy="352444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/>
              <a:t>5-STEP PREPARATION:</a:t>
            </a:r>
            <a:r>
              <a:rPr lang="en-US" sz="2000" dirty="0"/>
              <a:t/>
            </a:r>
            <a:br>
              <a:rPr lang="en-US" sz="2000" dirty="0"/>
            </a:br>
            <a:r>
              <a:rPr lang="en-US" sz="2000" dirty="0"/>
              <a:t>1. prepare ingredients</a:t>
            </a:r>
            <a:br>
              <a:rPr lang="en-US" sz="2000" dirty="0"/>
            </a:br>
            <a:r>
              <a:rPr lang="en-US" sz="2000" dirty="0"/>
              <a:t>2. prepare spring roll filling: mix pork, fungus, noodles, eggs, bean sprouts, pepper, onion, carrot</a:t>
            </a:r>
            <a:br>
              <a:rPr lang="en-US" sz="2000" dirty="0"/>
            </a:br>
            <a:r>
              <a:rPr lang="en-US" sz="2000" dirty="0"/>
              <a:t>3. wrap spring rolls (use rice paper wrappers)</a:t>
            </a:r>
            <a:br>
              <a:rPr lang="en-US" sz="2000" dirty="0"/>
            </a:br>
            <a:r>
              <a:rPr lang="en-US" sz="2000" dirty="0"/>
              <a:t>4. fry</a:t>
            </a:r>
            <a:br>
              <a:rPr lang="en-US" sz="2000" dirty="0"/>
            </a:br>
            <a:r>
              <a:rPr lang="en-US" sz="2000" dirty="0"/>
              <a:t>5. make dipping sauce</a:t>
            </a:r>
            <a:endParaRPr lang="en-US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3437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1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48"/>
          <p:cNvGrpSpPr>
            <a:grpSpLocks/>
          </p:cNvGrpSpPr>
          <p:nvPr/>
        </p:nvGrpSpPr>
        <p:grpSpPr bwMode="auto">
          <a:xfrm>
            <a:off x="2043566" y="2066441"/>
            <a:ext cx="7585625" cy="3214687"/>
            <a:chOff x="2900495" y="1028113"/>
            <a:chExt cx="8071344" cy="3420001"/>
          </a:xfrm>
        </p:grpSpPr>
        <p:sp>
          <p:nvSpPr>
            <p:cNvPr id="22" name="任意多边形: 形状 45">
              <a:extLst/>
            </p:cNvPr>
            <p:cNvSpPr/>
            <p:nvPr/>
          </p:nvSpPr>
          <p:spPr>
            <a:xfrm>
              <a:off x="2900495" y="1028113"/>
              <a:ext cx="8071344" cy="3420001"/>
            </a:xfrm>
            <a:prstGeom prst="roundRect">
              <a:avLst/>
            </a:prstGeom>
            <a:solidFill>
              <a:srgbClr val="FFC715"/>
            </a:solidFill>
            <a:ln>
              <a:solidFill>
                <a:schemeClr val="bg1"/>
              </a:solidFill>
            </a:ln>
            <a:effectLst>
              <a:outerShdw blurRad="50800" dist="38100" dir="2700000" sx="101000" sy="101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3" name="任意多边形: 形状 44">
              <a:extLst/>
            </p:cNvPr>
            <p:cNvSpPr/>
            <p:nvPr/>
          </p:nvSpPr>
          <p:spPr>
            <a:xfrm>
              <a:off x="2996777" y="1085535"/>
              <a:ext cx="7895638" cy="3311912"/>
            </a:xfrm>
            <a:prstGeom prst="roundRect">
              <a:avLst/>
            </a:prstGeom>
            <a:noFill/>
            <a:ln w="25400">
              <a:solidFill>
                <a:srgbClr val="215968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7" name="文本框 4"/>
          <p:cNvSpPr txBox="1">
            <a:spLocks noChangeArrowheads="1"/>
          </p:cNvSpPr>
          <p:nvPr/>
        </p:nvSpPr>
        <p:spPr bwMode="auto">
          <a:xfrm>
            <a:off x="3145404" y="3073619"/>
            <a:ext cx="583901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7200" b="1" dirty="0" smtClean="0">
                <a:solidFill>
                  <a:prstClr val="white"/>
                </a:solidFill>
                <a:latin typeface="华康海报体W12(P)" panose="040B0C00000000000000" pitchFamily="82" charset="-122"/>
                <a:ea typeface="华康海报体W12(P)" panose="040B0C00000000000000" pitchFamily="82" charset="-122"/>
              </a:rPr>
              <a:t>HOMEWORK</a:t>
            </a:r>
            <a:endParaRPr lang="zh-CN" altLang="en-US" sz="7200" b="1" dirty="0">
              <a:solidFill>
                <a:prstClr val="white"/>
              </a:solidFill>
              <a:latin typeface="华康海报体W12(P)" panose="040B0C00000000000000" pitchFamily="82" charset="-122"/>
              <a:ea typeface="华康海报体W12(P)" panose="040B0C00000000000000" pitchFamily="82" charset="-122"/>
            </a:endParaRPr>
          </a:p>
        </p:txBody>
      </p:sp>
      <p:grpSp>
        <p:nvGrpSpPr>
          <p:cNvPr id="25" name="PA_组合 2"/>
          <p:cNvGrpSpPr/>
          <p:nvPr>
            <p:custDataLst>
              <p:tags r:id="rId1"/>
            </p:custDataLst>
          </p:nvPr>
        </p:nvGrpSpPr>
        <p:grpSpPr>
          <a:xfrm>
            <a:off x="716558" y="195661"/>
            <a:ext cx="5768152" cy="1924755"/>
            <a:chOff x="6090385" y="241539"/>
            <a:chExt cx="5768152" cy="1924755"/>
          </a:xfrm>
        </p:grpSpPr>
        <p:pic>
          <p:nvPicPr>
            <p:cNvPr id="26" name="图片 5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391" r="31858" b="75292"/>
            <a:stretch/>
          </p:blipFill>
          <p:spPr>
            <a:xfrm>
              <a:off x="6090385" y="1014166"/>
              <a:ext cx="1440160" cy="1152128"/>
            </a:xfrm>
            <a:prstGeom prst="rect">
              <a:avLst/>
            </a:prstGeom>
            <a:effectLst>
              <a:outerShdw blurRad="50800" dist="38100" dir="5400000" sx="101000" sy="101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7" name="图片 8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887" t="14976" r="36782" b="60124"/>
            <a:stretch/>
          </p:blipFill>
          <p:spPr>
            <a:xfrm>
              <a:off x="10346368" y="241539"/>
              <a:ext cx="1512169" cy="1296144"/>
            </a:xfrm>
            <a:prstGeom prst="rect">
              <a:avLst/>
            </a:prstGeom>
            <a:effectLst>
              <a:outerShdw blurRad="50800" dist="38100" dir="5400000" sx="101000" sy="101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8" name="图片 9"/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245" r="61735" b="71006"/>
            <a:stretch/>
          </p:blipFill>
          <p:spPr>
            <a:xfrm>
              <a:off x="8891858" y="575379"/>
              <a:ext cx="1440160" cy="1466360"/>
            </a:xfrm>
            <a:prstGeom prst="rect">
              <a:avLst/>
            </a:prstGeom>
            <a:effectLst>
              <a:outerShdw blurRad="50800" dist="38100" dir="5400000" sx="101000" sy="101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9" name="图片 10"/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380" t="10900" r="47724" b="68247"/>
            <a:stretch/>
          </p:blipFill>
          <p:spPr>
            <a:xfrm>
              <a:off x="7291064" y="313546"/>
              <a:ext cx="1512168" cy="1152129"/>
            </a:xfrm>
            <a:prstGeom prst="rect">
              <a:avLst/>
            </a:prstGeom>
            <a:effectLst>
              <a:outerShdw blurRad="50800" dist="38100" dir="5400000" sx="101000" sy="101000" algn="t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30" name="PA_图片 11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28" b="59040"/>
          <a:stretch/>
        </p:blipFill>
        <p:spPr>
          <a:xfrm>
            <a:off x="8018541" y="4849535"/>
            <a:ext cx="3305634" cy="1768351"/>
          </a:xfrm>
          <a:prstGeom prst="rect">
            <a:avLst/>
          </a:prstGeom>
        </p:spPr>
      </p:pic>
      <p:pic>
        <p:nvPicPr>
          <p:cNvPr id="13" name="Picture 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67500"/>
            <a:ext cx="212725" cy="19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Google Shape;503;p60"/>
          <p:cNvSpPr txBox="1">
            <a:spLocks/>
          </p:cNvSpPr>
          <p:nvPr/>
        </p:nvSpPr>
        <p:spPr bwMode="auto">
          <a:xfrm flipH="1">
            <a:off x="10734675" y="6553200"/>
            <a:ext cx="129222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lIns="91425" tIns="91425" rIns="91425" bIns="91425" anchor="b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lvl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Zilla Slab Light"/>
              <a:buNone/>
              <a:defRPr sz="1400">
                <a:solidFill>
                  <a:srgbClr val="000000"/>
                </a:solidFill>
                <a:latin typeface="Zilla Slab Light"/>
                <a:ea typeface="Zilla Slab Light"/>
                <a:cs typeface="Zilla Slab Light"/>
                <a:sym typeface="Zilla Slab Light"/>
              </a:defRPr>
            </a:lvl1pPr>
            <a:lvl2pPr lvl="1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2pPr>
            <a:lvl3pPr lvl="2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3pPr>
            <a:lvl4pPr lvl="3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4pPr>
            <a:lvl5pPr lvl="4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5pPr>
            <a:lvl6pPr marR="0"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 b="0" i="0" u="none" strike="noStrike" cap="none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6pPr>
            <a:lvl7pPr marR="0"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 b="0" i="0" u="none" strike="noStrike" cap="none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7pPr>
            <a:lvl8pPr marR="0"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 b="0" i="0" u="none" strike="noStrike" cap="none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8pPr>
            <a:lvl9pPr marR="0"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 b="0" i="0" u="none" strike="noStrike" cap="none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Font typeface="Zilla Slab Light" charset="0"/>
              <a:buNone/>
              <a:defRPr/>
            </a:pPr>
            <a:r>
              <a:rPr lang="en-US" sz="600" kern="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Zilla Slab Light" charset="0"/>
                <a:cs typeface="Arial" panose="020B0604020202020204" pitchFamily="34" charset="0"/>
                <a:sym typeface="Zilla Slab Light" charset="0"/>
              </a:rPr>
              <a:t>Designed by Jessica Lee</a:t>
            </a:r>
          </a:p>
        </p:txBody>
      </p:sp>
    </p:spTree>
    <p:extLst>
      <p:ext uri="{BB962C8B-B14F-4D97-AF65-F5344CB8AC3E}">
        <p14:creationId xmlns:p14="http://schemas.microsoft.com/office/powerpoint/2010/main" val="4000170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95796" y="0"/>
            <a:ext cx="4042453" cy="18620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1500" b="1" cap="none" spc="0" dirty="0" err="1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pure’e</a:t>
            </a:r>
            <a:endParaRPr lang="en-US" sz="115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Google Shape;503;p60"/>
          <p:cNvSpPr txBox="1">
            <a:spLocks/>
          </p:cNvSpPr>
          <p:nvPr/>
        </p:nvSpPr>
        <p:spPr bwMode="auto">
          <a:xfrm flipH="1">
            <a:off x="10734675" y="6553200"/>
            <a:ext cx="129222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lIns="91425" tIns="91425" rIns="91425" bIns="91425" anchor="b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lvl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Zilla Slab Light"/>
              <a:buNone/>
              <a:defRPr sz="1400">
                <a:solidFill>
                  <a:srgbClr val="000000"/>
                </a:solidFill>
                <a:latin typeface="Zilla Slab Light"/>
                <a:ea typeface="Zilla Slab Light"/>
                <a:cs typeface="Zilla Slab Light"/>
                <a:sym typeface="Zilla Slab Light"/>
              </a:defRPr>
            </a:lvl1pPr>
            <a:lvl2pPr lvl="1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2pPr>
            <a:lvl3pPr lvl="2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3pPr>
            <a:lvl4pPr lvl="3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4pPr>
            <a:lvl5pPr lvl="4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5pPr>
            <a:lvl6pPr marR="0"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 b="0" i="0" u="none" strike="noStrike" cap="none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6pPr>
            <a:lvl7pPr marR="0"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 b="0" i="0" u="none" strike="noStrike" cap="none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7pPr>
            <a:lvl8pPr marR="0"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 b="0" i="0" u="none" strike="noStrike" cap="none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8pPr>
            <a:lvl9pPr marR="0"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 b="0" i="0" u="none" strike="noStrike" cap="none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Font typeface="Zilla Slab Light" charset="0"/>
              <a:buNone/>
              <a:defRPr/>
            </a:pPr>
            <a:r>
              <a:rPr lang="en-US" sz="600" kern="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Zilla Slab Light" charset="0"/>
                <a:cs typeface="Arial" panose="020B0604020202020204" pitchFamily="34" charset="0"/>
                <a:sym typeface="Zilla Slab Light" charset="0"/>
              </a:rPr>
              <a:t>Designed by Jessica Lee</a:t>
            </a:r>
          </a:p>
        </p:txBody>
      </p:sp>
    </p:spTree>
    <p:extLst>
      <p:ext uri="{BB962C8B-B14F-4D97-AF65-F5344CB8AC3E}">
        <p14:creationId xmlns:p14="http://schemas.microsoft.com/office/powerpoint/2010/main" val="1174694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796106" y="4918509"/>
            <a:ext cx="3127779" cy="18620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1500" b="1" cap="none" spc="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cube</a:t>
            </a:r>
            <a:endParaRPr lang="en-US" sz="115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Google Shape;503;p60"/>
          <p:cNvSpPr txBox="1">
            <a:spLocks/>
          </p:cNvSpPr>
          <p:nvPr/>
        </p:nvSpPr>
        <p:spPr bwMode="auto">
          <a:xfrm flipH="1">
            <a:off x="10734675" y="6553200"/>
            <a:ext cx="129222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lIns="91425" tIns="91425" rIns="91425" bIns="91425" anchor="b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lvl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Zilla Slab Light"/>
              <a:buNone/>
              <a:defRPr sz="1400">
                <a:solidFill>
                  <a:srgbClr val="000000"/>
                </a:solidFill>
                <a:latin typeface="Zilla Slab Light"/>
                <a:ea typeface="Zilla Slab Light"/>
                <a:cs typeface="Zilla Slab Light"/>
                <a:sym typeface="Zilla Slab Light"/>
              </a:defRPr>
            </a:lvl1pPr>
            <a:lvl2pPr lvl="1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2pPr>
            <a:lvl3pPr lvl="2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3pPr>
            <a:lvl4pPr lvl="3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4pPr>
            <a:lvl5pPr lvl="4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5pPr>
            <a:lvl6pPr marR="0"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 b="0" i="0" u="none" strike="noStrike" cap="none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6pPr>
            <a:lvl7pPr marR="0"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 b="0" i="0" u="none" strike="noStrike" cap="none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7pPr>
            <a:lvl8pPr marR="0"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 b="0" i="0" u="none" strike="noStrike" cap="none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8pPr>
            <a:lvl9pPr marR="0"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 b="0" i="0" u="none" strike="noStrike" cap="none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Font typeface="Zilla Slab Light" charset="0"/>
              <a:buNone/>
              <a:defRPr/>
            </a:pPr>
            <a:r>
              <a:rPr lang="en-US" sz="600" kern="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Zilla Slab Light" charset="0"/>
                <a:cs typeface="Arial" panose="020B0604020202020204" pitchFamily="34" charset="0"/>
                <a:sym typeface="Zilla Slab Light" charset="0"/>
              </a:rPr>
              <a:t>Designed by Jessica Lee</a:t>
            </a:r>
          </a:p>
        </p:txBody>
      </p:sp>
    </p:spTree>
    <p:extLst>
      <p:ext uri="{BB962C8B-B14F-4D97-AF65-F5344CB8AC3E}">
        <p14:creationId xmlns:p14="http://schemas.microsoft.com/office/powerpoint/2010/main" val="2856662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704883" y="86627"/>
            <a:ext cx="4322017" cy="18620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1500" b="1" cap="none" spc="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shallot</a:t>
            </a:r>
            <a:endParaRPr lang="en-US" sz="115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7030A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Google Shape;503;p60"/>
          <p:cNvSpPr txBox="1">
            <a:spLocks/>
          </p:cNvSpPr>
          <p:nvPr/>
        </p:nvSpPr>
        <p:spPr bwMode="auto">
          <a:xfrm flipH="1">
            <a:off x="10734675" y="6553200"/>
            <a:ext cx="129222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lIns="91425" tIns="91425" rIns="91425" bIns="91425" anchor="b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lvl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Zilla Slab Light"/>
              <a:buNone/>
              <a:defRPr sz="1400">
                <a:solidFill>
                  <a:srgbClr val="000000"/>
                </a:solidFill>
                <a:latin typeface="Zilla Slab Light"/>
                <a:ea typeface="Zilla Slab Light"/>
                <a:cs typeface="Zilla Slab Light"/>
                <a:sym typeface="Zilla Slab Light"/>
              </a:defRPr>
            </a:lvl1pPr>
            <a:lvl2pPr lvl="1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2pPr>
            <a:lvl3pPr lvl="2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3pPr>
            <a:lvl4pPr lvl="3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4pPr>
            <a:lvl5pPr lvl="4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5pPr>
            <a:lvl6pPr marR="0"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 b="0" i="0" u="none" strike="noStrike" cap="none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6pPr>
            <a:lvl7pPr marR="0"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 b="0" i="0" u="none" strike="noStrike" cap="none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7pPr>
            <a:lvl8pPr marR="0"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 b="0" i="0" u="none" strike="noStrike" cap="none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8pPr>
            <a:lvl9pPr marR="0"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 b="0" i="0" u="none" strike="noStrike" cap="none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Font typeface="Zilla Slab Light" charset="0"/>
              <a:buNone/>
              <a:defRPr/>
            </a:pPr>
            <a:r>
              <a:rPr lang="en-US" sz="600" kern="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Zilla Slab Light" charset="0"/>
                <a:cs typeface="Arial" panose="020B0604020202020204" pitchFamily="34" charset="0"/>
                <a:sym typeface="Zilla Slab Light" charset="0"/>
              </a:rPr>
              <a:t>Designed by Jessica Lee</a:t>
            </a:r>
          </a:p>
        </p:txBody>
      </p:sp>
    </p:spTree>
    <p:extLst>
      <p:ext uri="{BB962C8B-B14F-4D97-AF65-F5344CB8AC3E}">
        <p14:creationId xmlns:p14="http://schemas.microsoft.com/office/powerpoint/2010/main" val="3595469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560686" y="4995952"/>
            <a:ext cx="4270336" cy="18620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1500" b="1" cap="none" spc="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tender</a:t>
            </a:r>
            <a:endParaRPr lang="en-US" sz="115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Google Shape;503;p60"/>
          <p:cNvSpPr txBox="1">
            <a:spLocks/>
          </p:cNvSpPr>
          <p:nvPr/>
        </p:nvSpPr>
        <p:spPr bwMode="auto">
          <a:xfrm flipH="1">
            <a:off x="10734675" y="6553200"/>
            <a:ext cx="129222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lIns="91425" tIns="91425" rIns="91425" bIns="91425" anchor="b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lvl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Zilla Slab Light"/>
              <a:buNone/>
              <a:defRPr sz="1400">
                <a:solidFill>
                  <a:srgbClr val="000000"/>
                </a:solidFill>
                <a:latin typeface="Zilla Slab Light"/>
                <a:ea typeface="Zilla Slab Light"/>
                <a:cs typeface="Zilla Slab Light"/>
                <a:sym typeface="Zilla Slab Light"/>
              </a:defRPr>
            </a:lvl1pPr>
            <a:lvl2pPr lvl="1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2pPr>
            <a:lvl3pPr lvl="2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3pPr>
            <a:lvl4pPr lvl="3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4pPr>
            <a:lvl5pPr lvl="4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5pPr>
            <a:lvl6pPr marR="0"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 b="0" i="0" u="none" strike="noStrike" cap="none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6pPr>
            <a:lvl7pPr marR="0"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 b="0" i="0" u="none" strike="noStrike" cap="none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7pPr>
            <a:lvl8pPr marR="0"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 b="0" i="0" u="none" strike="noStrike" cap="none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8pPr>
            <a:lvl9pPr marR="0"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 b="0" i="0" u="none" strike="noStrike" cap="none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Font typeface="Zilla Slab Light" charset="0"/>
              <a:buNone/>
              <a:defRPr/>
            </a:pPr>
            <a:r>
              <a:rPr lang="en-US" sz="600" kern="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Zilla Slab Light" charset="0"/>
                <a:cs typeface="Arial" panose="020B0604020202020204" pitchFamily="34" charset="0"/>
                <a:sym typeface="Zilla Slab Light" charset="0"/>
              </a:rPr>
              <a:t>Designed by Jessica Lee</a:t>
            </a:r>
          </a:p>
        </p:txBody>
      </p:sp>
    </p:spTree>
    <p:extLst>
      <p:ext uri="{BB962C8B-B14F-4D97-AF65-F5344CB8AC3E}">
        <p14:creationId xmlns:p14="http://schemas.microsoft.com/office/powerpoint/2010/main" val="4248336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2250" y="-317193"/>
            <a:ext cx="4644669" cy="18620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1500" b="1" cap="none" spc="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garnish</a:t>
            </a:r>
            <a:endParaRPr lang="en-US" sz="115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chemeClr val="bg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Google Shape;503;p60"/>
          <p:cNvSpPr txBox="1">
            <a:spLocks/>
          </p:cNvSpPr>
          <p:nvPr/>
        </p:nvSpPr>
        <p:spPr bwMode="auto">
          <a:xfrm flipH="1">
            <a:off x="10734675" y="6553200"/>
            <a:ext cx="129222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lIns="91425" tIns="91425" rIns="91425" bIns="91425" anchor="b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lvl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Zilla Slab Light"/>
              <a:buNone/>
              <a:defRPr sz="1400">
                <a:solidFill>
                  <a:srgbClr val="000000"/>
                </a:solidFill>
                <a:latin typeface="Zilla Slab Light"/>
                <a:ea typeface="Zilla Slab Light"/>
                <a:cs typeface="Zilla Slab Light"/>
                <a:sym typeface="Zilla Slab Light"/>
              </a:defRPr>
            </a:lvl1pPr>
            <a:lvl2pPr lvl="1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2pPr>
            <a:lvl3pPr lvl="2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3pPr>
            <a:lvl4pPr lvl="3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4pPr>
            <a:lvl5pPr lvl="4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5pPr>
            <a:lvl6pPr marR="0"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 b="0" i="0" u="none" strike="noStrike" cap="none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6pPr>
            <a:lvl7pPr marR="0"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 b="0" i="0" u="none" strike="noStrike" cap="none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7pPr>
            <a:lvl8pPr marR="0"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 b="0" i="0" u="none" strike="noStrike" cap="none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8pPr>
            <a:lvl9pPr marR="0"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 b="0" i="0" u="none" strike="noStrike" cap="none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Font typeface="Zilla Slab Light" charset="0"/>
              <a:buNone/>
              <a:defRPr/>
            </a:pPr>
            <a:r>
              <a:rPr lang="en-US" sz="600" kern="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Zilla Slab Light" charset="0"/>
                <a:cs typeface="Arial" panose="020B0604020202020204" pitchFamily="34" charset="0"/>
                <a:sym typeface="Zilla Slab Light" charset="0"/>
              </a:rPr>
              <a:t>Designed by Jessica Lee</a:t>
            </a:r>
          </a:p>
        </p:txBody>
      </p:sp>
    </p:spTree>
    <p:extLst>
      <p:ext uri="{BB962C8B-B14F-4D97-AF65-F5344CB8AC3E}">
        <p14:creationId xmlns:p14="http://schemas.microsoft.com/office/powerpoint/2010/main" val="2891649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503;p60"/>
          <p:cNvSpPr txBox="1">
            <a:spLocks/>
          </p:cNvSpPr>
          <p:nvPr/>
        </p:nvSpPr>
        <p:spPr bwMode="auto">
          <a:xfrm flipH="1">
            <a:off x="10734675" y="6553200"/>
            <a:ext cx="129222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lIns="91425" tIns="91425" rIns="91425" bIns="91425" anchor="b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lvl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Zilla Slab Light"/>
              <a:buNone/>
              <a:defRPr sz="1400">
                <a:solidFill>
                  <a:srgbClr val="000000"/>
                </a:solidFill>
                <a:latin typeface="Zilla Slab Light"/>
                <a:ea typeface="Zilla Slab Light"/>
                <a:cs typeface="Zilla Slab Light"/>
                <a:sym typeface="Zilla Slab Light"/>
              </a:defRPr>
            </a:lvl1pPr>
            <a:lvl2pPr lvl="1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2pPr>
            <a:lvl3pPr lvl="2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3pPr>
            <a:lvl4pPr lvl="3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4pPr>
            <a:lvl5pPr lvl="4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5pPr>
            <a:lvl6pPr marR="0"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 b="0" i="0" u="none" strike="noStrike" cap="none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6pPr>
            <a:lvl7pPr marR="0"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 b="0" i="0" u="none" strike="noStrike" cap="none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7pPr>
            <a:lvl8pPr marR="0"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 b="0" i="0" u="none" strike="noStrike" cap="none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8pPr>
            <a:lvl9pPr marR="0"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 b="0" i="0" u="none" strike="noStrike" cap="none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Font typeface="Zilla Slab Light" charset="0"/>
              <a:buNone/>
              <a:defRPr/>
            </a:pPr>
            <a:r>
              <a:rPr lang="en-US" sz="600" kern="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Zilla Slab Light" charset="0"/>
                <a:cs typeface="Arial" panose="020B0604020202020204" pitchFamily="34" charset="0"/>
                <a:sym typeface="Zilla Slab Light" charset="0"/>
              </a:rPr>
              <a:t>Designed by Jessica Lee</a:t>
            </a:r>
          </a:p>
        </p:txBody>
      </p:sp>
    </p:spTree>
    <p:extLst>
      <p:ext uri="{BB962C8B-B14F-4D97-AF65-F5344CB8AC3E}">
        <p14:creationId xmlns:p14="http://schemas.microsoft.com/office/powerpoint/2010/main" val="320279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0188" y="2738438"/>
            <a:ext cx="3440112" cy="411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Google Shape;503;p60"/>
          <p:cNvSpPr txBox="1">
            <a:spLocks/>
          </p:cNvSpPr>
          <p:nvPr/>
        </p:nvSpPr>
        <p:spPr bwMode="auto">
          <a:xfrm flipH="1">
            <a:off x="10734675" y="6553200"/>
            <a:ext cx="129222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lIns="91425" tIns="91425" rIns="91425" bIns="91425" anchor="b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lvl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Zilla Slab Light"/>
              <a:buNone/>
              <a:defRPr sz="1400">
                <a:solidFill>
                  <a:srgbClr val="000000"/>
                </a:solidFill>
                <a:latin typeface="Zilla Slab Light"/>
                <a:ea typeface="Zilla Slab Light"/>
                <a:cs typeface="Zilla Slab Light"/>
                <a:sym typeface="Zilla Slab Light"/>
              </a:defRPr>
            </a:lvl1pPr>
            <a:lvl2pPr lvl="1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2pPr>
            <a:lvl3pPr lvl="2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3pPr>
            <a:lvl4pPr lvl="3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4pPr>
            <a:lvl5pPr lvl="4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5pPr>
            <a:lvl6pPr marR="0"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 b="0" i="0" u="none" strike="noStrike" cap="none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6pPr>
            <a:lvl7pPr marR="0"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 b="0" i="0" u="none" strike="noStrike" cap="none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7pPr>
            <a:lvl8pPr marR="0"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 b="0" i="0" u="none" strike="noStrike" cap="none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8pPr>
            <a:lvl9pPr marR="0"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swald Regular"/>
              <a:buNone/>
              <a:defRPr sz="1400" b="0" i="0" u="none" strike="noStrike" cap="none">
                <a:solidFill>
                  <a:schemeClr val="lt1"/>
                </a:solidFill>
                <a:latin typeface="Oswald Regular"/>
                <a:ea typeface="Oswald Regular"/>
                <a:cs typeface="Oswald Regular"/>
                <a:sym typeface="Oswald Regular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Font typeface="Zilla Slab Light" charset="0"/>
              <a:buNone/>
              <a:defRPr/>
            </a:pPr>
            <a:r>
              <a:rPr lang="en-US" sz="600" kern="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Zilla Slab Light" charset="0"/>
                <a:cs typeface="Arial" panose="020B0604020202020204" pitchFamily="34" charset="0"/>
                <a:sym typeface="Zilla Slab Light" charset="0"/>
              </a:rPr>
              <a:t>Designed by Jessica Lee</a:t>
            </a:r>
          </a:p>
        </p:txBody>
      </p:sp>
      <p:pic>
        <p:nvPicPr>
          <p:cNvPr id="12292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" y="6651625"/>
            <a:ext cx="212725" cy="19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44"/>
          <p:cNvSpPr txBox="1">
            <a:spLocks noChangeArrowheads="1"/>
          </p:cNvSpPr>
          <p:nvPr/>
        </p:nvSpPr>
        <p:spPr bwMode="auto">
          <a:xfrm>
            <a:off x="623888" y="2259013"/>
            <a:ext cx="9271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 marL="0" indent="0">
              <a:spcBef>
                <a:spcPct val="0"/>
              </a:spcBef>
              <a:buNone/>
            </a:pPr>
            <a:r>
              <a:rPr lang="en-US" sz="2400" dirty="0" smtClean="0">
                <a:solidFill>
                  <a:srgbClr val="FFFF00"/>
                </a:solidFill>
              </a:rPr>
              <a:t>Vocabulary</a:t>
            </a:r>
          </a:p>
          <a:p>
            <a:pPr marL="0" indent="0">
              <a:spcBef>
                <a:spcPct val="0"/>
              </a:spcBef>
              <a:buNone/>
            </a:pPr>
            <a:r>
              <a:rPr lang="en-US" sz="2400" dirty="0">
                <a:solidFill>
                  <a:schemeClr val="bg1"/>
                </a:solidFill>
              </a:rPr>
              <a:t>1. Look at the picture. Answer the questions.  </a:t>
            </a:r>
            <a:endParaRPr lang="en-US" sz="2400" dirty="0" smtClean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222250" y="935038"/>
            <a:ext cx="10606171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sz="4000" b="1" dirty="0">
                <a:solidFill>
                  <a:srgbClr val="FFC000"/>
                </a:solidFill>
                <a:latin typeface="VNI-Murray" pitchFamily="2" charset="0"/>
              </a:rPr>
              <a:t>Unit </a:t>
            </a:r>
            <a:r>
              <a:rPr lang="en-US" sz="4000" b="1" dirty="0" smtClean="0">
                <a:solidFill>
                  <a:srgbClr val="FFC000"/>
                </a:solidFill>
                <a:latin typeface="VNI-Murray" pitchFamily="2" charset="0"/>
              </a:rPr>
              <a:t>7. Recipes and eating habits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sz="4000" b="1" dirty="0" smtClean="0">
                <a:solidFill>
                  <a:srgbClr val="FFC000"/>
                </a:solidFill>
                <a:latin typeface="VNI-Murray" pitchFamily="2" charset="0"/>
              </a:rPr>
              <a:t>Communication</a:t>
            </a:r>
            <a:endParaRPr lang="en-US" sz="4000" b="1" dirty="0">
              <a:solidFill>
                <a:srgbClr val="FFC000"/>
              </a:solidFill>
              <a:latin typeface="VNI-Murray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069197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可爱儿童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1343</TotalTime>
  <Words>340</Words>
  <Application>Microsoft Office PowerPoint</Application>
  <PresentationFormat>Widescreen</PresentationFormat>
  <Paragraphs>134</Paragraphs>
  <Slides>23</Slides>
  <Notes>2</Notes>
  <HiddenSlides>0</HiddenSlides>
  <MMClips>2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23</vt:i4>
      </vt:variant>
    </vt:vector>
  </HeadingPairs>
  <TitlesOfParts>
    <vt:vector size="36" baseType="lpstr">
      <vt:lpstr>微软雅黑</vt:lpstr>
      <vt:lpstr>Zilla Slab Light</vt:lpstr>
      <vt:lpstr>Arial</vt:lpstr>
      <vt:lpstr>SimSun</vt:lpstr>
      <vt:lpstr>Times New Roman</vt:lpstr>
      <vt:lpstr>Calibri Light</vt:lpstr>
      <vt:lpstr>Calibri</vt:lpstr>
      <vt:lpstr>华文琥珀</vt:lpstr>
      <vt:lpstr>SimSun</vt:lpstr>
      <vt:lpstr>华康海报体W12(P)</vt:lpstr>
      <vt:lpstr>VNI-Murray</vt:lpstr>
      <vt:lpstr>Office 主题</vt:lpstr>
      <vt:lpstr>1_Office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topppt.cn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E9-U6-JESS</dc:title>
  <dc:creator>Administrator</dc:creator>
  <cp:lastModifiedBy>Admin</cp:lastModifiedBy>
  <cp:revision>103</cp:revision>
  <dcterms:created xsi:type="dcterms:W3CDTF">2015-06-27T04:22:11Z</dcterms:created>
  <dcterms:modified xsi:type="dcterms:W3CDTF">2022-04-25T09:02:53Z</dcterms:modified>
  <cp:contentStatus/>
</cp:coreProperties>
</file>