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Lst>
  <p:notesMasterIdLst>
    <p:notesMasterId r:id="rId21"/>
  </p:notesMasterIdLst>
  <p:sldIdLst>
    <p:sldId id="288" r:id="rId2"/>
    <p:sldId id="257" r:id="rId3"/>
    <p:sldId id="259" r:id="rId4"/>
    <p:sldId id="261" r:id="rId5"/>
    <p:sldId id="289" r:id="rId6"/>
    <p:sldId id="267" r:id="rId7"/>
    <p:sldId id="295" r:id="rId8"/>
    <p:sldId id="268" r:id="rId9"/>
    <p:sldId id="270" r:id="rId10"/>
    <p:sldId id="285" r:id="rId11"/>
    <p:sldId id="278" r:id="rId12"/>
    <p:sldId id="279" r:id="rId13"/>
    <p:sldId id="280" r:id="rId14"/>
    <p:sldId id="282" r:id="rId15"/>
    <p:sldId id="281" r:id="rId16"/>
    <p:sldId id="290" r:id="rId17"/>
    <p:sldId id="287" r:id="rId18"/>
    <p:sldId id="291" r:id="rId19"/>
    <p:sldId id="292"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66CCFF"/>
    <a:srgbClr val="33CCCC"/>
    <a:srgbClr val="F8CFC8"/>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541" y="-55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4C8CCC-1C1A-42E0-8104-2CEAC8B35DA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C28FE4F-DAB4-4FC9-816E-934AACFB3D6B}">
      <dgm:prSet/>
      <dgm:spPr>
        <a:noFill/>
        <a:ln>
          <a:solidFill>
            <a:srgbClr val="00B050"/>
          </a:solidFill>
        </a:ln>
      </dgm:spPr>
      <dgm:t>
        <a:bodyPr/>
        <a:lstStyle/>
        <a:p>
          <a:pPr rtl="0"/>
          <a:r>
            <a:rPr lang="en-US" b="1" i="1" smtClean="0">
              <a:solidFill>
                <a:srgbClr val="FF0000"/>
              </a:solidFill>
            </a:rPr>
            <a:t>CHỦ ĐỀ 6: GIẢI QUYẾT VẤN ĐỀ VỚI SỰ TRỢ GIÚP CỦA MÁY TÍNH</a:t>
          </a:r>
          <a:endParaRPr lang="vi-VN" b="1" i="1">
            <a:solidFill>
              <a:srgbClr val="FF0000"/>
            </a:solidFill>
          </a:endParaRPr>
        </a:p>
      </dgm:t>
    </dgm:pt>
    <dgm:pt modelId="{EAD6F36F-A3BC-4209-A247-220015E93B5B}" type="parTrans" cxnId="{3E9943C4-14E4-4E86-B353-151646E2A378}">
      <dgm:prSet/>
      <dgm:spPr/>
      <dgm:t>
        <a:bodyPr/>
        <a:lstStyle/>
        <a:p>
          <a:endParaRPr lang="en-US"/>
        </a:p>
      </dgm:t>
    </dgm:pt>
    <dgm:pt modelId="{B856ED60-3AB3-4E9F-87F5-D423821F8D41}" type="sibTrans" cxnId="{3E9943C4-14E4-4E86-B353-151646E2A378}">
      <dgm:prSet/>
      <dgm:spPr/>
      <dgm:t>
        <a:bodyPr/>
        <a:lstStyle/>
        <a:p>
          <a:endParaRPr lang="en-US"/>
        </a:p>
      </dgm:t>
    </dgm:pt>
    <dgm:pt modelId="{74B07693-635E-4C50-9A6F-8298377DF7DA}" type="pres">
      <dgm:prSet presAssocID="{034C8CCC-1C1A-42E0-8104-2CEAC8B35DA0}" presName="cycle" presStyleCnt="0">
        <dgm:presLayoutVars>
          <dgm:dir/>
          <dgm:resizeHandles val="exact"/>
        </dgm:presLayoutVars>
      </dgm:prSet>
      <dgm:spPr/>
      <dgm:t>
        <a:bodyPr/>
        <a:lstStyle/>
        <a:p>
          <a:endParaRPr lang="en-US"/>
        </a:p>
      </dgm:t>
    </dgm:pt>
    <dgm:pt modelId="{25192298-984D-4753-B791-B57526632F03}" type="pres">
      <dgm:prSet presAssocID="{BC28FE4F-DAB4-4FC9-816E-934AACFB3D6B}" presName="node" presStyleLbl="node1" presStyleIdx="0" presStyleCnt="1" custScaleX="774291">
        <dgm:presLayoutVars>
          <dgm:bulletEnabled val="1"/>
        </dgm:presLayoutVars>
      </dgm:prSet>
      <dgm:spPr/>
      <dgm:t>
        <a:bodyPr/>
        <a:lstStyle/>
        <a:p>
          <a:endParaRPr lang="en-US"/>
        </a:p>
      </dgm:t>
    </dgm:pt>
  </dgm:ptLst>
  <dgm:cxnLst>
    <dgm:cxn modelId="{6F888BFC-86DC-450C-9DED-C012BE495091}" type="presOf" srcId="{BC28FE4F-DAB4-4FC9-816E-934AACFB3D6B}" destId="{25192298-984D-4753-B791-B57526632F03}" srcOrd="0" destOrd="0" presId="urn:microsoft.com/office/officeart/2005/8/layout/cycle2"/>
    <dgm:cxn modelId="{A1CFE0D2-97E7-4E10-B5C1-2664697D9DDD}" type="presOf" srcId="{034C8CCC-1C1A-42E0-8104-2CEAC8B35DA0}" destId="{74B07693-635E-4C50-9A6F-8298377DF7DA}" srcOrd="0" destOrd="0" presId="urn:microsoft.com/office/officeart/2005/8/layout/cycle2"/>
    <dgm:cxn modelId="{3E9943C4-14E4-4E86-B353-151646E2A378}" srcId="{034C8CCC-1C1A-42E0-8104-2CEAC8B35DA0}" destId="{BC28FE4F-DAB4-4FC9-816E-934AACFB3D6B}" srcOrd="0" destOrd="0" parTransId="{EAD6F36F-A3BC-4209-A247-220015E93B5B}" sibTransId="{B856ED60-3AB3-4E9F-87F5-D423821F8D41}"/>
    <dgm:cxn modelId="{2E063C28-EE2D-4A6D-867B-CB39111673CC}" type="presParOf" srcId="{74B07693-635E-4C50-9A6F-8298377DF7DA}" destId="{25192298-984D-4753-B791-B57526632F03}"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192298-984D-4753-B791-B57526632F03}">
      <dsp:nvSpPr>
        <dsp:cNvPr id="0" name=""/>
        <dsp:cNvSpPr/>
      </dsp:nvSpPr>
      <dsp:spPr>
        <a:xfrm>
          <a:off x="0" y="49"/>
          <a:ext cx="8340040" cy="1077119"/>
        </a:xfrm>
        <a:prstGeom prst="ellipse">
          <a:avLst/>
        </a:prstGeom>
        <a:noFill/>
        <a:ln w="25400" cap="flat" cmpd="sng" algn="ctr">
          <a:solidFill>
            <a:srgbClr val="00B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rtl="0">
            <a:lnSpc>
              <a:spcPct val="90000"/>
            </a:lnSpc>
            <a:spcBef>
              <a:spcPct val="0"/>
            </a:spcBef>
            <a:spcAft>
              <a:spcPct val="35000"/>
            </a:spcAft>
          </a:pPr>
          <a:r>
            <a:rPr lang="en-US" sz="2500" b="1" i="1" kern="1200" smtClean="0">
              <a:solidFill>
                <a:srgbClr val="FF0000"/>
              </a:solidFill>
            </a:rPr>
            <a:t>CHỦ ĐỀ 6: GIẢI QUYẾT VẤN ĐỀ VỚI SỰ TRỢ GIÚP CỦA MÁY TÍNH</a:t>
          </a:r>
          <a:endParaRPr lang="vi-VN" sz="2500" b="1" i="1" kern="1200">
            <a:solidFill>
              <a:srgbClr val="FF0000"/>
            </a:solidFill>
          </a:endParaRPr>
        </a:p>
      </dsp:txBody>
      <dsp:txXfrm>
        <a:off x="1221371" y="157789"/>
        <a:ext cx="5897298" cy="761639"/>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13C181D-DC3E-420A-83C8-C8F45D702977}" type="datetimeFigureOut">
              <a:rPr lang="en-US"/>
              <a:pPr>
                <a:defRPr/>
              </a:pPr>
              <a:t>4/7/2022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BE22251-0A36-4146-B476-536A723BFF58}" type="slidenum">
              <a:rPr lang="en-US"/>
              <a:pPr>
                <a:defRPr/>
              </a:pPr>
              <a:t>‹#›</a:t>
            </a:fld>
            <a:endParaRPr lang="en-US"/>
          </a:p>
        </p:txBody>
      </p:sp>
    </p:spTree>
    <p:extLst>
      <p:ext uri="{BB962C8B-B14F-4D97-AF65-F5344CB8AC3E}">
        <p14:creationId xmlns:p14="http://schemas.microsoft.com/office/powerpoint/2010/main" val="41438897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7F62C74-FA2A-4405-B6F6-5B6C072F6C48}" type="slidenum">
              <a:rPr lang="en-US" smtClean="0"/>
              <a:pPr eaLnBrk="1" hangingPunct="1"/>
              <a:t>1</a:t>
            </a:fld>
            <a:endParaRPr lang="en-US" smtClean="0"/>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7FE578BE-634A-4B31-B583-28035A7C6764}" type="datetimeFigureOut">
              <a:rPr lang="en-US" smtClean="0"/>
              <a:pPr>
                <a:defRPr/>
              </a:pPr>
              <a:t>4/7/2022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38D8682-93AD-4FB5-8F09-8D93B90906D0}" type="slidenum">
              <a:rPr lang="en-US" smtClean="0"/>
              <a:pPr>
                <a:defRPr/>
              </a:pPr>
              <a:t>‹#›</a:t>
            </a:fld>
            <a:endParaRPr lang="en-US"/>
          </a:p>
        </p:txBody>
      </p:sp>
    </p:spTree>
    <p:extLst>
      <p:ext uri="{BB962C8B-B14F-4D97-AF65-F5344CB8AC3E}">
        <p14:creationId xmlns:p14="http://schemas.microsoft.com/office/powerpoint/2010/main" val="185768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F98226D1-DFFF-4ABF-A2F6-9BFDD08BC9CF}" type="datetimeFigureOut">
              <a:rPr lang="en-US" smtClean="0"/>
              <a:pPr>
                <a:defRPr/>
              </a:pPr>
              <a:t>4/7/2022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8175C67-2919-4537-9484-96DBC6DE7134}" type="slidenum">
              <a:rPr lang="en-US" smtClean="0"/>
              <a:pPr>
                <a:defRPr/>
              </a:pPr>
              <a:t>‹#›</a:t>
            </a:fld>
            <a:endParaRPr lang="en-US"/>
          </a:p>
        </p:txBody>
      </p:sp>
    </p:spTree>
    <p:extLst>
      <p:ext uri="{BB962C8B-B14F-4D97-AF65-F5344CB8AC3E}">
        <p14:creationId xmlns:p14="http://schemas.microsoft.com/office/powerpoint/2010/main" val="1029379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8887AE8-06A4-459D-97A9-CAE49F5304D7}" type="datetimeFigureOut">
              <a:rPr lang="en-US" smtClean="0"/>
              <a:pPr>
                <a:defRPr/>
              </a:pPr>
              <a:t>4/7/2022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9B69980-14EB-449E-92CA-A56281DD1062}" type="slidenum">
              <a:rPr lang="en-US" smtClean="0"/>
              <a:pPr>
                <a:defRPr/>
              </a:pPr>
              <a:t>‹#›</a:t>
            </a:fld>
            <a:endParaRPr lang="en-US"/>
          </a:p>
        </p:txBody>
      </p:sp>
    </p:spTree>
    <p:extLst>
      <p:ext uri="{BB962C8B-B14F-4D97-AF65-F5344CB8AC3E}">
        <p14:creationId xmlns:p14="http://schemas.microsoft.com/office/powerpoint/2010/main" val="3410776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360D731-D3D9-4ED2-B598-3A4261CD0E3A}" type="datetimeFigureOut">
              <a:rPr lang="en-US" smtClean="0"/>
              <a:pPr>
                <a:defRPr/>
              </a:pPr>
              <a:t>4/7/2022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81B0657-6C3C-4A00-BFAD-5827704F48F9}" type="slidenum">
              <a:rPr lang="en-US" smtClean="0"/>
              <a:pPr>
                <a:defRPr/>
              </a:pPr>
              <a:t>‹#›</a:t>
            </a:fld>
            <a:endParaRPr lang="en-US"/>
          </a:p>
        </p:txBody>
      </p:sp>
    </p:spTree>
    <p:extLst>
      <p:ext uri="{BB962C8B-B14F-4D97-AF65-F5344CB8AC3E}">
        <p14:creationId xmlns:p14="http://schemas.microsoft.com/office/powerpoint/2010/main" val="2346274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C17067F5-2BF9-4A13-9FC9-DAD0FD174A6E}" type="datetimeFigureOut">
              <a:rPr lang="en-US" smtClean="0"/>
              <a:pPr>
                <a:defRPr/>
              </a:pPr>
              <a:t>4/7/2022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A40E038-71E5-4054-B1D6-4CF395F5E253}" type="slidenum">
              <a:rPr lang="en-US" smtClean="0"/>
              <a:pPr>
                <a:defRPr/>
              </a:pPr>
              <a:t>‹#›</a:t>
            </a:fld>
            <a:endParaRPr lang="en-US"/>
          </a:p>
        </p:txBody>
      </p:sp>
    </p:spTree>
    <p:extLst>
      <p:ext uri="{BB962C8B-B14F-4D97-AF65-F5344CB8AC3E}">
        <p14:creationId xmlns:p14="http://schemas.microsoft.com/office/powerpoint/2010/main" val="3735853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BE222CEF-47BE-4388-B28C-4174F5F41B8B}" type="datetimeFigureOut">
              <a:rPr lang="en-US" smtClean="0"/>
              <a:pPr>
                <a:defRPr/>
              </a:pPr>
              <a:t>4/7/2022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026EC59-673A-453C-B02B-353DF6FAD9A4}" type="slidenum">
              <a:rPr lang="en-US" smtClean="0"/>
              <a:pPr>
                <a:defRPr/>
              </a:pPr>
              <a:t>‹#›</a:t>
            </a:fld>
            <a:endParaRPr lang="en-US"/>
          </a:p>
        </p:txBody>
      </p:sp>
    </p:spTree>
    <p:extLst>
      <p:ext uri="{BB962C8B-B14F-4D97-AF65-F5344CB8AC3E}">
        <p14:creationId xmlns:p14="http://schemas.microsoft.com/office/powerpoint/2010/main" val="1874093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5ED5B927-8940-4DA0-9164-55F88BEC9251}" type="datetimeFigureOut">
              <a:rPr lang="en-US" smtClean="0"/>
              <a:pPr>
                <a:defRPr/>
              </a:pPr>
              <a:t>4/7/2022</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D0FC44A-9CC9-4487-BCC3-2B9F6E230673}" type="slidenum">
              <a:rPr lang="en-US" smtClean="0"/>
              <a:pPr>
                <a:defRPr/>
              </a:pPr>
              <a:t>‹#›</a:t>
            </a:fld>
            <a:endParaRPr lang="en-US"/>
          </a:p>
        </p:txBody>
      </p:sp>
    </p:spTree>
    <p:extLst>
      <p:ext uri="{BB962C8B-B14F-4D97-AF65-F5344CB8AC3E}">
        <p14:creationId xmlns:p14="http://schemas.microsoft.com/office/powerpoint/2010/main" val="3888387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9047A55A-8A48-4C3E-9524-12F3B1CAD6AF}" type="datetimeFigureOut">
              <a:rPr lang="en-US" smtClean="0"/>
              <a:pPr>
                <a:defRPr/>
              </a:pPr>
              <a:t>4/7/2022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E9423A7-93EA-423E-8C52-D01C362C5055}" type="slidenum">
              <a:rPr lang="en-US" smtClean="0"/>
              <a:pPr>
                <a:defRPr/>
              </a:pPr>
              <a:t>‹#›</a:t>
            </a:fld>
            <a:endParaRPr lang="en-US"/>
          </a:p>
        </p:txBody>
      </p:sp>
    </p:spTree>
    <p:extLst>
      <p:ext uri="{BB962C8B-B14F-4D97-AF65-F5344CB8AC3E}">
        <p14:creationId xmlns:p14="http://schemas.microsoft.com/office/powerpoint/2010/main" val="4080378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9532B4C-EF00-4086-8197-EFDD4375BB3C}" type="datetimeFigureOut">
              <a:rPr lang="en-US" smtClean="0"/>
              <a:pPr>
                <a:defRPr/>
              </a:pPr>
              <a:t>4/7/2022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70A66BC-C461-459F-853E-7277B41FA2A6}" type="slidenum">
              <a:rPr lang="en-US" smtClean="0"/>
              <a:pPr>
                <a:defRPr/>
              </a:pPr>
              <a:t>‹#›</a:t>
            </a:fld>
            <a:endParaRPr lang="en-US"/>
          </a:p>
        </p:txBody>
      </p:sp>
    </p:spTree>
    <p:extLst>
      <p:ext uri="{BB962C8B-B14F-4D97-AF65-F5344CB8AC3E}">
        <p14:creationId xmlns:p14="http://schemas.microsoft.com/office/powerpoint/2010/main" val="1869427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C08B0F81-A295-48BC-94B1-60360CAF139B}" type="datetimeFigureOut">
              <a:rPr lang="en-US" smtClean="0"/>
              <a:pPr>
                <a:defRPr/>
              </a:pPr>
              <a:t>4/7/2022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CFB1BBE-3C30-4EA1-8248-16DCE2CC13E4}" type="slidenum">
              <a:rPr lang="en-US" smtClean="0"/>
              <a:pPr>
                <a:defRPr/>
              </a:pPr>
              <a:t>‹#›</a:t>
            </a:fld>
            <a:endParaRPr lang="en-US"/>
          </a:p>
        </p:txBody>
      </p:sp>
    </p:spTree>
    <p:extLst>
      <p:ext uri="{BB962C8B-B14F-4D97-AF65-F5344CB8AC3E}">
        <p14:creationId xmlns:p14="http://schemas.microsoft.com/office/powerpoint/2010/main" val="1618813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1878798-0B69-4900-B9A9-FE6203655908}" type="datetimeFigureOut">
              <a:rPr lang="en-US" smtClean="0"/>
              <a:pPr>
                <a:defRPr/>
              </a:pPr>
              <a:t>4/7/2022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ABCFAE8-EB8C-4DE8-B597-2BA324F5BA06}" type="slidenum">
              <a:rPr lang="en-US" smtClean="0"/>
              <a:pPr>
                <a:defRPr/>
              </a:pPr>
              <a:t>‹#›</a:t>
            </a:fld>
            <a:endParaRPr lang="en-US"/>
          </a:p>
        </p:txBody>
      </p:sp>
    </p:spTree>
    <p:extLst>
      <p:ext uri="{BB962C8B-B14F-4D97-AF65-F5344CB8AC3E}">
        <p14:creationId xmlns:p14="http://schemas.microsoft.com/office/powerpoint/2010/main" val="153810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EB341A9-C722-41E8-A178-2442DA73DCFD}" type="datetimeFigureOut">
              <a:rPr lang="en-US" smtClean="0"/>
              <a:pPr>
                <a:defRPr/>
              </a:pPr>
              <a:t>4/7/2022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51DF385-5483-42FD-A8A4-0F5D3067CC09}" type="slidenum">
              <a:rPr lang="en-US" smtClean="0"/>
              <a:pPr>
                <a:defRPr/>
              </a:pPr>
              <a:t>‹#›</a:t>
            </a:fld>
            <a:endParaRPr lang="en-US"/>
          </a:p>
        </p:txBody>
      </p:sp>
    </p:spTree>
    <p:extLst>
      <p:ext uri="{BB962C8B-B14F-4D97-AF65-F5344CB8AC3E}">
        <p14:creationId xmlns:p14="http://schemas.microsoft.com/office/powerpoint/2010/main" val="1810499919"/>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wmf"/><Relationship Id="rId13" Type="http://schemas.openxmlformats.org/officeDocument/2006/relationships/image" Target="../media/image7.emf"/><Relationship Id="rId18" Type="http://schemas.openxmlformats.org/officeDocument/2006/relationships/image" Target="../media/image12.gif"/><Relationship Id="rId3" Type="http://schemas.openxmlformats.org/officeDocument/2006/relationships/audio" Target="file:///C:\WINDOWS\Help\Tours\WindowsMediaPlayer\Audio\Wav\wmpaud1.wav" TargetMode="External"/><Relationship Id="rId21" Type="http://schemas.openxmlformats.org/officeDocument/2006/relationships/image" Target="../media/image15.png"/><Relationship Id="rId7" Type="http://schemas.openxmlformats.org/officeDocument/2006/relationships/oleObject" Target="../embeddings/oleObject1.bin"/><Relationship Id="rId12" Type="http://schemas.openxmlformats.org/officeDocument/2006/relationships/image" Target="../media/image6.gif"/><Relationship Id="rId17" Type="http://schemas.openxmlformats.org/officeDocument/2006/relationships/image" Target="../media/image11.gif"/><Relationship Id="rId2" Type="http://schemas.openxmlformats.org/officeDocument/2006/relationships/audio" Target="../media/audio1.wav"/><Relationship Id="rId16" Type="http://schemas.openxmlformats.org/officeDocument/2006/relationships/image" Target="../media/image10.emf"/><Relationship Id="rId20" Type="http://schemas.openxmlformats.org/officeDocument/2006/relationships/image" Target="../media/image14.gif"/><Relationship Id="rId1" Type="http://schemas.openxmlformats.org/officeDocument/2006/relationships/vmlDrawing" Target="../drawings/vmlDrawing1.vml"/><Relationship Id="rId6" Type="http://schemas.openxmlformats.org/officeDocument/2006/relationships/hyperlink" Target="../BIEN_NHO.MID" TargetMode="External"/><Relationship Id="rId11" Type="http://schemas.openxmlformats.org/officeDocument/2006/relationships/image" Target="../media/image5.gif"/><Relationship Id="rId5" Type="http://schemas.openxmlformats.org/officeDocument/2006/relationships/notesSlide" Target="../notesSlides/notesSlide1.xml"/><Relationship Id="rId15" Type="http://schemas.openxmlformats.org/officeDocument/2006/relationships/image" Target="../media/image9.emf"/><Relationship Id="rId10" Type="http://schemas.openxmlformats.org/officeDocument/2006/relationships/image" Target="../media/image4.jpeg"/><Relationship Id="rId19" Type="http://schemas.openxmlformats.org/officeDocument/2006/relationships/image" Target="../media/image13.gif"/><Relationship Id="rId4" Type="http://schemas.openxmlformats.org/officeDocument/2006/relationships/slideLayout" Target="../slideLayouts/slideLayout7.xml"/><Relationship Id="rId9" Type="http://schemas.openxmlformats.org/officeDocument/2006/relationships/image" Target="../media/image3.png"/><Relationship Id="rId14" Type="http://schemas.openxmlformats.org/officeDocument/2006/relationships/image" Target="../media/image8.emf"/><Relationship Id="rId22" Type="http://schemas.openxmlformats.org/officeDocument/2006/relationships/image" Target="../media/image16.jpeg"/></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12.xml"/><Relationship Id="rId7" Type="http://schemas.openxmlformats.org/officeDocument/2006/relationships/image" Target="../media/image20.gif"/><Relationship Id="rId2"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slide" Target="slide15.xml"/><Relationship Id="rId5" Type="http://schemas.openxmlformats.org/officeDocument/2006/relationships/slide" Target="slide14.xml"/><Relationship Id="rId4" Type="http://schemas.openxmlformats.org/officeDocument/2006/relationships/slide" Target="slide13.xml"/><Relationship Id="rId9" Type="http://schemas.openxmlformats.org/officeDocument/2006/relationships/image" Target="../media/image21.gif"/></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slide" Target="slide11.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3" Type="http://schemas.openxmlformats.org/officeDocument/2006/relationships/image" Target="../media/image20.gif"/><Relationship Id="rId2" Type="http://schemas.openxmlformats.org/officeDocument/2006/relationships/image" Target="../media/image19.jpeg"/><Relationship Id="rId1" Type="http://schemas.openxmlformats.org/officeDocument/2006/relationships/slideLayout" Target="../slideLayouts/slideLayout2.xml"/><Relationship Id="rId5" Type="http://schemas.openxmlformats.org/officeDocument/2006/relationships/image" Target="../media/image21.gif"/><Relationship Id="rId4" Type="http://schemas.openxmlformats.org/officeDocument/2006/relationships/slide" Target="slide17.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gif"/><Relationship Id="rId2" Type="http://schemas.openxmlformats.org/officeDocument/2006/relationships/image" Target="../media/image25.wmf"/><Relationship Id="rId1" Type="http://schemas.openxmlformats.org/officeDocument/2006/relationships/slideLayout" Target="../slideLayouts/slideLayout7.xml"/><Relationship Id="rId4" Type="http://schemas.openxmlformats.org/officeDocument/2006/relationships/image" Target="../media/image27.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7.gif"/><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lide Number Placeholder 3"/>
          <p:cNvSpPr>
            <a:spLocks noGrp="1"/>
          </p:cNvSpPr>
          <p:nvPr>
            <p:ph type="sldNum" sz="quarter" idx="12"/>
          </p:nvPr>
        </p:nvSpPr>
        <p:spPr/>
        <p:txBody>
          <a:bodyPr/>
          <a:lstStyle/>
          <a:p>
            <a:pPr>
              <a:defRPr/>
            </a:pPr>
            <a:fld id="{D7BE28D7-7F56-4F1C-A291-36D4F422562A}" type="slidenum">
              <a:rPr lang="en-US"/>
              <a:pPr>
                <a:defRPr/>
              </a:pPr>
              <a:t>1</a:t>
            </a:fld>
            <a:endParaRPr lang="en-US"/>
          </a:p>
        </p:txBody>
      </p:sp>
      <p:graphicFrame>
        <p:nvGraphicFramePr>
          <p:cNvPr id="1026" name="Object 3">
            <a:hlinkClick r:id="rId6" action="ppaction://hlinkfile"/>
          </p:cNvPr>
          <p:cNvGraphicFramePr>
            <a:graphicFrameLocks noChangeAspect="1"/>
          </p:cNvGraphicFramePr>
          <p:nvPr/>
        </p:nvGraphicFramePr>
        <p:xfrm>
          <a:off x="0" y="2209800"/>
          <a:ext cx="2462213" cy="4648200"/>
        </p:xfrm>
        <a:graphic>
          <a:graphicData uri="http://schemas.openxmlformats.org/presentationml/2006/ole">
            <mc:AlternateContent xmlns:mc="http://schemas.openxmlformats.org/markup-compatibility/2006">
              <mc:Choice xmlns:v="urn:schemas-microsoft-com:vml" Requires="v">
                <p:oleObj spid="_x0000_s1108" name="Clip" r:id="rId7" imgW="1060704" imgH="1335024" progId="MS_ClipArt_Gallery.2">
                  <p:embed/>
                </p:oleObj>
              </mc:Choice>
              <mc:Fallback>
                <p:oleObj name="Clip" r:id="rId7" imgW="1060704" imgH="1335024" progId="MS_ClipArt_Gallery.2">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2209800"/>
                        <a:ext cx="2462213" cy="4648200"/>
                      </a:xfrm>
                      <a:prstGeom prst="rect">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8" name="Rectangle 10"/>
          <p:cNvSpPr>
            <a:spLocks noChangeArrowheads="1"/>
          </p:cNvSpPr>
          <p:nvPr/>
        </p:nvSpPr>
        <p:spPr bwMode="auto">
          <a:xfrm>
            <a:off x="0" y="0"/>
            <a:ext cx="9144000" cy="6858000"/>
          </a:xfrm>
          <a:prstGeom prst="rect">
            <a:avLst/>
          </a:prstGeom>
          <a:noFill/>
          <a:ln w="76200" cmpd="tri" algn="ctr">
            <a:pattFill prst="solidDmnd">
              <a:fgClr>
                <a:srgbClr val="993366"/>
              </a:fgClr>
              <a:bgClr>
                <a:srgbClr val="FFFFFF"/>
              </a:bgClr>
            </a:pattFill>
            <a:miter lim="800000"/>
            <a:headEnd/>
            <a:tailEnd/>
          </a:ln>
          <a:effectLst>
            <a:prstShdw prst="shdw17" dist="17961" dir="13500000">
              <a:srgbClr val="5C1F3D"/>
            </a:prstShdw>
          </a:effectLst>
        </p:spPr>
        <p:txBody>
          <a:bodyPr wrap="none" anchor="ctr"/>
          <a:lstStyle/>
          <a:p>
            <a:pPr>
              <a:defRPr/>
            </a:pPr>
            <a:endParaRPr lang="en-US" sz="2200">
              <a:effectLst>
                <a:outerShdw blurRad="38100" dist="38100" dir="2700000" algn="tl">
                  <a:srgbClr val="000000">
                    <a:alpha val="43137"/>
                  </a:srgbClr>
                </a:outerShdw>
              </a:effectLst>
              <a:latin typeface="Arial" pitchFamily="34" charset="0"/>
            </a:endParaRPr>
          </a:p>
        </p:txBody>
      </p:sp>
      <p:grpSp>
        <p:nvGrpSpPr>
          <p:cNvPr id="2" name="Group 23"/>
          <p:cNvGrpSpPr>
            <a:grpSpLocks/>
          </p:cNvGrpSpPr>
          <p:nvPr/>
        </p:nvGrpSpPr>
        <p:grpSpPr bwMode="auto">
          <a:xfrm>
            <a:off x="4092575" y="3562350"/>
            <a:ext cx="1246188" cy="1371600"/>
            <a:chOff x="2844800" y="1422399"/>
            <a:chExt cx="2235200" cy="2235200"/>
          </a:xfrm>
        </p:grpSpPr>
        <p:sp>
          <p:nvSpPr>
            <p:cNvPr id="3" name=" 3"/>
            <p:cNvSpPr/>
            <p:nvPr/>
          </p:nvSpPr>
          <p:spPr>
            <a:xfrm>
              <a:off x="2844800" y="1422399"/>
              <a:ext cx="2235200" cy="2235200"/>
            </a:xfrm>
            <a:prstGeom prst="gear9">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6" name=" 4"/>
            <p:cNvSpPr/>
            <p:nvPr/>
          </p:nvSpPr>
          <p:spPr>
            <a:xfrm>
              <a:off x="3294687" y="1944980"/>
              <a:ext cx="1335426" cy="1151232"/>
            </a:xfrm>
            <a:prstGeom prst="rect">
              <a:avLst/>
            </a:prstGeom>
          </p:spPr>
          <p:style>
            <a:lnRef idx="0">
              <a:scrgbClr r="0" g="0" b="0"/>
            </a:lnRef>
            <a:fillRef idx="0">
              <a:scrgbClr r="0" g="0" b="0"/>
            </a:fillRef>
            <a:effectRef idx="0">
              <a:scrgbClr r="0" g="0" b="0"/>
            </a:effectRef>
            <a:fontRef idx="minor">
              <a:schemeClr val="lt1"/>
            </a:fontRef>
          </p:style>
          <p:txBody>
            <a:bodyPr lIns="40640" tIns="40640" rIns="40640" bIns="40640" spcCol="1270" anchor="ctr"/>
            <a:lstStyle/>
            <a:p>
              <a:pPr algn="ctr" defTabSz="1422400" fontAlgn="auto">
                <a:lnSpc>
                  <a:spcPct val="90000"/>
                </a:lnSpc>
                <a:spcAft>
                  <a:spcPct val="35000"/>
                </a:spcAft>
                <a:defRPr/>
              </a:pPr>
              <a:endParaRPr lang="vi-VN" sz="3200"/>
            </a:p>
          </p:txBody>
        </p:sp>
      </p:grpSp>
      <p:grpSp>
        <p:nvGrpSpPr>
          <p:cNvPr id="4" name="Group 20"/>
          <p:cNvGrpSpPr/>
          <p:nvPr/>
        </p:nvGrpSpPr>
        <p:grpSpPr>
          <a:xfrm>
            <a:off x="2860312" y="2743538"/>
            <a:ext cx="1494812" cy="1606695"/>
            <a:chOff x="2844800" y="1828800"/>
            <a:chExt cx="2235200" cy="2235200"/>
          </a:xfrm>
          <a:solidFill>
            <a:srgbClr val="FF0000"/>
          </a:solidFill>
          <a:scene3d>
            <a:camera prst="orthographicFront">
              <a:rot lat="0" lon="0" rev="0"/>
            </a:camera>
            <a:lightRig rig="balanced" dir="t">
              <a:rot lat="0" lon="0" rev="8700000"/>
            </a:lightRig>
          </a:scene3d>
        </p:grpSpPr>
        <p:sp>
          <p:nvSpPr>
            <p:cNvPr id="22" name=" 3"/>
            <p:cNvSpPr/>
            <p:nvPr/>
          </p:nvSpPr>
          <p:spPr>
            <a:xfrm>
              <a:off x="2844800" y="1828800"/>
              <a:ext cx="2235200" cy="2235200"/>
            </a:xfrm>
            <a:prstGeom prst="gear9">
              <a:avLst/>
            </a:prstGeom>
            <a:grpFill/>
            <a:ln>
              <a:noFill/>
            </a:ln>
            <a:effectLst>
              <a:outerShdw blurRad="44450" dist="27940" dir="5400000" algn="ctr">
                <a:srgbClr val="000000">
                  <a:alpha val="32000"/>
                </a:srgbClr>
              </a:outerShdw>
            </a:effectLst>
            <a:scene3d>
              <a:camera prst="orthographicFront">
                <a:rot lat="0" lon="0" rev="0"/>
              </a:camera>
              <a:lightRig rig="threePt" dir="t">
                <a:rot lat="0" lon="0" rev="1200000"/>
              </a:lightRig>
            </a:scene3d>
            <a:sp3d>
              <a:bevelT w="190500" h="38100"/>
            </a:sp3d>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23" name=" 4"/>
            <p:cNvSpPr/>
            <p:nvPr/>
          </p:nvSpPr>
          <p:spPr>
            <a:xfrm>
              <a:off x="3294173" y="2352387"/>
              <a:ext cx="1336454" cy="1148937"/>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40640" tIns="40640" rIns="40640" bIns="40640" spcCol="1270" anchor="ctr"/>
            <a:lstStyle/>
            <a:p>
              <a:pPr algn="ctr" defTabSz="1422400" fontAlgn="auto">
                <a:lnSpc>
                  <a:spcPct val="90000"/>
                </a:lnSpc>
                <a:spcAft>
                  <a:spcPct val="35000"/>
                </a:spcAft>
                <a:defRPr/>
              </a:pPr>
              <a:endParaRPr lang="vi-VN" sz="3200"/>
            </a:p>
          </p:txBody>
        </p:sp>
      </p:grpSp>
      <p:grpSp>
        <p:nvGrpSpPr>
          <p:cNvPr id="5" name="Group 23"/>
          <p:cNvGrpSpPr>
            <a:grpSpLocks/>
          </p:cNvGrpSpPr>
          <p:nvPr/>
        </p:nvGrpSpPr>
        <p:grpSpPr bwMode="auto">
          <a:xfrm>
            <a:off x="1858963" y="3524250"/>
            <a:ext cx="1304925" cy="1524000"/>
            <a:chOff x="2844800" y="1422399"/>
            <a:chExt cx="2235200" cy="2235200"/>
          </a:xfrm>
        </p:grpSpPr>
        <p:sp>
          <p:nvSpPr>
            <p:cNvPr id="25" name=" 3"/>
            <p:cNvSpPr/>
            <p:nvPr/>
          </p:nvSpPr>
          <p:spPr>
            <a:xfrm>
              <a:off x="2844800" y="1422399"/>
              <a:ext cx="2235200" cy="2235200"/>
            </a:xfrm>
            <a:prstGeom prst="gear9">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26" name=" 4"/>
            <p:cNvSpPr/>
            <p:nvPr/>
          </p:nvSpPr>
          <p:spPr>
            <a:xfrm>
              <a:off x="3293471" y="1946275"/>
              <a:ext cx="1337857" cy="1147868"/>
            </a:xfrm>
            <a:prstGeom prst="rect">
              <a:avLst/>
            </a:prstGeom>
          </p:spPr>
          <p:style>
            <a:lnRef idx="0">
              <a:scrgbClr r="0" g="0" b="0"/>
            </a:lnRef>
            <a:fillRef idx="0">
              <a:scrgbClr r="0" g="0" b="0"/>
            </a:fillRef>
            <a:effectRef idx="0">
              <a:scrgbClr r="0" g="0" b="0"/>
            </a:effectRef>
            <a:fontRef idx="minor">
              <a:schemeClr val="lt1"/>
            </a:fontRef>
          </p:style>
          <p:txBody>
            <a:bodyPr lIns="40640" tIns="40640" rIns="40640" bIns="40640" spcCol="1270" anchor="ctr"/>
            <a:lstStyle/>
            <a:p>
              <a:pPr algn="ctr" defTabSz="1422400" fontAlgn="auto">
                <a:lnSpc>
                  <a:spcPct val="90000"/>
                </a:lnSpc>
                <a:spcAft>
                  <a:spcPct val="35000"/>
                </a:spcAft>
                <a:defRPr/>
              </a:pPr>
              <a:endParaRPr lang="vi-VN" sz="3200"/>
            </a:p>
          </p:txBody>
        </p:sp>
      </p:grpSp>
      <p:grpSp>
        <p:nvGrpSpPr>
          <p:cNvPr id="7" name="Group 26"/>
          <p:cNvGrpSpPr/>
          <p:nvPr/>
        </p:nvGrpSpPr>
        <p:grpSpPr>
          <a:xfrm>
            <a:off x="2878953" y="4189446"/>
            <a:ext cx="1495198" cy="1642440"/>
            <a:chOff x="2032000" y="1015999"/>
            <a:chExt cx="2235200" cy="2235200"/>
          </a:xfrm>
          <a:solidFill>
            <a:srgbClr val="FFFF00"/>
          </a:solidFill>
          <a:scene3d>
            <a:camera prst="orthographicFront">
              <a:rot lat="0" lon="0" rev="0"/>
            </a:camera>
            <a:lightRig rig="balanced" dir="t">
              <a:rot lat="0" lon="0" rev="8700000"/>
            </a:lightRig>
          </a:scene3d>
        </p:grpSpPr>
        <p:sp>
          <p:nvSpPr>
            <p:cNvPr id="28" name=" 3"/>
            <p:cNvSpPr/>
            <p:nvPr/>
          </p:nvSpPr>
          <p:spPr>
            <a:xfrm>
              <a:off x="2032000" y="1015999"/>
              <a:ext cx="2235200" cy="2235200"/>
            </a:xfrm>
            <a:prstGeom prst="gear9">
              <a:avLst/>
            </a:prstGeom>
            <a:grpFill/>
            <a:ln>
              <a:noFill/>
            </a:ln>
            <a:effectLst>
              <a:outerShdw blurRad="44450" dist="27940" dir="5400000" algn="ctr">
                <a:srgbClr val="000000">
                  <a:alpha val="32000"/>
                </a:srgbClr>
              </a:outerShdw>
            </a:effectLst>
            <a:scene3d>
              <a:camera prst="orthographicFront">
                <a:rot lat="0" lon="0" rev="0"/>
              </a:camera>
              <a:lightRig rig="threePt" dir="t">
                <a:rot lat="0" lon="0" rev="1200000"/>
              </a:lightRig>
            </a:scene3d>
            <a:sp3d>
              <a:bevelT w="190500" h="38100"/>
            </a:sp3d>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29" name=" 4"/>
            <p:cNvSpPr/>
            <p:nvPr/>
          </p:nvSpPr>
          <p:spPr>
            <a:xfrm>
              <a:off x="2481373" y="1539586"/>
              <a:ext cx="1336454" cy="1148937"/>
            </a:xfrm>
            <a:prstGeom prst="rect">
              <a:avLst/>
            </a:prstGeom>
            <a:grpFill/>
            <a:ln>
              <a:noFill/>
            </a:ln>
            <a:effectLst>
              <a:outerShdw blurRad="44450" dist="27940" dir="5400000" algn="ctr">
                <a:srgbClr val="000000">
                  <a:alpha val="32000"/>
                </a:srgbClr>
              </a:outerShdw>
            </a:effectLst>
            <a:sp3d>
              <a:bevelT w="190500" h="38100"/>
            </a:sp3d>
          </p:spPr>
          <p:style>
            <a:lnRef idx="0">
              <a:scrgbClr r="0" g="0" b="0"/>
            </a:lnRef>
            <a:fillRef idx="0">
              <a:scrgbClr r="0" g="0" b="0"/>
            </a:fillRef>
            <a:effectRef idx="0">
              <a:scrgbClr r="0" g="0" b="0"/>
            </a:effectRef>
            <a:fontRef idx="minor">
              <a:schemeClr val="lt1"/>
            </a:fontRef>
          </p:style>
          <p:txBody>
            <a:bodyPr lIns="40640" tIns="40640" rIns="40640" bIns="40640" spcCol="1270" anchor="ctr"/>
            <a:lstStyle/>
            <a:p>
              <a:pPr algn="ctr" defTabSz="1422400" fontAlgn="auto">
                <a:lnSpc>
                  <a:spcPct val="90000"/>
                </a:lnSpc>
                <a:spcAft>
                  <a:spcPct val="35000"/>
                </a:spcAft>
                <a:defRPr/>
              </a:pPr>
              <a:endParaRPr lang="vi-VN" sz="3200"/>
            </a:p>
          </p:txBody>
        </p:sp>
      </p:grpSp>
      <p:sp>
        <p:nvSpPr>
          <p:cNvPr id="31" name="TextBox 30"/>
          <p:cNvSpPr txBox="1"/>
          <p:nvPr/>
        </p:nvSpPr>
        <p:spPr>
          <a:xfrm>
            <a:off x="1428728" y="3617903"/>
            <a:ext cx="572114" cy="769441"/>
          </a:xfrm>
          <a:prstGeom prst="rect">
            <a:avLst/>
          </a:prstGeom>
          <a:effectLst>
            <a:glow rad="2286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a:spAutoFit/>
          </a:bodyPr>
          <a:lstStyle/>
          <a:p>
            <a:pPr algn="ctr">
              <a:defRPr/>
            </a:pPr>
            <a:r>
              <a:rPr lang="en-US" sz="4400" b="1">
                <a:solidFill>
                  <a:srgbClr val="00C200"/>
                </a:solidFill>
              </a:rPr>
              <a:t>T</a:t>
            </a:r>
            <a:endParaRPr lang="vi-VN" sz="4400" b="1">
              <a:solidFill>
                <a:srgbClr val="00C200"/>
              </a:solidFill>
            </a:endParaRPr>
          </a:p>
        </p:txBody>
      </p:sp>
      <p:sp>
        <p:nvSpPr>
          <p:cNvPr id="32" name="TextBox 31"/>
          <p:cNvSpPr txBox="1"/>
          <p:nvPr/>
        </p:nvSpPr>
        <p:spPr>
          <a:xfrm>
            <a:off x="2031764" y="3617903"/>
            <a:ext cx="567906" cy="769441"/>
          </a:xfrm>
          <a:prstGeom prst="rect">
            <a:avLst/>
          </a:prstGeom>
          <a:effectLst>
            <a:glow rad="2286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US" sz="4400" b="1">
                <a:solidFill>
                  <a:srgbClr val="FF0000"/>
                </a:solidFill>
              </a:rPr>
              <a:t>I</a:t>
            </a:r>
            <a:endParaRPr lang="vi-VN" sz="4400" b="1">
              <a:solidFill>
                <a:srgbClr val="FF0000"/>
              </a:solidFill>
            </a:endParaRPr>
          </a:p>
        </p:txBody>
      </p:sp>
      <p:sp>
        <p:nvSpPr>
          <p:cNvPr id="33" name="TextBox 32"/>
          <p:cNvSpPr txBox="1"/>
          <p:nvPr/>
        </p:nvSpPr>
        <p:spPr>
          <a:xfrm>
            <a:off x="2643174" y="3614728"/>
            <a:ext cx="568636" cy="769441"/>
          </a:xfrm>
          <a:prstGeom prst="rect">
            <a:avLst/>
          </a:prstGeom>
          <a:effectLst>
            <a:glow rad="2286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US" sz="4400" b="1">
                <a:solidFill>
                  <a:srgbClr val="24602E"/>
                </a:solidFill>
              </a:rPr>
              <a:t>N</a:t>
            </a:r>
            <a:endParaRPr lang="vi-VN" sz="4400" b="1">
              <a:solidFill>
                <a:srgbClr val="24602E"/>
              </a:solidFill>
            </a:endParaRPr>
          </a:p>
        </p:txBody>
      </p:sp>
      <p:sp>
        <p:nvSpPr>
          <p:cNvPr id="34" name="TextBox 33"/>
          <p:cNvSpPr txBox="1"/>
          <p:nvPr/>
        </p:nvSpPr>
        <p:spPr>
          <a:xfrm>
            <a:off x="3643306" y="3614728"/>
            <a:ext cx="567906" cy="769441"/>
          </a:xfrm>
          <a:prstGeom prst="rect">
            <a:avLst/>
          </a:prstGeom>
          <a:effectLst>
            <a:glow rad="2286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US" sz="4400" b="1">
                <a:solidFill>
                  <a:srgbClr val="5B34DA"/>
                </a:solidFill>
              </a:rPr>
              <a:t>H</a:t>
            </a:r>
            <a:endParaRPr lang="vi-VN" sz="4400" b="1">
              <a:solidFill>
                <a:srgbClr val="5B34DA"/>
              </a:solidFill>
            </a:endParaRPr>
          </a:p>
        </p:txBody>
      </p:sp>
      <p:sp>
        <p:nvSpPr>
          <p:cNvPr id="35" name="TextBox 34"/>
          <p:cNvSpPr txBox="1"/>
          <p:nvPr/>
        </p:nvSpPr>
        <p:spPr>
          <a:xfrm>
            <a:off x="4286248" y="3614728"/>
            <a:ext cx="567906" cy="769441"/>
          </a:xfrm>
          <a:prstGeom prst="rect">
            <a:avLst/>
          </a:prstGeom>
          <a:effectLst>
            <a:glow rad="2286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US" sz="4400" b="1">
                <a:solidFill>
                  <a:srgbClr val="333300"/>
                </a:solidFill>
                <a:cs typeface="Arial" charset="0"/>
              </a:rPr>
              <a:t>Ọ</a:t>
            </a:r>
            <a:endParaRPr lang="vi-VN" sz="4400" b="1">
              <a:solidFill>
                <a:srgbClr val="333300"/>
              </a:solidFill>
              <a:cs typeface="Arial" charset="0"/>
            </a:endParaRPr>
          </a:p>
        </p:txBody>
      </p:sp>
      <p:sp>
        <p:nvSpPr>
          <p:cNvPr id="36" name="TextBox 35"/>
          <p:cNvSpPr txBox="1"/>
          <p:nvPr/>
        </p:nvSpPr>
        <p:spPr>
          <a:xfrm>
            <a:off x="5576461" y="3614728"/>
            <a:ext cx="567175" cy="769441"/>
          </a:xfrm>
          <a:prstGeom prst="rect">
            <a:avLst/>
          </a:prstGeom>
          <a:effectLst>
            <a:glow rad="2286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a:spAutoFit/>
          </a:bodyPr>
          <a:lstStyle/>
          <a:p>
            <a:pPr algn="ctr">
              <a:defRPr/>
            </a:pPr>
            <a:r>
              <a:rPr lang="en-US" sz="4400" b="1">
                <a:solidFill>
                  <a:srgbClr val="0066FF"/>
                </a:solidFill>
              </a:rPr>
              <a:t>6</a:t>
            </a:r>
            <a:endParaRPr lang="vi-VN" sz="4400" b="1">
              <a:solidFill>
                <a:srgbClr val="0066FF"/>
              </a:solidFill>
            </a:endParaRPr>
          </a:p>
        </p:txBody>
      </p:sp>
      <p:pic>
        <p:nvPicPr>
          <p:cNvPr id="1052" name="Picture 36" descr="hoa van trang tri"/>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850" y="754063"/>
            <a:ext cx="1597025"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3" name="Picture 37" descr="Logo-BG&amp;DDT"/>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850" y="103188"/>
            <a:ext cx="1597025" cy="60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4" name="Picture 38" descr="atom1"/>
          <p:cNvPicPr>
            <a:picLocks noChangeAspect="1" noChangeArrowheads="1" noCrop="1"/>
          </p:cNvPicPr>
          <p:nvPr/>
        </p:nvPicPr>
        <p:blipFill>
          <a:blip r:embed="rId11">
            <a:extLst>
              <a:ext uri="{28A0092B-C50C-407E-A947-70E740481C1C}">
                <a14:useLocalDpi xmlns:a14="http://schemas.microsoft.com/office/drawing/2010/main" val="0"/>
              </a:ext>
            </a:extLst>
          </a:blip>
          <a:srcRect/>
          <a:stretch>
            <a:fillRect/>
          </a:stretch>
        </p:blipFill>
        <p:spPr bwMode="auto">
          <a:xfrm>
            <a:off x="7948613" y="0"/>
            <a:ext cx="11953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5" name="Picture 39" descr="butterflies_flowers_sm_nwm[1]"/>
          <p:cNvPicPr>
            <a:picLocks noChangeAspect="1" noChangeArrowheads="1" noCrop="1"/>
          </p:cNvPicPr>
          <p:nvPr/>
        </p:nvPicPr>
        <p:blipFill>
          <a:blip r:embed="rId12">
            <a:extLst>
              <a:ext uri="{28A0092B-C50C-407E-A947-70E740481C1C}">
                <a14:useLocalDpi xmlns:a14="http://schemas.microsoft.com/office/drawing/2010/main" val="0"/>
              </a:ext>
            </a:extLst>
          </a:blip>
          <a:srcRect/>
          <a:stretch>
            <a:fillRect/>
          </a:stretch>
        </p:blipFill>
        <p:spPr bwMode="auto">
          <a:xfrm>
            <a:off x="57150" y="6096000"/>
            <a:ext cx="762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57" name="Picture 41" descr="Firewrk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4800" y="1295400"/>
            <a:ext cx="97155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2" name="Picture 42" descr="Firewrk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77125" y="1219200"/>
            <a:ext cx="149542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3" name="Picture 43" descr="Firewrk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019425" y="4419600"/>
            <a:ext cx="129540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4" name="Picture 44" descr="Firewrk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524750" y="3867150"/>
            <a:ext cx="74771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5" name="Picture 45" descr="_DK8_1LA"/>
          <p:cNvPicPr>
            <a:picLocks noChangeAspect="1" noChangeArrowheads="1" noCrop="1"/>
          </p:cNvPicPr>
          <p:nvPr/>
        </p:nvPicPr>
        <p:blipFill>
          <a:blip r:embed="rId17">
            <a:extLst>
              <a:ext uri="{28A0092B-C50C-407E-A947-70E740481C1C}">
                <a14:useLocalDpi xmlns:a14="http://schemas.microsoft.com/office/drawing/2010/main" val="0"/>
              </a:ext>
            </a:extLst>
          </a:blip>
          <a:srcRect/>
          <a:stretch>
            <a:fillRect/>
          </a:stretch>
        </p:blipFill>
        <p:spPr bwMode="auto">
          <a:xfrm>
            <a:off x="381000" y="0"/>
            <a:ext cx="914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4" name="Oval 49"/>
          <p:cNvSpPr>
            <a:spLocks noChangeArrowheads="1"/>
          </p:cNvSpPr>
          <p:nvPr/>
        </p:nvSpPr>
        <p:spPr bwMode="auto">
          <a:xfrm>
            <a:off x="7143750" y="4095750"/>
            <a:ext cx="1538288" cy="1524000"/>
          </a:xfrm>
          <a:prstGeom prst="ellipse">
            <a:avLst/>
          </a:prstGeom>
          <a:solidFill>
            <a:schemeClr val="bg1"/>
          </a:solidFill>
          <a:ln w="9525">
            <a:solidFill>
              <a:schemeClr val="tx1"/>
            </a:solidFill>
            <a:round/>
            <a:headEnd/>
            <a:tailEnd/>
          </a:ln>
        </p:spPr>
        <p:txBody>
          <a:bodyPr wrap="none" anchor="ctr"/>
          <a:lstStyle/>
          <a:p>
            <a:pPr algn="ctr"/>
            <a:endParaRPr lang="en-US" sz="2400">
              <a:latin typeface="Times New Roman" pitchFamily="18" charset="0"/>
            </a:endParaRPr>
          </a:p>
        </p:txBody>
      </p:sp>
      <p:sp>
        <p:nvSpPr>
          <p:cNvPr id="1065" name="Freeform 50"/>
          <p:cNvSpPr>
            <a:spLocks/>
          </p:cNvSpPr>
          <p:nvPr/>
        </p:nvSpPr>
        <p:spPr bwMode="auto">
          <a:xfrm>
            <a:off x="7372350" y="4349750"/>
            <a:ext cx="1123950" cy="104775"/>
          </a:xfrm>
          <a:custGeom>
            <a:avLst/>
            <a:gdLst>
              <a:gd name="T0" fmla="*/ 0 w 1440"/>
              <a:gd name="T1" fmla="*/ 0 h 128"/>
              <a:gd name="T2" fmla="*/ 2147483647 w 1440"/>
              <a:gd name="T3" fmla="*/ 2147483647 h 128"/>
              <a:gd name="T4" fmla="*/ 2147483647 w 1440"/>
              <a:gd name="T5" fmla="*/ 2147483647 h 128"/>
              <a:gd name="T6" fmla="*/ 2147483647 w 1440"/>
              <a:gd name="T7" fmla="*/ 2147483647 h 128"/>
              <a:gd name="T8" fmla="*/ 2147483647 w 1440"/>
              <a:gd name="T9" fmla="*/ 2147483647 h 128"/>
              <a:gd name="T10" fmla="*/ 2147483647 w 1440"/>
              <a:gd name="T11" fmla="*/ 2147483647 h 128"/>
              <a:gd name="T12" fmla="*/ 2147483647 w 1440"/>
              <a:gd name="T13" fmla="*/ 548755731 h 128"/>
              <a:gd name="T14" fmla="*/ 0 60000 65536"/>
              <a:gd name="T15" fmla="*/ 0 60000 65536"/>
              <a:gd name="T16" fmla="*/ 0 60000 65536"/>
              <a:gd name="T17" fmla="*/ 0 60000 65536"/>
              <a:gd name="T18" fmla="*/ 0 60000 65536"/>
              <a:gd name="T19" fmla="*/ 0 60000 65536"/>
              <a:gd name="T20" fmla="*/ 0 60000 65536"/>
              <a:gd name="T21" fmla="*/ 0 w 1440"/>
              <a:gd name="T22" fmla="*/ 0 h 128"/>
              <a:gd name="T23" fmla="*/ 1440 w 1440"/>
              <a:gd name="T24" fmla="*/ 128 h 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40" h="128">
                <a:moveTo>
                  <a:pt x="0" y="0"/>
                </a:moveTo>
                <a:lnTo>
                  <a:pt x="162" y="44"/>
                </a:lnTo>
                <a:lnTo>
                  <a:pt x="408" y="95"/>
                </a:lnTo>
                <a:lnTo>
                  <a:pt x="687" y="128"/>
                </a:lnTo>
                <a:lnTo>
                  <a:pt x="975" y="103"/>
                </a:lnTo>
                <a:lnTo>
                  <a:pt x="1204" y="61"/>
                </a:lnTo>
                <a:lnTo>
                  <a:pt x="1440" y="1"/>
                </a:lnTo>
              </a:path>
            </a:pathLst>
          </a:custGeom>
          <a:noFill/>
          <a:ln w="28575">
            <a:solidFill>
              <a:srgbClr val="00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6" name="Freeform 51"/>
          <p:cNvSpPr>
            <a:spLocks/>
          </p:cNvSpPr>
          <p:nvPr/>
        </p:nvSpPr>
        <p:spPr bwMode="auto">
          <a:xfrm rot="10800000">
            <a:off x="7375525" y="5262563"/>
            <a:ext cx="1127125" cy="104775"/>
          </a:xfrm>
          <a:custGeom>
            <a:avLst/>
            <a:gdLst>
              <a:gd name="T0" fmla="*/ 0 w 1440"/>
              <a:gd name="T1" fmla="*/ 0 h 128"/>
              <a:gd name="T2" fmla="*/ 2147483647 w 1440"/>
              <a:gd name="T3" fmla="*/ 2147483647 h 128"/>
              <a:gd name="T4" fmla="*/ 2147483647 w 1440"/>
              <a:gd name="T5" fmla="*/ 2147483647 h 128"/>
              <a:gd name="T6" fmla="*/ 2147483647 w 1440"/>
              <a:gd name="T7" fmla="*/ 2147483647 h 128"/>
              <a:gd name="T8" fmla="*/ 2147483647 w 1440"/>
              <a:gd name="T9" fmla="*/ 2147483647 h 128"/>
              <a:gd name="T10" fmla="*/ 2147483647 w 1440"/>
              <a:gd name="T11" fmla="*/ 2147483647 h 128"/>
              <a:gd name="T12" fmla="*/ 2147483647 w 1440"/>
              <a:gd name="T13" fmla="*/ 548755731 h 128"/>
              <a:gd name="T14" fmla="*/ 0 60000 65536"/>
              <a:gd name="T15" fmla="*/ 0 60000 65536"/>
              <a:gd name="T16" fmla="*/ 0 60000 65536"/>
              <a:gd name="T17" fmla="*/ 0 60000 65536"/>
              <a:gd name="T18" fmla="*/ 0 60000 65536"/>
              <a:gd name="T19" fmla="*/ 0 60000 65536"/>
              <a:gd name="T20" fmla="*/ 0 60000 65536"/>
              <a:gd name="T21" fmla="*/ 0 w 1440"/>
              <a:gd name="T22" fmla="*/ 0 h 128"/>
              <a:gd name="T23" fmla="*/ 1440 w 1440"/>
              <a:gd name="T24" fmla="*/ 128 h 1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40" h="128">
                <a:moveTo>
                  <a:pt x="0" y="0"/>
                </a:moveTo>
                <a:lnTo>
                  <a:pt x="162" y="44"/>
                </a:lnTo>
                <a:lnTo>
                  <a:pt x="408" y="95"/>
                </a:lnTo>
                <a:lnTo>
                  <a:pt x="687" y="128"/>
                </a:lnTo>
                <a:lnTo>
                  <a:pt x="975" y="103"/>
                </a:lnTo>
                <a:lnTo>
                  <a:pt x="1204" y="61"/>
                </a:lnTo>
                <a:lnTo>
                  <a:pt x="1440" y="1"/>
                </a:lnTo>
              </a:path>
            </a:pathLst>
          </a:custGeom>
          <a:noFill/>
          <a:ln w="28575">
            <a:solidFill>
              <a:srgbClr val="00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67" name="Line 52"/>
          <p:cNvSpPr>
            <a:spLocks noChangeShapeType="1"/>
          </p:cNvSpPr>
          <p:nvPr/>
        </p:nvSpPr>
        <p:spPr bwMode="auto">
          <a:xfrm>
            <a:off x="7170738" y="4845050"/>
            <a:ext cx="1536700" cy="1588"/>
          </a:xfrm>
          <a:prstGeom prst="line">
            <a:avLst/>
          </a:prstGeom>
          <a:noFill/>
          <a:ln w="28575">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68" name="Line 53"/>
          <p:cNvSpPr>
            <a:spLocks noChangeShapeType="1"/>
          </p:cNvSpPr>
          <p:nvPr/>
        </p:nvSpPr>
        <p:spPr bwMode="auto">
          <a:xfrm>
            <a:off x="7945438" y="4110038"/>
            <a:ext cx="1587" cy="1484312"/>
          </a:xfrm>
          <a:prstGeom prst="line">
            <a:avLst/>
          </a:prstGeom>
          <a:noFill/>
          <a:ln w="28575">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1069" name="Picture 54" descr="BOOKANI2"/>
          <p:cNvPicPr>
            <a:picLocks noChangeAspect="1" noChangeArrowheads="1" noCrop="1"/>
          </p:cNvPicPr>
          <p:nvPr/>
        </p:nvPicPr>
        <p:blipFill>
          <a:blip r:embed="rId18">
            <a:extLst>
              <a:ext uri="{28A0092B-C50C-407E-A947-70E740481C1C}">
                <a14:useLocalDpi xmlns:a14="http://schemas.microsoft.com/office/drawing/2010/main" val="0"/>
              </a:ext>
            </a:extLst>
          </a:blip>
          <a:srcRect/>
          <a:stretch>
            <a:fillRect/>
          </a:stretch>
        </p:blipFill>
        <p:spPr bwMode="auto">
          <a:xfrm>
            <a:off x="7599363" y="4841875"/>
            <a:ext cx="7080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5" name="Picture 55" descr="TORCH"/>
          <p:cNvPicPr>
            <a:picLocks noChangeAspect="1" noChangeArrowheads="1" noCrop="1"/>
          </p:cNvPicPr>
          <p:nvPr/>
        </p:nvPicPr>
        <p:blipFill>
          <a:blip r:embed="rId19">
            <a:extLst>
              <a:ext uri="{28A0092B-C50C-407E-A947-70E740481C1C}">
                <a14:useLocalDpi xmlns:a14="http://schemas.microsoft.com/office/drawing/2010/main" val="0"/>
              </a:ext>
            </a:extLst>
          </a:blip>
          <a:srcRect/>
          <a:stretch>
            <a:fillRect/>
          </a:stretch>
        </p:blipFill>
        <p:spPr bwMode="auto">
          <a:xfrm>
            <a:off x="7753350" y="4171950"/>
            <a:ext cx="37465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4" name="Picture 60" descr="dandilionbutterfly"/>
          <p:cNvPicPr>
            <a:picLocks noChangeAspect="1" noChangeArrowheads="1" noCrop="1"/>
          </p:cNvPicPr>
          <p:nvPr/>
        </p:nvPicPr>
        <p:blipFill>
          <a:blip r:embed="rId20">
            <a:extLst>
              <a:ext uri="{28A0092B-C50C-407E-A947-70E740481C1C}">
                <a14:useLocalDpi xmlns:a14="http://schemas.microsoft.com/office/drawing/2010/main" val="0"/>
              </a:ext>
            </a:extLst>
          </a:blip>
          <a:srcRect/>
          <a:stretch>
            <a:fillRect/>
          </a:stretch>
        </p:blipFill>
        <p:spPr bwMode="auto">
          <a:xfrm>
            <a:off x="8231188" y="6096000"/>
            <a:ext cx="855662"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5" name="AutoShape 61">
            <a:hlinkClick r:id="" action="ppaction://hlinkshowjump?jump=previousslide" highlightClick="1"/>
          </p:cNvPr>
          <p:cNvSpPr>
            <a:spLocks noChangeArrowheads="1"/>
          </p:cNvSpPr>
          <p:nvPr/>
        </p:nvSpPr>
        <p:spPr bwMode="auto">
          <a:xfrm>
            <a:off x="6324600" y="990600"/>
            <a:ext cx="76200" cy="76200"/>
          </a:xfrm>
          <a:prstGeom prst="actionButtonBackPrevious">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pic>
        <p:nvPicPr>
          <p:cNvPr id="10303" name="TOUR2509.WAV">
            <a:hlinkClick r:id="" action="ppaction://media"/>
          </p:cNvPr>
          <p:cNvPicPr>
            <a:picLocks noRot="1" noChangeAspect="1" noChangeArrowheads="1"/>
          </p:cNvPicPr>
          <p:nvPr>
            <a:wavAudioFile r:embed="rId2" name="TOUR_AAA.WAV"/>
          </p:nvPr>
        </p:nvPicPr>
        <p:blipFill>
          <a:blip r:embed="rId21">
            <a:extLst>
              <a:ext uri="{28A0092B-C50C-407E-A947-70E740481C1C}">
                <a14:useLocalDpi xmlns:a14="http://schemas.microsoft.com/office/drawing/2010/main" val="0"/>
              </a:ext>
            </a:extLst>
          </a:blip>
          <a:srcRect/>
          <a:stretch>
            <a:fillRect/>
          </a:stretch>
        </p:blipFill>
        <p:spPr bwMode="auto">
          <a:xfrm>
            <a:off x="1066800" y="6324600"/>
            <a:ext cx="2809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4" name="wmpaud1.wav">
            <a:hlinkClick r:id="" action="ppaction://media"/>
          </p:cNvPr>
          <p:cNvPicPr>
            <a:picLocks noRot="1" noChangeAspect="1" noChangeArrowheads="1"/>
          </p:cNvPicPr>
          <p:nvPr>
            <a:audioFile r:link="rId3"/>
          </p:nvPr>
        </p:nvPicPr>
        <p:blipFill>
          <a:blip r:embed="rId21">
            <a:extLst>
              <a:ext uri="{28A0092B-C50C-407E-A947-70E740481C1C}">
                <a14:useLocalDpi xmlns:a14="http://schemas.microsoft.com/office/drawing/2010/main" val="0"/>
              </a:ext>
            </a:extLst>
          </a:blip>
          <a:srcRect/>
          <a:stretch>
            <a:fillRect/>
          </a:stretch>
        </p:blipFill>
        <p:spPr bwMode="auto">
          <a:xfrm>
            <a:off x="7631113" y="6324600"/>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6" name="WordArt 66" descr="Green marble"/>
          <p:cNvSpPr>
            <a:spLocks noChangeArrowheads="1" noChangeShapeType="1" noTextEdit="1"/>
          </p:cNvSpPr>
          <p:nvPr/>
        </p:nvSpPr>
        <p:spPr bwMode="auto">
          <a:xfrm>
            <a:off x="457200" y="1219200"/>
            <a:ext cx="5345113" cy="971550"/>
          </a:xfrm>
          <a:prstGeom prst="rect">
            <a:avLst/>
          </a:prstGeom>
        </p:spPr>
        <p:txBody>
          <a:bodyPr wrap="none" fromWordArt="1">
            <a:prstTxWarp prst="textPlain">
              <a:avLst>
                <a:gd name="adj" fmla="val 50000"/>
              </a:avLst>
            </a:prstTxWarp>
          </a:bodyPr>
          <a:lstStyle/>
          <a:p>
            <a:pPr algn="ctr"/>
            <a:r>
              <a:rPr lang="en-US" sz="3600" b="1" kern="10">
                <a:ln w="9525">
                  <a:solidFill>
                    <a:srgbClr val="008000"/>
                  </a:solidFill>
                  <a:round/>
                  <a:headEnd/>
                  <a:tailEnd/>
                </a:ln>
                <a:blipFill dpi="0" rotWithShape="0">
                  <a:blip r:embed="rId22"/>
                  <a:srcRect/>
                  <a:tile tx="0" ty="0" sx="100000" sy="100000" flip="none" algn="tl"/>
                </a:blipFill>
                <a:effectLst>
                  <a:outerShdw dist="563972" dir="14049741" sx="125000" sy="125000" algn="tl" rotWithShape="0">
                    <a:srgbClr val="C7DFD3">
                      <a:alpha val="79999"/>
                    </a:srgbClr>
                  </a:outerShdw>
                </a:effectLst>
                <a:latin typeface="Times New Roman"/>
                <a:cs typeface="Times New Roman"/>
              </a:rPr>
              <a:t>BÀI GIẢNG</a:t>
            </a:r>
          </a:p>
        </p:txBody>
      </p:sp>
      <p:sp>
        <p:nvSpPr>
          <p:cNvPr id="10307" name="Rectangle 67"/>
          <p:cNvSpPr>
            <a:spLocks noChangeArrowheads="1"/>
          </p:cNvSpPr>
          <p:nvPr/>
        </p:nvSpPr>
        <p:spPr bwMode="auto">
          <a:xfrm>
            <a:off x="-3314700" y="5562600"/>
            <a:ext cx="6629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4000" b="1" i="1">
              <a:solidFill>
                <a:srgbClr val="FFFF00"/>
              </a:solidFill>
              <a:latin typeface="Times New Roman" pitchFamily="18" charset="0"/>
            </a:endParaRPr>
          </a:p>
        </p:txBody>
      </p:sp>
      <p:sp>
        <p:nvSpPr>
          <p:cNvPr id="55" name="TextBox 54"/>
          <p:cNvSpPr txBox="1"/>
          <p:nvPr/>
        </p:nvSpPr>
        <p:spPr>
          <a:xfrm>
            <a:off x="4932788" y="3643314"/>
            <a:ext cx="567906" cy="769441"/>
          </a:xfrm>
          <a:prstGeom prst="rect">
            <a:avLst/>
          </a:prstGeom>
          <a:effectLst>
            <a:glow rad="2286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a:spAutoFit/>
          </a:bodyPr>
          <a:lstStyle/>
          <a:p>
            <a:pPr>
              <a:defRPr/>
            </a:pPr>
            <a:r>
              <a:rPr lang="en-US" sz="4400" b="1">
                <a:solidFill>
                  <a:srgbClr val="FF0000"/>
                </a:solidFill>
              </a:rPr>
              <a:t>C</a:t>
            </a:r>
            <a:endParaRPr lang="vi-VN" sz="440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nodeType="withEffect">
                                  <p:stCondLst>
                                    <p:cond delay="0"/>
                                  </p:stCondLst>
                                  <p:childTnLst>
                                    <p:animRot by="21600000">
                                      <p:cBhvr>
                                        <p:cTn id="6" dur="5000" fill="hold"/>
                                        <p:tgtEl>
                                          <p:spTgt spid="4"/>
                                        </p:tgtEl>
                                        <p:attrNameLst>
                                          <p:attrName>r</p:attrName>
                                        </p:attrNameLst>
                                      </p:cBhvr>
                                    </p:animRot>
                                  </p:childTnLst>
                                </p:cTn>
                              </p:par>
                              <p:par>
                                <p:cTn id="7" presetID="8" presetClass="emph" presetSubtype="0" repeatCount="indefinite" fill="hold" nodeType="withEffect">
                                  <p:stCondLst>
                                    <p:cond delay="0"/>
                                  </p:stCondLst>
                                  <p:childTnLst>
                                    <p:animRot by="-21600000">
                                      <p:cBhvr>
                                        <p:cTn id="8" dur="5000" fill="hold"/>
                                        <p:tgtEl>
                                          <p:spTgt spid="7"/>
                                        </p:tgtEl>
                                        <p:attrNameLst>
                                          <p:attrName>r</p:attrName>
                                        </p:attrNameLst>
                                      </p:cBhvr>
                                    </p:animRot>
                                  </p:childTnLst>
                                </p:cTn>
                              </p:par>
                              <p:par>
                                <p:cTn id="9" presetID="8" presetClass="emph" presetSubtype="0" repeatCount="indefinite" fill="hold" nodeType="withEffect">
                                  <p:stCondLst>
                                    <p:cond delay="0"/>
                                  </p:stCondLst>
                                  <p:childTnLst>
                                    <p:animRot by="21600000">
                                      <p:cBhvr>
                                        <p:cTn id="10" dur="5000" fill="hold"/>
                                        <p:tgtEl>
                                          <p:spTgt spid="5"/>
                                        </p:tgtEl>
                                        <p:attrNameLst>
                                          <p:attrName>r</p:attrName>
                                        </p:attrNameLst>
                                      </p:cBhvr>
                                    </p:animRot>
                                  </p:childTnLst>
                                </p:cTn>
                              </p:par>
                              <p:par>
                                <p:cTn id="11" presetID="64" presetClass="path" presetSubtype="0" repeatCount="indefinite" accel="50000" decel="50000" autoRev="1" fill="hold" nodeType="withEffect">
                                  <p:stCondLst>
                                    <p:cond delay="0"/>
                                  </p:stCondLst>
                                  <p:childTnLst>
                                    <p:animMotion origin="layout" path="M -0.00156 0.08324 L 5E-6 -0.1133 " pathEditMode="relative" rAng="0" ptsTypes="AA">
                                      <p:cBhvr>
                                        <p:cTn id="12" dur="5000" spd="-100000" fill="hold"/>
                                        <p:tgtEl>
                                          <p:spTgt spid="31"/>
                                        </p:tgtEl>
                                        <p:attrNameLst>
                                          <p:attrName>ppt_x</p:attrName>
                                          <p:attrName>ppt_y</p:attrName>
                                        </p:attrNameLst>
                                      </p:cBhvr>
                                      <p:rCtr x="100" y="-9800"/>
                                    </p:animMotion>
                                  </p:childTnLst>
                                </p:cTn>
                              </p:par>
                              <p:par>
                                <p:cTn id="13" presetID="64" presetClass="path" presetSubtype="0" repeatCount="indefinite" accel="50000" decel="50000" autoRev="1" fill="hold" nodeType="withEffect">
                                  <p:stCondLst>
                                    <p:cond delay="0"/>
                                  </p:stCondLst>
                                  <p:childTnLst>
                                    <p:animMotion origin="layout" path="M -3.88889E-6 0.17757 L -0.00086 -0.08462 " pathEditMode="relative" rAng="0" ptsTypes="AA">
                                      <p:cBhvr>
                                        <p:cTn id="14" dur="5000" spd="-100000" fill="hold"/>
                                        <p:tgtEl>
                                          <p:spTgt spid="32"/>
                                        </p:tgtEl>
                                        <p:attrNameLst>
                                          <p:attrName>ppt_x</p:attrName>
                                          <p:attrName>ppt_y</p:attrName>
                                        </p:attrNameLst>
                                      </p:cBhvr>
                                      <p:rCtr x="-100" y="-13100"/>
                                    </p:animMotion>
                                  </p:childTnLst>
                                </p:cTn>
                              </p:par>
                              <p:par>
                                <p:cTn id="15" presetID="64" presetClass="path" presetSubtype="0" repeatCount="indefinite" accel="50000" decel="50000" autoRev="1" fill="hold" nodeType="withEffect">
                                  <p:stCondLst>
                                    <p:cond delay="0"/>
                                  </p:stCondLst>
                                  <p:childTnLst>
                                    <p:animMotion origin="layout" path="M -0.00069 0.10428 L -0.00069 -0.13688 " pathEditMode="relative" rAng="0" ptsTypes="AA">
                                      <p:cBhvr>
                                        <p:cTn id="16" dur="5000" spd="-100000" fill="hold"/>
                                        <p:tgtEl>
                                          <p:spTgt spid="33"/>
                                        </p:tgtEl>
                                        <p:attrNameLst>
                                          <p:attrName>ppt_x</p:attrName>
                                          <p:attrName>ppt_y</p:attrName>
                                        </p:attrNameLst>
                                      </p:cBhvr>
                                      <p:rCtr x="0" y="-12100"/>
                                    </p:animMotion>
                                  </p:childTnLst>
                                </p:cTn>
                              </p:par>
                              <p:par>
                                <p:cTn id="17" presetID="64" presetClass="path" presetSubtype="0" repeatCount="indefinite" accel="50000" decel="50000" autoRev="1" fill="hold" nodeType="withEffect">
                                  <p:stCondLst>
                                    <p:cond delay="0"/>
                                  </p:stCondLst>
                                  <p:childTnLst>
                                    <p:animMotion origin="layout" path="M -0.00018 0.12509 L 3.88889E-6 -0.09503 " pathEditMode="relative" rAng="0" ptsTypes="AA">
                                      <p:cBhvr>
                                        <p:cTn id="18" dur="5000" fill="hold"/>
                                        <p:tgtEl>
                                          <p:spTgt spid="34"/>
                                        </p:tgtEl>
                                        <p:attrNameLst>
                                          <p:attrName>ppt_x</p:attrName>
                                          <p:attrName>ppt_y</p:attrName>
                                        </p:attrNameLst>
                                      </p:cBhvr>
                                      <p:rCtr x="0" y="-11000"/>
                                    </p:animMotion>
                                  </p:childTnLst>
                                </p:cTn>
                              </p:par>
                              <p:par>
                                <p:cTn id="19" presetID="64" presetClass="path" presetSubtype="0" repeatCount="indefinite" accel="50000" decel="50000" autoRev="1" fill="hold" nodeType="withEffect">
                                  <p:stCondLst>
                                    <p:cond delay="0"/>
                                  </p:stCondLst>
                                  <p:childTnLst>
                                    <p:animMotion origin="layout" path="M 0.00017 0.1794 L 3.61111E-6 -0.11597 " pathEditMode="relative" rAng="0" ptsTypes="AA">
                                      <p:cBhvr>
                                        <p:cTn id="20" dur="3000" fill="hold"/>
                                        <p:tgtEl>
                                          <p:spTgt spid="35"/>
                                        </p:tgtEl>
                                        <p:attrNameLst>
                                          <p:attrName>ppt_x</p:attrName>
                                          <p:attrName>ppt_y</p:attrName>
                                        </p:attrNameLst>
                                      </p:cBhvr>
                                      <p:rCtr x="-17" y="-14769"/>
                                    </p:animMotion>
                                  </p:childTnLst>
                                </p:cTn>
                              </p:par>
                              <p:par>
                                <p:cTn id="21" presetID="64" presetClass="path" presetSubtype="0" repeatCount="indefinite" accel="50000" decel="50000" autoRev="1" fill="hold" nodeType="withEffect">
                                  <p:stCondLst>
                                    <p:cond delay="0"/>
                                  </p:stCondLst>
                                  <p:childTnLst>
                                    <p:animMotion origin="layout" path="M 0.00122 0.09387 L 0.00122 -0.14752 " pathEditMode="relative" rAng="0" ptsTypes="AA">
                                      <p:cBhvr>
                                        <p:cTn id="22" dur="5000" fill="hold"/>
                                        <p:tgtEl>
                                          <p:spTgt spid="36"/>
                                        </p:tgtEl>
                                        <p:attrNameLst>
                                          <p:attrName>ppt_x</p:attrName>
                                          <p:attrName>ppt_y</p:attrName>
                                        </p:attrNameLst>
                                      </p:cBhvr>
                                      <p:rCtr x="0" y="-12100"/>
                                    </p:animMotion>
                                  </p:childTnLst>
                                </p:cTn>
                              </p:par>
                              <p:par>
                                <p:cTn id="23" presetID="8" presetClass="emph" presetSubtype="0" repeatCount="indefinite" fill="hold" nodeType="withEffect">
                                  <p:stCondLst>
                                    <p:cond delay="0"/>
                                  </p:stCondLst>
                                  <p:childTnLst>
                                    <p:animRot by="21600000">
                                      <p:cBhvr>
                                        <p:cTn id="24" dur="5000" fill="hold"/>
                                        <p:tgtEl>
                                          <p:spTgt spid="2"/>
                                        </p:tgtEl>
                                        <p:attrNameLst>
                                          <p:attrName>r</p:attrName>
                                        </p:attrNameLst>
                                      </p:cBhvr>
                                    </p:animRot>
                                  </p:childTnLst>
                                </p:cTn>
                              </p:par>
                              <p:par>
                                <p:cTn id="25" presetID="23" presetClass="entr" presetSubtype="16" repeatCount="indefinite" fill="hold" nodeType="withEffect">
                                  <p:stCondLst>
                                    <p:cond delay="500"/>
                                  </p:stCondLst>
                                  <p:endCondLst>
                                    <p:cond evt="onNext" delay="0">
                                      <p:tgtEl>
                                        <p:sldTgt/>
                                      </p:tgtEl>
                                    </p:cond>
                                  </p:endCondLst>
                                  <p:childTnLst>
                                    <p:set>
                                      <p:cBhvr>
                                        <p:cTn id="26" dur="1" fill="hold">
                                          <p:stCondLst>
                                            <p:cond delay="0"/>
                                          </p:stCondLst>
                                        </p:cTn>
                                        <p:tgtEl>
                                          <p:spTgt spid="10282"/>
                                        </p:tgtEl>
                                        <p:attrNameLst>
                                          <p:attrName>style.visibility</p:attrName>
                                        </p:attrNameLst>
                                      </p:cBhvr>
                                      <p:to>
                                        <p:strVal val="visible"/>
                                      </p:to>
                                    </p:set>
                                    <p:anim calcmode="lin" valueType="num">
                                      <p:cBhvr>
                                        <p:cTn id="27" dur="3000" fill="hold"/>
                                        <p:tgtEl>
                                          <p:spTgt spid="10282"/>
                                        </p:tgtEl>
                                        <p:attrNameLst>
                                          <p:attrName>ppt_w</p:attrName>
                                        </p:attrNameLst>
                                      </p:cBhvr>
                                      <p:tavLst>
                                        <p:tav tm="0">
                                          <p:val>
                                            <p:fltVal val="0"/>
                                          </p:val>
                                        </p:tav>
                                        <p:tav tm="100000">
                                          <p:val>
                                            <p:strVal val="#ppt_w"/>
                                          </p:val>
                                        </p:tav>
                                      </p:tavLst>
                                    </p:anim>
                                    <p:anim calcmode="lin" valueType="num">
                                      <p:cBhvr>
                                        <p:cTn id="28" dur="3000" fill="hold"/>
                                        <p:tgtEl>
                                          <p:spTgt spid="10282"/>
                                        </p:tgtEl>
                                        <p:attrNameLst>
                                          <p:attrName>ppt_h</p:attrName>
                                        </p:attrNameLst>
                                      </p:cBhvr>
                                      <p:tavLst>
                                        <p:tav tm="0">
                                          <p:val>
                                            <p:fltVal val="0"/>
                                          </p:val>
                                        </p:tav>
                                        <p:tav tm="100000">
                                          <p:val>
                                            <p:strVal val="#ppt_h"/>
                                          </p:val>
                                        </p:tav>
                                      </p:tavLst>
                                    </p:anim>
                                  </p:childTnLst>
                                </p:cTn>
                              </p:par>
                              <p:par>
                                <p:cTn id="29" presetID="49" presetClass="entr" presetSubtype="0" repeatCount="indefinite" decel="100000" fill="hold" nodeType="withEffect">
                                  <p:stCondLst>
                                    <p:cond delay="500"/>
                                  </p:stCondLst>
                                  <p:childTnLst>
                                    <p:set>
                                      <p:cBhvr>
                                        <p:cTn id="30" dur="1" fill="hold">
                                          <p:stCondLst>
                                            <p:cond delay="0"/>
                                          </p:stCondLst>
                                        </p:cTn>
                                        <p:tgtEl>
                                          <p:spTgt spid="10283"/>
                                        </p:tgtEl>
                                        <p:attrNameLst>
                                          <p:attrName>style.visibility</p:attrName>
                                        </p:attrNameLst>
                                      </p:cBhvr>
                                      <p:to>
                                        <p:strVal val="visible"/>
                                      </p:to>
                                    </p:set>
                                    <p:anim calcmode="lin" valueType="num">
                                      <p:cBhvr>
                                        <p:cTn id="31" dur="3000" fill="hold"/>
                                        <p:tgtEl>
                                          <p:spTgt spid="10283"/>
                                        </p:tgtEl>
                                        <p:attrNameLst>
                                          <p:attrName>ppt_w</p:attrName>
                                        </p:attrNameLst>
                                      </p:cBhvr>
                                      <p:tavLst>
                                        <p:tav tm="0">
                                          <p:val>
                                            <p:fltVal val="0"/>
                                          </p:val>
                                        </p:tav>
                                        <p:tav tm="100000">
                                          <p:val>
                                            <p:strVal val="#ppt_w"/>
                                          </p:val>
                                        </p:tav>
                                      </p:tavLst>
                                    </p:anim>
                                    <p:anim calcmode="lin" valueType="num">
                                      <p:cBhvr>
                                        <p:cTn id="32" dur="3000" fill="hold"/>
                                        <p:tgtEl>
                                          <p:spTgt spid="10283"/>
                                        </p:tgtEl>
                                        <p:attrNameLst>
                                          <p:attrName>ppt_h</p:attrName>
                                        </p:attrNameLst>
                                      </p:cBhvr>
                                      <p:tavLst>
                                        <p:tav tm="0">
                                          <p:val>
                                            <p:fltVal val="0"/>
                                          </p:val>
                                        </p:tav>
                                        <p:tav tm="100000">
                                          <p:val>
                                            <p:strVal val="#ppt_h"/>
                                          </p:val>
                                        </p:tav>
                                      </p:tavLst>
                                    </p:anim>
                                    <p:anim calcmode="lin" valueType="num">
                                      <p:cBhvr>
                                        <p:cTn id="33" dur="3000" fill="hold"/>
                                        <p:tgtEl>
                                          <p:spTgt spid="10283"/>
                                        </p:tgtEl>
                                        <p:attrNameLst>
                                          <p:attrName>style.rotation</p:attrName>
                                        </p:attrNameLst>
                                      </p:cBhvr>
                                      <p:tavLst>
                                        <p:tav tm="0">
                                          <p:val>
                                            <p:fltVal val="360"/>
                                          </p:val>
                                        </p:tav>
                                        <p:tav tm="100000">
                                          <p:val>
                                            <p:fltVal val="0"/>
                                          </p:val>
                                        </p:tav>
                                      </p:tavLst>
                                    </p:anim>
                                    <p:animEffect transition="in" filter="fade">
                                      <p:cBhvr>
                                        <p:cTn id="34" dur="3000"/>
                                        <p:tgtEl>
                                          <p:spTgt spid="10283"/>
                                        </p:tgtEl>
                                      </p:cBhvr>
                                    </p:animEffect>
                                  </p:childTnLst>
                                </p:cTn>
                              </p:par>
                              <p:par>
                                <p:cTn id="35" presetID="23" presetClass="entr" presetSubtype="16" repeatCount="indefinite" fill="hold" nodeType="withEffect">
                                  <p:stCondLst>
                                    <p:cond delay="500"/>
                                  </p:stCondLst>
                                  <p:endCondLst>
                                    <p:cond evt="onNext" delay="0">
                                      <p:tgtEl>
                                        <p:sldTgt/>
                                      </p:tgtEl>
                                    </p:cond>
                                  </p:endCondLst>
                                  <p:childTnLst>
                                    <p:set>
                                      <p:cBhvr>
                                        <p:cTn id="36" dur="1" fill="hold">
                                          <p:stCondLst>
                                            <p:cond delay="0"/>
                                          </p:stCondLst>
                                        </p:cTn>
                                        <p:tgtEl>
                                          <p:spTgt spid="10284"/>
                                        </p:tgtEl>
                                        <p:attrNameLst>
                                          <p:attrName>style.visibility</p:attrName>
                                        </p:attrNameLst>
                                      </p:cBhvr>
                                      <p:to>
                                        <p:strVal val="visible"/>
                                      </p:to>
                                    </p:set>
                                    <p:anim calcmode="lin" valueType="num">
                                      <p:cBhvr>
                                        <p:cTn id="37" dur="3000" fill="hold"/>
                                        <p:tgtEl>
                                          <p:spTgt spid="10284"/>
                                        </p:tgtEl>
                                        <p:attrNameLst>
                                          <p:attrName>ppt_w</p:attrName>
                                        </p:attrNameLst>
                                      </p:cBhvr>
                                      <p:tavLst>
                                        <p:tav tm="0">
                                          <p:val>
                                            <p:fltVal val="0"/>
                                          </p:val>
                                        </p:tav>
                                        <p:tav tm="100000">
                                          <p:val>
                                            <p:strVal val="#ppt_w"/>
                                          </p:val>
                                        </p:tav>
                                      </p:tavLst>
                                    </p:anim>
                                    <p:anim calcmode="lin" valueType="num">
                                      <p:cBhvr>
                                        <p:cTn id="38" dur="3000" fill="hold"/>
                                        <p:tgtEl>
                                          <p:spTgt spid="10284"/>
                                        </p:tgtEl>
                                        <p:attrNameLst>
                                          <p:attrName>ppt_h</p:attrName>
                                        </p:attrNameLst>
                                      </p:cBhvr>
                                      <p:tavLst>
                                        <p:tav tm="0">
                                          <p:val>
                                            <p:fltVal val="0"/>
                                          </p:val>
                                        </p:tav>
                                        <p:tav tm="100000">
                                          <p:val>
                                            <p:strVal val="#ppt_h"/>
                                          </p:val>
                                        </p:tav>
                                      </p:tavLst>
                                    </p:anim>
                                  </p:childTnLst>
                                </p:cTn>
                              </p:par>
                              <p:par>
                                <p:cTn id="39" presetID="53" presetClass="entr" presetSubtype="0" repeatCount="indefinite" fill="hold" nodeType="withEffect">
                                  <p:stCondLst>
                                    <p:cond delay="0"/>
                                  </p:stCondLst>
                                  <p:endCondLst>
                                    <p:cond evt="onNext" delay="0">
                                      <p:tgtEl>
                                        <p:sldTgt/>
                                      </p:tgtEl>
                                    </p:cond>
                                  </p:endCondLst>
                                  <p:childTnLst>
                                    <p:set>
                                      <p:cBhvr>
                                        <p:cTn id="40" dur="1" fill="hold">
                                          <p:stCondLst>
                                            <p:cond delay="0"/>
                                          </p:stCondLst>
                                        </p:cTn>
                                        <p:tgtEl>
                                          <p:spTgt spid="10285"/>
                                        </p:tgtEl>
                                        <p:attrNameLst>
                                          <p:attrName>style.visibility</p:attrName>
                                        </p:attrNameLst>
                                      </p:cBhvr>
                                      <p:to>
                                        <p:strVal val="visible"/>
                                      </p:to>
                                    </p:set>
                                    <p:anim calcmode="lin" valueType="num">
                                      <p:cBhvr>
                                        <p:cTn id="41" dur="1000" fill="hold"/>
                                        <p:tgtEl>
                                          <p:spTgt spid="10285"/>
                                        </p:tgtEl>
                                        <p:attrNameLst>
                                          <p:attrName>ppt_w</p:attrName>
                                        </p:attrNameLst>
                                      </p:cBhvr>
                                      <p:tavLst>
                                        <p:tav tm="0">
                                          <p:val>
                                            <p:fltVal val="0"/>
                                          </p:val>
                                        </p:tav>
                                        <p:tav tm="100000">
                                          <p:val>
                                            <p:strVal val="#ppt_w"/>
                                          </p:val>
                                        </p:tav>
                                      </p:tavLst>
                                    </p:anim>
                                    <p:anim calcmode="lin" valueType="num">
                                      <p:cBhvr>
                                        <p:cTn id="42" dur="1000" fill="hold"/>
                                        <p:tgtEl>
                                          <p:spTgt spid="10285"/>
                                        </p:tgtEl>
                                        <p:attrNameLst>
                                          <p:attrName>ppt_h</p:attrName>
                                        </p:attrNameLst>
                                      </p:cBhvr>
                                      <p:tavLst>
                                        <p:tav tm="0">
                                          <p:val>
                                            <p:fltVal val="0"/>
                                          </p:val>
                                        </p:tav>
                                        <p:tav tm="100000">
                                          <p:val>
                                            <p:strVal val="#ppt_h"/>
                                          </p:val>
                                        </p:tav>
                                      </p:tavLst>
                                    </p:anim>
                                    <p:animEffect transition="in" filter="fade">
                                      <p:cBhvr>
                                        <p:cTn id="43" dur="1000"/>
                                        <p:tgtEl>
                                          <p:spTgt spid="10285"/>
                                        </p:tgtEl>
                                      </p:cBhvr>
                                    </p:animEffect>
                                  </p:childTnLst>
                                </p:cTn>
                              </p:par>
                              <p:par>
                                <p:cTn id="44" presetID="13" presetClass="exit" presetSubtype="16" repeatCount="indefinite" fill="hold" nodeType="withEffect">
                                  <p:stCondLst>
                                    <p:cond delay="500"/>
                                  </p:stCondLst>
                                  <p:endCondLst>
                                    <p:cond evt="onNext" delay="0">
                                      <p:tgtEl>
                                        <p:sldTgt/>
                                      </p:tgtEl>
                                    </p:cond>
                                  </p:endCondLst>
                                  <p:childTnLst>
                                    <p:animEffect transition="out" filter="plus(in)">
                                      <p:cBhvr>
                                        <p:cTn id="45" dur="2000"/>
                                        <p:tgtEl>
                                          <p:spTgt spid="10295"/>
                                        </p:tgtEl>
                                      </p:cBhvr>
                                    </p:animEffect>
                                    <p:set>
                                      <p:cBhvr>
                                        <p:cTn id="46" dur="1" fill="hold">
                                          <p:stCondLst>
                                            <p:cond delay="1999"/>
                                          </p:stCondLst>
                                        </p:cTn>
                                        <p:tgtEl>
                                          <p:spTgt spid="10295"/>
                                        </p:tgtEl>
                                        <p:attrNameLst>
                                          <p:attrName>style.visibility</p:attrName>
                                        </p:attrNameLst>
                                      </p:cBhvr>
                                      <p:to>
                                        <p:strVal val="hidden"/>
                                      </p:to>
                                    </p:set>
                                  </p:childTnLst>
                                </p:cTn>
                              </p:par>
                              <p:par>
                                <p:cTn id="47" presetID="2" presetClass="entr" presetSubtype="2" repeatCount="indefinite" fill="hold" grpId="0" nodeType="withEffect" nodePh="1">
                                  <p:stCondLst>
                                    <p:cond delay="0"/>
                                  </p:stCondLst>
                                  <p:endCondLst>
                                    <p:cond evt="begin" delay="0">
                                      <p:tn val="47"/>
                                    </p:cond>
                                  </p:endCondLst>
                                  <p:childTnLst>
                                    <p:set>
                                      <p:cBhvr>
                                        <p:cTn id="48" dur="1" fill="hold">
                                          <p:stCondLst>
                                            <p:cond delay="0"/>
                                          </p:stCondLst>
                                        </p:cTn>
                                        <p:tgtEl>
                                          <p:spTgt spid="10307"/>
                                        </p:tgtEl>
                                        <p:attrNameLst>
                                          <p:attrName>style.visibility</p:attrName>
                                        </p:attrNameLst>
                                      </p:cBhvr>
                                      <p:to>
                                        <p:strVal val="visible"/>
                                      </p:to>
                                    </p:set>
                                    <p:anim calcmode="lin" valueType="num">
                                      <p:cBhvr additive="base">
                                        <p:cTn id="49" dur="5000" fill="hold"/>
                                        <p:tgtEl>
                                          <p:spTgt spid="10307"/>
                                        </p:tgtEl>
                                        <p:attrNameLst>
                                          <p:attrName>ppt_x</p:attrName>
                                        </p:attrNameLst>
                                      </p:cBhvr>
                                      <p:tavLst>
                                        <p:tav tm="0">
                                          <p:val>
                                            <p:strVal val="1+#ppt_w/2"/>
                                          </p:val>
                                        </p:tav>
                                        <p:tav tm="100000">
                                          <p:val>
                                            <p:strVal val="#ppt_x"/>
                                          </p:val>
                                        </p:tav>
                                      </p:tavLst>
                                    </p:anim>
                                    <p:anim calcmode="lin" valueType="num">
                                      <p:cBhvr additive="base">
                                        <p:cTn id="50" dur="5000" fill="hold"/>
                                        <p:tgtEl>
                                          <p:spTgt spid="10307"/>
                                        </p:tgtEl>
                                        <p:attrNameLst>
                                          <p:attrName>ppt_y</p:attrName>
                                        </p:attrNameLst>
                                      </p:cBhvr>
                                      <p:tavLst>
                                        <p:tav tm="0">
                                          <p:val>
                                            <p:strVal val="#ppt_y"/>
                                          </p:val>
                                        </p:tav>
                                        <p:tav tm="100000">
                                          <p:val>
                                            <p:strVal val="#ppt_y"/>
                                          </p:val>
                                        </p:tav>
                                      </p:tavLst>
                                    </p:anim>
                                  </p:childTnLst>
                                </p:cTn>
                              </p:par>
                              <p:par>
                                <p:cTn id="51" presetID="2" presetClass="entr" presetSubtype="2" repeatCount="indefinite" fill="hold" grpId="0" nodeType="withEffect">
                                  <p:stCondLst>
                                    <p:cond delay="0"/>
                                  </p:stCondLst>
                                  <p:childTnLst>
                                    <p:set>
                                      <p:cBhvr>
                                        <p:cTn id="52" dur="1" fill="hold">
                                          <p:stCondLst>
                                            <p:cond delay="0"/>
                                          </p:stCondLst>
                                        </p:cTn>
                                        <p:tgtEl>
                                          <p:spTgt spid="10306"/>
                                        </p:tgtEl>
                                        <p:attrNameLst>
                                          <p:attrName>style.visibility</p:attrName>
                                        </p:attrNameLst>
                                      </p:cBhvr>
                                      <p:to>
                                        <p:strVal val="visible"/>
                                      </p:to>
                                    </p:set>
                                    <p:anim calcmode="lin" valueType="num">
                                      <p:cBhvr additive="base">
                                        <p:cTn id="53" dur="5000" fill="hold"/>
                                        <p:tgtEl>
                                          <p:spTgt spid="10306"/>
                                        </p:tgtEl>
                                        <p:attrNameLst>
                                          <p:attrName>ppt_x</p:attrName>
                                        </p:attrNameLst>
                                      </p:cBhvr>
                                      <p:tavLst>
                                        <p:tav tm="0">
                                          <p:val>
                                            <p:strVal val="1+#ppt_w/2"/>
                                          </p:val>
                                        </p:tav>
                                        <p:tav tm="100000">
                                          <p:val>
                                            <p:strVal val="#ppt_x"/>
                                          </p:val>
                                        </p:tav>
                                      </p:tavLst>
                                    </p:anim>
                                    <p:anim calcmode="lin" valueType="num">
                                      <p:cBhvr additive="base">
                                        <p:cTn id="54" dur="5000" fill="hold"/>
                                        <p:tgtEl>
                                          <p:spTgt spid="10306"/>
                                        </p:tgtEl>
                                        <p:attrNameLst>
                                          <p:attrName>ppt_y</p:attrName>
                                        </p:attrNameLst>
                                      </p:cBhvr>
                                      <p:tavLst>
                                        <p:tav tm="0">
                                          <p:val>
                                            <p:strVal val="#ppt_y"/>
                                          </p:val>
                                        </p:tav>
                                        <p:tav tm="100000">
                                          <p:val>
                                            <p:strVal val="#ppt_y"/>
                                          </p:val>
                                        </p:tav>
                                      </p:tavLst>
                                    </p:anim>
                                  </p:childTnLst>
                                </p:cTn>
                              </p:par>
                              <p:par>
                                <p:cTn id="55" presetID="64" presetClass="path" presetSubtype="0" repeatCount="indefinite" accel="50000" decel="50000" autoRev="1" fill="hold" nodeType="withEffect">
                                  <p:stCondLst>
                                    <p:cond delay="0"/>
                                  </p:stCondLst>
                                  <p:childTnLst>
                                    <p:animMotion origin="layout" path="M -0.00018 0.12509 L 3.88889E-6 -0.09503 " pathEditMode="relative" rAng="0" ptsTypes="AA">
                                      <p:cBhvr>
                                        <p:cTn id="56" dur="5000" fill="hold"/>
                                        <p:tgtEl>
                                          <p:spTgt spid="55"/>
                                        </p:tgtEl>
                                        <p:attrNameLst>
                                          <p:attrName>ppt_x</p:attrName>
                                          <p:attrName>ppt_y</p:attrName>
                                        </p:attrNameLst>
                                      </p:cBhvr>
                                      <p:rCtr x="0" y="-11000"/>
                                    </p:animMotion>
                                  </p:childTnLst>
                                </p:cTn>
                              </p:par>
                            </p:childTnLst>
                          </p:cTn>
                        </p:par>
                      </p:childTnLst>
                    </p:cTn>
                  </p:par>
                </p:childTnLst>
              </p:cTn>
              <p:prevCondLst>
                <p:cond evt="onPrev" delay="0">
                  <p:tgtEl>
                    <p:sldTgt/>
                  </p:tgtEl>
                </p:cond>
              </p:prevCondLst>
              <p:nextCondLst>
                <p:cond evt="onNext" delay="0">
                  <p:tgtEl>
                    <p:sldTgt/>
                  </p:tgtEl>
                </p:cond>
              </p:nextCondLst>
            </p:seq>
            <p:seq concurrent="1" nextAc="seek">
              <p:cTn id="57" restart="whenNotActive" fill="hold" evtFilter="cancelBubble" nodeType="interactiveSeq">
                <p:stCondLst>
                  <p:cond evt="onClick" delay="0">
                    <p:tgtEl>
                      <p:spTgt spid="10303"/>
                    </p:tgtEl>
                  </p:cond>
                </p:stCondLst>
                <p:endSync evt="end" delay="0">
                  <p:rtn val="all"/>
                </p:endSync>
                <p:childTnLst>
                  <p:par>
                    <p:cTn id="58" fill="hold" nodeType="clickPar">
                      <p:stCondLst>
                        <p:cond delay="0"/>
                      </p:stCondLst>
                      <p:childTnLst>
                        <p:par>
                          <p:cTn id="59" fill="hold" nodeType="withGroup">
                            <p:stCondLst>
                              <p:cond delay="0"/>
                            </p:stCondLst>
                            <p:childTnLst>
                              <p:par>
                                <p:cTn id="60" presetID="1" presetClass="mediacall" presetSubtype="0" fill="hold" nodeType="clickEffect">
                                  <p:stCondLst>
                                    <p:cond delay="0"/>
                                  </p:stCondLst>
                                  <p:childTnLst>
                                    <p:cmd type="call" cmd="playFrom(0)">
                                      <p:cBhvr>
                                        <p:cTn id="61" dur="338" fill="hold"/>
                                        <p:tgtEl>
                                          <p:spTgt spid="10303"/>
                                        </p:tgtEl>
                                      </p:cBhvr>
                                    </p:cmd>
                                  </p:childTnLst>
                                </p:cTn>
                              </p:par>
                            </p:childTnLst>
                          </p:cTn>
                        </p:par>
                      </p:childTnLst>
                    </p:cTn>
                  </p:par>
                </p:childTnLst>
              </p:cTn>
              <p:nextCondLst>
                <p:cond evt="onClick" delay="0">
                  <p:tgtEl>
                    <p:spTgt spid="10303"/>
                  </p:tgtEl>
                </p:cond>
              </p:nextCondLst>
            </p:seq>
            <p:audio>
              <p:cMediaNode vol="100000" showWhenStopped="0">
                <p:cTn id="62"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10303"/>
                </p:tgtEl>
              </p:cMediaNode>
            </p:audio>
            <p:audio>
              <p:cMediaNode showWhenStopped="0">
                <p:cTn id="63"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10304"/>
                </p:tgtEl>
              </p:cMediaNode>
            </p:audio>
          </p:childTnLst>
        </p:cTn>
      </p:par>
    </p:tnLst>
    <p:bldLst>
      <p:bldP spid="10306" grpId="0" animBg="1"/>
      <p:bldP spid="1030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704850" y="285729"/>
            <a:ext cx="7734300" cy="1754326"/>
          </a:xfrm>
          <a:prstGeom prst="rect">
            <a:avLst/>
          </a:prstGeom>
          <a:noFill/>
        </p:spPr>
        <p:txBody>
          <a:bodyPr>
            <a:spAutoFit/>
          </a:bodyPr>
          <a:lstStyle/>
          <a:p>
            <a:pPr algn="ctr">
              <a:defRPr/>
            </a:pPr>
            <a:r>
              <a:rPr lang="en-US" sz="3600" b="1">
                <a:ln w="22225">
                  <a:solidFill>
                    <a:srgbClr val="FF0000"/>
                  </a:solidFill>
                  <a:prstDash val="solid"/>
                </a:ln>
                <a:solidFill>
                  <a:srgbClr val="FFFF00"/>
                </a:solidFill>
                <a:latin typeface="Times New Roman" pitchFamily="18" charset="0"/>
                <a:cs typeface="Times New Roman" pitchFamily="18" charset="0"/>
              </a:rPr>
              <a:t>CHÀO MỪNG CÁC EM ĐẾN VỚI  </a:t>
            </a:r>
          </a:p>
          <a:p>
            <a:pPr algn="ctr">
              <a:defRPr/>
            </a:pPr>
            <a:r>
              <a:rPr lang="en-US" sz="3600" b="1">
                <a:ln w="22225">
                  <a:solidFill>
                    <a:srgbClr val="FF0000"/>
                  </a:solidFill>
                  <a:prstDash val="solid"/>
                </a:ln>
                <a:solidFill>
                  <a:srgbClr val="FFFF00"/>
                </a:solidFill>
                <a:latin typeface="Times New Roman" pitchFamily="18" charset="0"/>
                <a:cs typeface="Times New Roman" pitchFamily="18" charset="0"/>
              </a:rPr>
              <a:t>TRÒ CHƠI</a:t>
            </a:r>
          </a:p>
          <a:p>
            <a:pPr algn="ctr">
              <a:defRPr/>
            </a:pPr>
            <a:r>
              <a:rPr lang="en-US" sz="3600" b="1">
                <a:ln w="22225">
                  <a:solidFill>
                    <a:srgbClr val="FF0000"/>
                  </a:solidFill>
                  <a:prstDash val="solid"/>
                </a:ln>
                <a:solidFill>
                  <a:srgbClr val="FFFF00"/>
                </a:solidFill>
                <a:latin typeface="Times New Roman" pitchFamily="18" charset="0"/>
                <a:cs typeface="Times New Roman" pitchFamily="18" charset="0"/>
              </a:rPr>
              <a:t>MẢNH GHÉP BÍ MẬT</a:t>
            </a:r>
          </a:p>
        </p:txBody>
      </p:sp>
      <p:sp>
        <p:nvSpPr>
          <p:cNvPr id="14" name="TextBox 3"/>
          <p:cNvSpPr txBox="1">
            <a:spLocks noChangeArrowheads="1"/>
          </p:cNvSpPr>
          <p:nvPr/>
        </p:nvSpPr>
        <p:spPr bwMode="auto">
          <a:xfrm>
            <a:off x="357188" y="3071813"/>
            <a:ext cx="8429625" cy="3786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sz="2400">
                <a:latin typeface="Times New Roman" pitchFamily="18" charset="0"/>
                <a:cs typeface="Times New Roman" pitchFamily="18" charset="0"/>
              </a:rPr>
              <a:t>- Có 6 mảnh ghép mỗi mảnh ghép tương ứng với 1 câu hỏi. Nếu em trả lời đúng 1 câu hỏi 1 mảnh ghép bí ẩn mở ra và đội chơi của em được 10 điểm. Nếu em trả lời sai mảnh ghép không được mở. Em có thể trả lời bức tranh bí ẩn đằng sau các mảnh ghép khi ít nhất 4 mảnh ghép được mở ra nếu đội chơi trả lời đúng sẽ được 100 điểm. Nếu em trả lời sai nội bức tranh bí ẩn đằng sau mảnh ghép sẽ mất lượt chơi. </a:t>
            </a:r>
          </a:p>
          <a:p>
            <a:pPr algn="just" eaLnBrk="1" hangingPunct="1"/>
            <a:r>
              <a:rPr lang="en-US" sz="2400">
                <a:latin typeface="Times New Roman" pitchFamily="18" charset="0"/>
                <a:cs typeface="Times New Roman" pitchFamily="18" charset="0"/>
              </a:rPr>
              <a:t>- Mỗi câu hỏi sẽ có thời gian để các đội chơi trả lời ( </a:t>
            </a:r>
            <a:r>
              <a:rPr lang="en-US" sz="2400" i="1">
                <a:latin typeface="Times New Roman" pitchFamily="18" charset="0"/>
                <a:cs typeface="Times New Roman" pitchFamily="18" charset="0"/>
              </a:rPr>
              <a:t>tuỳ thuộc vào từng câu hỏi</a:t>
            </a:r>
            <a:r>
              <a:rPr lang="en-US" sz="2400">
                <a:latin typeface="Times New Roman" pitchFamily="18" charset="0"/>
                <a:cs typeface="Times New Roman" pitchFamily="18" charset="0"/>
              </a:rPr>
              <a:t>)</a:t>
            </a:r>
          </a:p>
          <a:p>
            <a:pPr eaLnBrk="1" hangingPunct="1"/>
            <a:endParaRPr lang="en-US" sz="2400">
              <a:latin typeface="Times New Roman" pitchFamily="18" charset="0"/>
              <a:cs typeface="Times New Roman" pitchFamily="18" charset="0"/>
            </a:endParaRPr>
          </a:p>
        </p:txBody>
      </p:sp>
      <p:sp>
        <p:nvSpPr>
          <p:cNvPr id="6" name="TextBox 5">
            <a:hlinkClick r:id="rId3" action="ppaction://hlinksldjump"/>
          </p:cNvPr>
          <p:cNvSpPr txBox="1"/>
          <p:nvPr/>
        </p:nvSpPr>
        <p:spPr>
          <a:xfrm>
            <a:off x="5715000" y="6027738"/>
            <a:ext cx="2647950" cy="830262"/>
          </a:xfrm>
          <a:prstGeom prst="rect">
            <a:avLst/>
          </a:prstGeom>
          <a:noFill/>
        </p:spPr>
        <p:txBody>
          <a:bodyPr>
            <a:spAutoFit/>
          </a:bodyPr>
          <a:lstStyle/>
          <a:p>
            <a:pPr>
              <a:defRPr/>
            </a:pPr>
            <a:r>
              <a:rPr lang="en-US" sz="4800" b="1" i="1">
                <a:solidFill>
                  <a:schemeClr val="accent6">
                    <a:lumMod val="75000"/>
                  </a:schemeClr>
                </a:solidFill>
                <a:latin typeface="Times New Roman" pitchFamily="18" charset="0"/>
                <a:cs typeface="Times New Roman" pitchFamily="18" charset="0"/>
                <a:hlinkClick r:id="rId3" action="ppaction://hlinksldjump"/>
              </a:rPr>
              <a:t>Bắt đầu</a:t>
            </a:r>
            <a:endParaRPr lang="en-US" sz="4800" b="1" i="1" dirty="0">
              <a:solidFill>
                <a:schemeClr val="accent6">
                  <a:lumMod val="75000"/>
                </a:schemeClr>
              </a:solidFill>
              <a:latin typeface="Times New Roman" pitchFamily="18" charset="0"/>
              <a:cs typeface="Times New Roman" pitchFamily="18" charset="0"/>
            </a:endParaRPr>
          </a:p>
        </p:txBody>
      </p:sp>
      <p:sp>
        <p:nvSpPr>
          <p:cNvPr id="15" name="Rectangle 14"/>
          <p:cNvSpPr/>
          <p:nvPr/>
        </p:nvSpPr>
        <p:spPr>
          <a:xfrm>
            <a:off x="2857488" y="2354041"/>
            <a:ext cx="3254417" cy="646331"/>
          </a:xfrm>
          <a:prstGeom prst="rect">
            <a:avLst/>
          </a:prstGeom>
          <a:solidFill>
            <a:schemeClr val="bg1"/>
          </a:solidFill>
        </p:spPr>
        <p:style>
          <a:lnRef idx="3">
            <a:schemeClr val="lt1"/>
          </a:lnRef>
          <a:fillRef idx="1">
            <a:schemeClr val="accent5"/>
          </a:fillRef>
          <a:effectRef idx="1">
            <a:schemeClr val="accent5"/>
          </a:effectRef>
          <a:fontRef idx="minor">
            <a:schemeClr val="lt1"/>
          </a:fontRef>
        </p:style>
        <p:txBody>
          <a:bodyPr>
            <a:spAutoFit/>
          </a:bodyPr>
          <a:lstStyle/>
          <a:p>
            <a:pPr algn="ctr">
              <a:defRPr/>
            </a:pPr>
            <a:r>
              <a:rPr lang="en-US" sz="3600">
                <a:ln w="10160">
                  <a:solidFill>
                    <a:schemeClr val="accent1"/>
                  </a:solidFill>
                  <a:prstDash val="solid"/>
                </a:ln>
                <a:solidFill>
                  <a:schemeClr val="tx1"/>
                </a:solidFill>
                <a:effectLst>
                  <a:outerShdw blurRad="38100" dist="32000" dir="5400000" algn="tl">
                    <a:srgbClr val="000000">
                      <a:alpha val="30000"/>
                    </a:srgbClr>
                  </a:outerShdw>
                </a:effectLst>
                <a:latin typeface="Times New Roman" pitchFamily="18" charset="0"/>
                <a:cs typeface="Times New Roman" pitchFamily="18" charset="0"/>
              </a:rPr>
              <a:t>Luật chơi </a:t>
            </a:r>
          </a:p>
        </p:txBody>
      </p:sp>
      <p:grpSp>
        <p:nvGrpSpPr>
          <p:cNvPr id="2" name="Group 8"/>
          <p:cNvGrpSpPr/>
          <p:nvPr/>
        </p:nvGrpSpPr>
        <p:grpSpPr>
          <a:xfrm>
            <a:off x="0" y="0"/>
            <a:ext cx="4572000" cy="6858000"/>
            <a:chOff x="1125" y="-32657"/>
            <a:chExt cx="4572000" cy="6858000"/>
          </a:xfrm>
          <a:solidFill>
            <a:srgbClr val="92D050"/>
          </a:solidFill>
        </p:grpSpPr>
        <p:sp>
          <p:nvSpPr>
            <p:cNvPr id="7" name="Flowchart: Process 6"/>
            <p:cNvSpPr/>
            <p:nvPr/>
          </p:nvSpPr>
          <p:spPr>
            <a:xfrm>
              <a:off x="1125" y="-32657"/>
              <a:ext cx="4572000" cy="6858000"/>
            </a:xfrm>
            <a:prstGeom prst="flowChartProcess">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Flowchart: Process 7"/>
            <p:cNvSpPr/>
            <p:nvPr/>
          </p:nvSpPr>
          <p:spPr>
            <a:xfrm>
              <a:off x="3537857" y="2625239"/>
              <a:ext cx="685800" cy="1520041"/>
            </a:xfrm>
            <a:prstGeom prst="flowChartProcess">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 name="Group 9"/>
          <p:cNvGrpSpPr/>
          <p:nvPr/>
        </p:nvGrpSpPr>
        <p:grpSpPr>
          <a:xfrm rot="10800000">
            <a:off x="4572000" y="0"/>
            <a:ext cx="4572000" cy="6858000"/>
            <a:chOff x="32657" y="-32657"/>
            <a:chExt cx="4572000" cy="6858000"/>
          </a:xfrm>
          <a:solidFill>
            <a:srgbClr val="92D050"/>
          </a:solidFill>
        </p:grpSpPr>
        <p:sp>
          <p:nvSpPr>
            <p:cNvPr id="11" name="Flowchart: Process 10"/>
            <p:cNvSpPr/>
            <p:nvPr/>
          </p:nvSpPr>
          <p:spPr>
            <a:xfrm>
              <a:off x="32657" y="-32657"/>
              <a:ext cx="4572000" cy="6858000"/>
            </a:xfrm>
            <a:prstGeom prst="flowChartProcess">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Flowchart: Process 11"/>
            <p:cNvSpPr/>
            <p:nvPr/>
          </p:nvSpPr>
          <p:spPr>
            <a:xfrm>
              <a:off x="3537857" y="2625239"/>
              <a:ext cx="685800" cy="1520041"/>
            </a:xfrm>
            <a:prstGeom prst="flowChartProcess">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3" name="Rectangle 12"/>
          <p:cNvSpPr/>
          <p:nvPr/>
        </p:nvSpPr>
        <p:spPr>
          <a:xfrm>
            <a:off x="3908425" y="3074988"/>
            <a:ext cx="1295400" cy="60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2000"/>
                                        <p:tgtEl>
                                          <p:spTgt spid="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9" restart="whenNotActive" fill="hold" evtFilter="cancelBubble" nodeType="interactiveSeq">
                <p:stCondLst>
                  <p:cond evt="onClick" delay="0">
                    <p:tgtEl>
                      <p:spTgt spid="13"/>
                    </p:tgtEl>
                  </p:cond>
                </p:stCondLst>
                <p:endSync evt="end" delay="0">
                  <p:rtn val="all"/>
                </p:endSync>
                <p:childTnLst>
                  <p:par>
                    <p:cTn id="20" fill="hold" nodeType="clickPar">
                      <p:stCondLst>
                        <p:cond delay="0"/>
                      </p:stCondLst>
                      <p:childTnLst>
                        <p:par>
                          <p:cTn id="21" fill="hold" nodeType="withGroup">
                            <p:stCondLst>
                              <p:cond delay="0"/>
                            </p:stCondLst>
                            <p:childTnLst>
                              <p:par>
                                <p:cTn id="22" presetID="53" presetClass="exit" presetSubtype="32" fill="hold" grpId="0" nodeType="clickEffect">
                                  <p:stCondLst>
                                    <p:cond delay="0"/>
                                  </p:stCondLst>
                                  <p:childTnLst>
                                    <p:anim calcmode="lin" valueType="num">
                                      <p:cBhvr>
                                        <p:cTn id="23" dur="500"/>
                                        <p:tgtEl>
                                          <p:spTgt spid="13"/>
                                        </p:tgtEl>
                                        <p:attrNameLst>
                                          <p:attrName>ppt_w</p:attrName>
                                        </p:attrNameLst>
                                      </p:cBhvr>
                                      <p:tavLst>
                                        <p:tav tm="0">
                                          <p:val>
                                            <p:strVal val="ppt_w"/>
                                          </p:val>
                                        </p:tav>
                                        <p:tav tm="100000">
                                          <p:val>
                                            <p:fltVal val="0"/>
                                          </p:val>
                                        </p:tav>
                                      </p:tavLst>
                                    </p:anim>
                                    <p:anim calcmode="lin" valueType="num">
                                      <p:cBhvr>
                                        <p:cTn id="24" dur="500"/>
                                        <p:tgtEl>
                                          <p:spTgt spid="13"/>
                                        </p:tgtEl>
                                        <p:attrNameLst>
                                          <p:attrName>ppt_h</p:attrName>
                                        </p:attrNameLst>
                                      </p:cBhvr>
                                      <p:tavLst>
                                        <p:tav tm="0">
                                          <p:val>
                                            <p:strVal val="ppt_h"/>
                                          </p:val>
                                        </p:tav>
                                        <p:tav tm="100000">
                                          <p:val>
                                            <p:fltVal val="0"/>
                                          </p:val>
                                        </p:tav>
                                      </p:tavLst>
                                    </p:anim>
                                    <p:animEffect transition="out" filter="fade">
                                      <p:cBhvr>
                                        <p:cTn id="25" dur="500"/>
                                        <p:tgtEl>
                                          <p:spTgt spid="13"/>
                                        </p:tgtEl>
                                      </p:cBhvr>
                                    </p:animEffect>
                                    <p:set>
                                      <p:cBhvr>
                                        <p:cTn id="26" dur="1" fill="hold">
                                          <p:stCondLst>
                                            <p:cond delay="499"/>
                                          </p:stCondLst>
                                        </p:cTn>
                                        <p:tgtEl>
                                          <p:spTgt spid="13"/>
                                        </p:tgtEl>
                                        <p:attrNameLst>
                                          <p:attrName>style.visibility</p:attrName>
                                        </p:attrNameLst>
                                      </p:cBhvr>
                                      <p:to>
                                        <p:strVal val="hidden"/>
                                      </p:to>
                                    </p:set>
                                  </p:childTnLst>
                                </p:cTn>
                              </p:par>
                              <p:par>
                                <p:cTn id="27" presetID="35" presetClass="path" presetSubtype="0" accel="50000" decel="50000" fill="hold" nodeType="withEffect">
                                  <p:stCondLst>
                                    <p:cond delay="0"/>
                                  </p:stCondLst>
                                  <p:childTnLst>
                                    <p:animMotion origin="layout" path="M 2.77778E-6 -1.96532E-6 L -0.51493 -1.96532E-6 " pathEditMode="relative" rAng="0" ptsTypes="AA">
                                      <p:cBhvr>
                                        <p:cTn id="28" dur="2000" fill="hold"/>
                                        <p:tgtEl>
                                          <p:spTgt spid="2"/>
                                        </p:tgtEl>
                                        <p:attrNameLst>
                                          <p:attrName>ppt_x</p:attrName>
                                          <p:attrName>ppt_y</p:attrName>
                                        </p:attrNameLst>
                                      </p:cBhvr>
                                      <p:rCtr x="-2574700" y="0"/>
                                    </p:animMotion>
                                  </p:childTnLst>
                                </p:cTn>
                              </p:par>
                              <p:par>
                                <p:cTn id="29" presetID="63" presetClass="path" presetSubtype="0" accel="50000" decel="50000" fill="hold" nodeType="withEffect">
                                  <p:stCondLst>
                                    <p:cond delay="0"/>
                                  </p:stCondLst>
                                  <p:childTnLst>
                                    <p:animMotion origin="layout" path="M -3.88889E-6 -1.96532E-6 L 0.50174 -1.96532E-6 " pathEditMode="relative" rAng="0" ptsTypes="AA">
                                      <p:cBhvr>
                                        <p:cTn id="30" dur="2000" fill="hold"/>
                                        <p:tgtEl>
                                          <p:spTgt spid="3"/>
                                        </p:tgtEl>
                                        <p:attrNameLst>
                                          <p:attrName>ppt_x</p:attrName>
                                          <p:attrName>ppt_y</p:attrName>
                                        </p:attrNameLst>
                                      </p:cBhvr>
                                      <p:rCtr x="2508700" y="0"/>
                                    </p:animMotion>
                                  </p:childTnLst>
                                </p:cTn>
                              </p:par>
                            </p:childTnLst>
                          </p:cTn>
                        </p:par>
                        <p:par>
                          <p:cTn id="31" fill="hold" nodeType="afterGroup">
                            <p:stCondLst>
                              <p:cond delay="2000"/>
                            </p:stCondLst>
                            <p:childTnLst>
                              <p:par>
                                <p:cTn id="32" presetID="16" presetClass="entr" presetSubtype="21" fill="hold"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barn(inVertical)">
                                      <p:cBhvr>
                                        <p:cTn id="34" dur="500"/>
                                        <p:tgtEl>
                                          <p:spTgt spid="5"/>
                                        </p:tgtEl>
                                      </p:cBhvr>
                                    </p:animEffect>
                                  </p:childTnLst>
                                </p:cTn>
                              </p:par>
                            </p:childTnLst>
                          </p:cTn>
                        </p:par>
                      </p:childTnLst>
                    </p:cTn>
                  </p:par>
                </p:childTnLst>
              </p:cTn>
              <p:nextCondLst>
                <p:cond evt="onClick" delay="0">
                  <p:tgtEl>
                    <p:spTgt spid="13"/>
                  </p:tgtEl>
                </p:cond>
              </p:nextCondLst>
            </p:seq>
          </p:childTnLst>
        </p:cTn>
      </p:par>
    </p:tnLst>
    <p:bldLst>
      <p:bldP spid="14" grpId="0" animBg="1"/>
      <p:bldP spid="6" grpId="0"/>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E:\Tin 6 tình chiếu\tải xuố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1563" y="1214438"/>
            <a:ext cx="74295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4750594" y="1222376"/>
            <a:ext cx="3750470" cy="256381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Rectangle 25"/>
          <p:cNvSpPr/>
          <p:nvPr/>
        </p:nvSpPr>
        <p:spPr>
          <a:xfrm>
            <a:off x="1071561" y="3786188"/>
            <a:ext cx="3679031" cy="256381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Rectangle 26"/>
          <p:cNvSpPr/>
          <p:nvPr/>
        </p:nvSpPr>
        <p:spPr>
          <a:xfrm>
            <a:off x="1071562" y="1214438"/>
            <a:ext cx="3679031" cy="256381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Rectangle 27"/>
          <p:cNvSpPr/>
          <p:nvPr/>
        </p:nvSpPr>
        <p:spPr>
          <a:xfrm>
            <a:off x="4750593" y="3778250"/>
            <a:ext cx="3750471" cy="2563812"/>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1214414" y="188877"/>
            <a:ext cx="6072230" cy="954107"/>
          </a:xfrm>
          <a:prstGeom prst="rect">
            <a:avLst/>
          </a:prstGeom>
          <a:noFill/>
        </p:spPr>
        <p:txBody>
          <a:bodyPr>
            <a:spAutoFit/>
          </a:bodyPr>
          <a:lstStyle/>
          <a:p>
            <a:pPr algn="ctr">
              <a:defRPr/>
            </a:pPr>
            <a:r>
              <a:rPr lang="en-US" sz="2800" b="1">
                <a:ln w="22225">
                  <a:solidFill>
                    <a:srgbClr val="FF0000"/>
                  </a:solidFill>
                  <a:prstDash val="solid"/>
                </a:ln>
                <a:solidFill>
                  <a:srgbClr val="FFFF00"/>
                </a:solidFill>
                <a:latin typeface="Times New Roman" pitchFamily="18" charset="0"/>
                <a:cs typeface="Times New Roman" pitchFamily="18" charset="0"/>
              </a:rPr>
              <a:t>TRÒ CHƠI</a:t>
            </a:r>
          </a:p>
          <a:p>
            <a:pPr algn="ctr">
              <a:defRPr/>
            </a:pPr>
            <a:r>
              <a:rPr lang="en-US" sz="2800" b="1">
                <a:ln w="22225">
                  <a:solidFill>
                    <a:srgbClr val="FF0000"/>
                  </a:solidFill>
                  <a:prstDash val="solid"/>
                </a:ln>
                <a:solidFill>
                  <a:srgbClr val="FFFF00"/>
                </a:solidFill>
                <a:latin typeface="Times New Roman" pitchFamily="18" charset="0"/>
                <a:cs typeface="Times New Roman" pitchFamily="18" charset="0"/>
              </a:rPr>
              <a:t>MẢNH GHÉP BÍ MẬT</a:t>
            </a:r>
          </a:p>
        </p:txBody>
      </p:sp>
      <p:sp>
        <p:nvSpPr>
          <p:cNvPr id="4" name="Rectangle 3">
            <a:hlinkClick r:id="rId3" action="ppaction://hlinksldjump"/>
          </p:cNvPr>
          <p:cNvSpPr/>
          <p:nvPr/>
        </p:nvSpPr>
        <p:spPr>
          <a:xfrm>
            <a:off x="1071563" y="1244154"/>
            <a:ext cx="3679030" cy="2571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000"/>
              <a:t>1</a:t>
            </a:r>
            <a:endParaRPr lang="en-US" sz="1100"/>
          </a:p>
        </p:txBody>
      </p:sp>
      <p:sp>
        <p:nvSpPr>
          <p:cNvPr id="6" name="Rectangle 5">
            <a:hlinkClick r:id="rId4" action="ppaction://hlinksldjump"/>
          </p:cNvPr>
          <p:cNvSpPr/>
          <p:nvPr/>
        </p:nvSpPr>
        <p:spPr>
          <a:xfrm>
            <a:off x="4749873" y="1214438"/>
            <a:ext cx="3751190" cy="260146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000"/>
              <a:t>2</a:t>
            </a:r>
          </a:p>
        </p:txBody>
      </p:sp>
      <p:sp>
        <p:nvSpPr>
          <p:cNvPr id="8" name="Rectangle 7">
            <a:hlinkClick r:id="rId5" action="ppaction://hlinksldjump"/>
          </p:cNvPr>
          <p:cNvSpPr/>
          <p:nvPr/>
        </p:nvSpPr>
        <p:spPr>
          <a:xfrm>
            <a:off x="4749873" y="3821708"/>
            <a:ext cx="3751191" cy="257175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000"/>
              <a:t>3</a:t>
            </a:r>
            <a:endParaRPr lang="en-US"/>
          </a:p>
        </p:txBody>
      </p:sp>
      <p:sp>
        <p:nvSpPr>
          <p:cNvPr id="12" name="Rectangle 11">
            <a:hlinkClick r:id="rId6" action="ppaction://hlinksldjump"/>
          </p:cNvPr>
          <p:cNvSpPr/>
          <p:nvPr/>
        </p:nvSpPr>
        <p:spPr>
          <a:xfrm>
            <a:off x="1071561" y="3815904"/>
            <a:ext cx="3678310" cy="257175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6000"/>
              <a:t>4</a:t>
            </a:r>
            <a:endParaRPr lang="en-US"/>
          </a:p>
        </p:txBody>
      </p:sp>
      <p:pic>
        <p:nvPicPr>
          <p:cNvPr id="27664" name="Picture 4" descr="Picture1bupbe8"/>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0" y="5429250"/>
            <a:ext cx="1214438"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5" name="Picture 4" descr="Picture1bupbe8">
            <a:hlinkClick r:id="rId8" action="ppaction://hlinksldjump"/>
          </p:cNvPr>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7708900" y="5429250"/>
            <a:ext cx="1214438"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6" name="Picture 24" descr="flower[1][1][1][1]"/>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rot="5400000">
            <a:off x="5727700" y="2878138"/>
            <a:ext cx="6357938"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67" name="Picture 24" descr="flower[1][1][1][1]"/>
          <p:cNvPicPr>
            <a:picLocks noChangeAspect="1" noChangeArrowheads="1" noCrop="1"/>
          </p:cNvPicPr>
          <p:nvPr/>
        </p:nvPicPr>
        <p:blipFill>
          <a:blip r:embed="rId9">
            <a:extLst>
              <a:ext uri="{28A0092B-C50C-407E-A947-70E740481C1C}">
                <a14:useLocalDpi xmlns:a14="http://schemas.microsoft.com/office/drawing/2010/main" val="0"/>
              </a:ext>
            </a:extLst>
          </a:blip>
          <a:srcRect/>
          <a:stretch>
            <a:fillRect/>
          </a:stretch>
        </p:blipFill>
        <p:spPr bwMode="auto">
          <a:xfrm rot="-5400000">
            <a:off x="-3203575" y="2878137"/>
            <a:ext cx="6500813"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nodeType="clickPar">
                      <p:stCondLst>
                        <p:cond delay="0"/>
                      </p:stCondLst>
                      <p:childTnLst>
                        <p:par>
                          <p:cTn id="4" fill="hold" nodeType="withGroup">
                            <p:stCondLst>
                              <p:cond delay="0"/>
                            </p:stCondLst>
                            <p:childTnLst>
                              <p:par>
                                <p:cTn id="5" presetID="4" presetClass="exit" presetSubtype="16" fill="hold" grpId="0" nodeType="withEffect">
                                  <p:stCondLst>
                                    <p:cond delay="0"/>
                                  </p:stCondLst>
                                  <p:childTnLst>
                                    <p:animEffect transition="out" filter="box(in)">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8" restart="whenNotActive" fill="hold" evtFilter="cancelBubble" nodeType="interactiveSeq">
                <p:stCondLst>
                  <p:cond evt="onClick" delay="0">
                    <p:tgtEl>
                      <p:spTgt spid="27"/>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4" presetClass="exit" presetSubtype="16" fill="hold" grpId="0" nodeType="clickEffect">
                                  <p:stCondLst>
                                    <p:cond delay="0"/>
                                  </p:stCondLst>
                                  <p:childTnLst>
                                    <p:animEffect transition="out" filter="box(in)">
                                      <p:cBhvr>
                                        <p:cTn id="12" dur="500"/>
                                        <p:tgtEl>
                                          <p:spTgt spid="27"/>
                                        </p:tgtEl>
                                      </p:cBhvr>
                                    </p:animEffect>
                                    <p:set>
                                      <p:cBhvr>
                                        <p:cTn id="13"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14" restart="whenNotActive" fill="hold" evtFilter="cancelBubble" nodeType="interactiveSeq">
                <p:stCondLst>
                  <p:cond evt="onClick" delay="0">
                    <p:tgtEl>
                      <p:spTgt spid="6"/>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4" presetClass="exit" presetSubtype="16" fill="hold" grpId="0" nodeType="clickEffect">
                                  <p:stCondLst>
                                    <p:cond delay="0"/>
                                  </p:stCondLst>
                                  <p:childTnLst>
                                    <p:animEffect transition="out" filter="box(in)">
                                      <p:cBhvr>
                                        <p:cTn id="18" dur="500"/>
                                        <p:tgtEl>
                                          <p:spTgt spid="6"/>
                                        </p:tgtEl>
                                      </p:cBhvr>
                                    </p:animEffect>
                                    <p:set>
                                      <p:cBhvr>
                                        <p:cTn id="19"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20" restart="whenNotActive" fill="hold" evtFilter="cancelBubble" nodeType="interactiveSeq">
                <p:stCondLst>
                  <p:cond evt="onClick" delay="0">
                    <p:tgtEl>
                      <p:spTgt spid="25"/>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4" presetClass="exit" presetSubtype="16" fill="hold" grpId="0" nodeType="clickEffect">
                                  <p:stCondLst>
                                    <p:cond delay="0"/>
                                  </p:stCondLst>
                                  <p:childTnLst>
                                    <p:animEffect transition="out" filter="box(in)">
                                      <p:cBhvr>
                                        <p:cTn id="24" dur="500"/>
                                        <p:tgtEl>
                                          <p:spTgt spid="25"/>
                                        </p:tgtEl>
                                      </p:cBhvr>
                                    </p:animEffect>
                                    <p:set>
                                      <p:cBhvr>
                                        <p:cTn id="25" dur="1" fill="hold">
                                          <p:stCondLst>
                                            <p:cond delay="499"/>
                                          </p:stCondLst>
                                        </p:cTn>
                                        <p:tgtEl>
                                          <p:spTgt spid="25"/>
                                        </p:tgtEl>
                                        <p:attrNameLst>
                                          <p:attrName>style.visibility</p:attrName>
                                        </p:attrNameLst>
                                      </p:cBhvr>
                                      <p:to>
                                        <p:strVal val="hidden"/>
                                      </p:to>
                                    </p:set>
                                  </p:childTnLst>
                                </p:cTn>
                              </p:par>
                            </p:childTnLst>
                          </p:cTn>
                        </p:par>
                      </p:childTnLst>
                    </p:cTn>
                  </p:par>
                </p:childTnLst>
              </p:cTn>
              <p:nextCondLst>
                <p:cond evt="onClick" delay="0">
                  <p:tgtEl>
                    <p:spTgt spid="25"/>
                  </p:tgtEl>
                </p:cond>
              </p:nextCondLst>
            </p:seq>
            <p:seq concurrent="1" nextAc="seek">
              <p:cTn id="26" restart="whenNotActive" fill="hold" evtFilter="cancelBubble" nodeType="interactiveSeq">
                <p:stCondLst>
                  <p:cond evt="onClick" delay="0">
                    <p:tgtEl>
                      <p:spTgt spid="8"/>
                    </p:tgtEl>
                  </p:cond>
                </p:stCondLst>
                <p:endSync evt="end" delay="0">
                  <p:rtn val="all"/>
                </p:endSync>
                <p:childTnLst>
                  <p:par>
                    <p:cTn id="27" fill="hold" nodeType="clickPar">
                      <p:stCondLst>
                        <p:cond delay="0"/>
                      </p:stCondLst>
                      <p:childTnLst>
                        <p:par>
                          <p:cTn id="28" fill="hold" nodeType="withGroup">
                            <p:stCondLst>
                              <p:cond delay="0"/>
                            </p:stCondLst>
                            <p:childTnLst>
                              <p:par>
                                <p:cTn id="29" presetID="4" presetClass="exit" presetSubtype="16" fill="hold" grpId="0" nodeType="clickEffect">
                                  <p:stCondLst>
                                    <p:cond delay="0"/>
                                  </p:stCondLst>
                                  <p:childTnLst>
                                    <p:animEffect transition="out" filter="box(in)">
                                      <p:cBhvr>
                                        <p:cTn id="30" dur="500"/>
                                        <p:tgtEl>
                                          <p:spTgt spid="8"/>
                                        </p:tgtEl>
                                      </p:cBhvr>
                                    </p:animEffect>
                                    <p:set>
                                      <p:cBhvr>
                                        <p:cTn id="31"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32" restart="whenNotActive" fill="hold" evtFilter="cancelBubble" nodeType="interactiveSeq">
                <p:stCondLst>
                  <p:cond evt="onClick" delay="0">
                    <p:tgtEl>
                      <p:spTgt spid="12"/>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4" presetClass="exit" presetSubtype="16" fill="hold" grpId="0" nodeType="clickEffect">
                                  <p:stCondLst>
                                    <p:cond delay="0"/>
                                  </p:stCondLst>
                                  <p:childTnLst>
                                    <p:animEffect transition="out" filter="box(in)">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38" restart="whenNotActive" fill="hold" evtFilter="cancelBubble" nodeType="interactiveSeq">
                <p:stCondLst>
                  <p:cond evt="onClick" delay="0">
                    <p:tgtEl>
                      <p:spTgt spid="26"/>
                    </p:tgtEl>
                  </p:cond>
                </p:stCondLst>
                <p:endSync evt="end" delay="0">
                  <p:rtn val="all"/>
                </p:endSync>
                <p:childTnLst>
                  <p:par>
                    <p:cTn id="39" fill="hold" nodeType="clickPar">
                      <p:stCondLst>
                        <p:cond delay="0"/>
                      </p:stCondLst>
                      <p:childTnLst>
                        <p:par>
                          <p:cTn id="40" fill="hold" nodeType="withGroup">
                            <p:stCondLst>
                              <p:cond delay="0"/>
                            </p:stCondLst>
                            <p:childTnLst>
                              <p:par>
                                <p:cTn id="41" presetID="4" presetClass="exit" presetSubtype="16" fill="hold" grpId="0" nodeType="clickEffect">
                                  <p:stCondLst>
                                    <p:cond delay="0"/>
                                  </p:stCondLst>
                                  <p:childTnLst>
                                    <p:animEffect transition="out" filter="box(in)">
                                      <p:cBhvr>
                                        <p:cTn id="42" dur="500"/>
                                        <p:tgtEl>
                                          <p:spTgt spid="26"/>
                                        </p:tgtEl>
                                      </p:cBhvr>
                                    </p:animEffect>
                                    <p:set>
                                      <p:cBhvr>
                                        <p:cTn id="43"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44" restart="whenNotActive" fill="hold" evtFilter="cancelBubble" nodeType="interactiveSeq">
                <p:stCondLst>
                  <p:cond evt="onClick" delay="0">
                    <p:tgtEl>
                      <p:spTgt spid="28"/>
                    </p:tgtEl>
                  </p:cond>
                </p:stCondLst>
                <p:endSync evt="end" delay="0">
                  <p:rtn val="all"/>
                </p:endSync>
                <p:childTnLst>
                  <p:par>
                    <p:cTn id="45" fill="hold" nodeType="clickPar">
                      <p:stCondLst>
                        <p:cond delay="0"/>
                      </p:stCondLst>
                      <p:childTnLst>
                        <p:par>
                          <p:cTn id="46" fill="hold" nodeType="withGroup">
                            <p:stCondLst>
                              <p:cond delay="0"/>
                            </p:stCondLst>
                            <p:childTnLst>
                              <p:par>
                                <p:cTn id="47" presetID="4" presetClass="exit" presetSubtype="16" fill="hold" grpId="0" nodeType="clickEffect">
                                  <p:stCondLst>
                                    <p:cond delay="0"/>
                                  </p:stCondLst>
                                  <p:childTnLst>
                                    <p:animEffect transition="out" filter="box(in)">
                                      <p:cBhvr>
                                        <p:cTn id="48" dur="500"/>
                                        <p:tgtEl>
                                          <p:spTgt spid="28"/>
                                        </p:tgtEl>
                                      </p:cBhvr>
                                    </p:animEffect>
                                    <p:set>
                                      <p:cBhvr>
                                        <p:cTn id="49"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childTnLst>
        </p:cTn>
      </p:par>
    </p:tnLst>
    <p:bldLst>
      <p:bldP spid="25" grpId="0" animBg="1"/>
      <p:bldP spid="26" grpId="0" animBg="1"/>
      <p:bldP spid="27" grpId="0" animBg="1"/>
      <p:bldP spid="28" grpId="0" animBg="1"/>
      <p:bldP spid="4" grpId="0" animBg="1"/>
      <p:bldP spid="6" grpId="0" animBg="1"/>
      <p:bldP spid="8"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3"/>
          <p:cNvSpPr txBox="1">
            <a:spLocks noChangeArrowheads="1"/>
          </p:cNvSpPr>
          <p:nvPr/>
        </p:nvSpPr>
        <p:spPr bwMode="auto">
          <a:xfrm>
            <a:off x="285750" y="285750"/>
            <a:ext cx="82867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0070C0"/>
                </a:solidFill>
                <a:latin typeface="Times New Roman" pitchFamily="18" charset="0"/>
                <a:cs typeface="Times New Roman" pitchFamily="18" charset="0"/>
              </a:rPr>
              <a:t>Câu 1: Thuật toán là gì?</a:t>
            </a:r>
            <a:endParaRPr lang="en-US" sz="2800" b="1">
              <a:solidFill>
                <a:srgbClr val="0070C0"/>
              </a:solidFill>
              <a:latin typeface="Times New Roman" pitchFamily="18" charset="0"/>
              <a:cs typeface="Times New Roman" pitchFamily="18" charset="0"/>
            </a:endParaRPr>
          </a:p>
        </p:txBody>
      </p:sp>
      <p:sp>
        <p:nvSpPr>
          <p:cNvPr id="28675" name="TextBox 4"/>
          <p:cNvSpPr txBox="1">
            <a:spLocks noChangeArrowheads="1"/>
          </p:cNvSpPr>
          <p:nvPr/>
        </p:nvSpPr>
        <p:spPr bwMode="auto">
          <a:xfrm>
            <a:off x="285750" y="1643063"/>
            <a:ext cx="8358188"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a:latin typeface="Times New Roman" pitchFamily="18" charset="0"/>
                <a:cs typeface="Times New Roman" pitchFamily="18" charset="0"/>
              </a:rPr>
              <a:t>A. Một dãy các cách giải quyết một nhiệm vụ.</a:t>
            </a:r>
          </a:p>
          <a:p>
            <a:pPr eaLnBrk="1" hangingPunct="1"/>
            <a:r>
              <a:rPr lang="en-US" sz="2800">
                <a:latin typeface="Times New Roman" pitchFamily="18" charset="0"/>
                <a:cs typeface="Times New Roman" pitchFamily="18" charset="0"/>
              </a:rPr>
              <a:t>B. Một dãy các kết quả  nhận được khi giải quyết một nhiệm vụ</a:t>
            </a:r>
          </a:p>
          <a:p>
            <a:pPr eaLnBrk="1" hangingPunct="1"/>
            <a:r>
              <a:rPr lang="en-US" sz="2800">
                <a:latin typeface="Times New Roman" pitchFamily="18" charset="0"/>
                <a:cs typeface="Times New Roman" pitchFamily="18" charset="0"/>
              </a:rPr>
              <a:t>C. Một dãy các chỉ dẫn rõ ràng, có trình tự sao cho khi thực hiện những chỉ dẫn này người ta giải quyết được vấn đề hoặc nhiệm vụ đã cho.</a:t>
            </a:r>
          </a:p>
          <a:p>
            <a:pPr eaLnBrk="1" hangingPunct="1"/>
            <a:r>
              <a:rPr lang="en-US" sz="2800">
                <a:latin typeface="Times New Roman" pitchFamily="18" charset="0"/>
                <a:cs typeface="Times New Roman" pitchFamily="18" charset="0"/>
              </a:rPr>
              <a:t>D. Một dãy các dữ liệu đầu vào để giải quyết một nhiệm vụ.</a:t>
            </a:r>
            <a:endParaRPr lang="en-US" sz="2800">
              <a:latin typeface="Times New Roman" pitchFamily="18" charset="0"/>
              <a:cs typeface="Times New Roman" pitchFamily="18" charset="0"/>
            </a:endParaRPr>
          </a:p>
        </p:txBody>
      </p:sp>
      <p:pic>
        <p:nvPicPr>
          <p:cNvPr id="4" name="Picture 3">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rcRect t="10052" b="11201"/>
          <a:stretch>
            <a:fillRect/>
          </a:stretch>
        </p:blipFill>
        <p:spPr bwMode="auto">
          <a:xfrm rot="-10619749">
            <a:off x="7443788" y="6261100"/>
            <a:ext cx="1504950"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p:cNvSpPr/>
          <p:nvPr/>
        </p:nvSpPr>
        <p:spPr>
          <a:xfrm>
            <a:off x="285749" y="2964657"/>
            <a:ext cx="500063" cy="50006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2" presetClass="emph" presetSubtype="0" repeatCount="indefinite" fill="hold" nodeType="with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8" name="TextBox 3"/>
          <p:cNvSpPr txBox="1">
            <a:spLocks noChangeArrowheads="1"/>
          </p:cNvSpPr>
          <p:nvPr/>
        </p:nvSpPr>
        <p:spPr bwMode="auto">
          <a:xfrm>
            <a:off x="571500" y="285750"/>
            <a:ext cx="8001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solidFill>
                  <a:srgbClr val="0070C0"/>
                </a:solidFill>
                <a:latin typeface="Times New Roman" pitchFamily="18" charset="0"/>
                <a:cs typeface="Times New Roman" pitchFamily="18" charset="0"/>
              </a:rPr>
              <a:t>Câu 2: Em hãy chọn các câu </a:t>
            </a:r>
            <a:r>
              <a:rPr lang="en-US" sz="2800" b="1">
                <a:solidFill>
                  <a:srgbClr val="0070C0"/>
                </a:solidFill>
                <a:latin typeface="Times New Roman" pitchFamily="18" charset="0"/>
                <a:cs typeface="Times New Roman" pitchFamily="18" charset="0"/>
              </a:rPr>
              <a:t>đúng</a:t>
            </a:r>
            <a:r>
              <a:rPr lang="en-US" sz="2800" b="1" smtClean="0">
                <a:solidFill>
                  <a:srgbClr val="0070C0"/>
                </a:solidFill>
                <a:latin typeface="Times New Roman" pitchFamily="18" charset="0"/>
                <a:cs typeface="Times New Roman" pitchFamily="18" charset="0"/>
              </a:rPr>
              <a:t>?</a:t>
            </a:r>
            <a:endParaRPr lang="en-US" sz="2800" b="1">
              <a:solidFill>
                <a:srgbClr val="0070C0"/>
              </a:solidFill>
              <a:latin typeface="Times New Roman" pitchFamily="18" charset="0"/>
              <a:cs typeface="Times New Roman" pitchFamily="18" charset="0"/>
            </a:endParaRPr>
          </a:p>
        </p:txBody>
      </p:sp>
      <p:pic>
        <p:nvPicPr>
          <p:cNvPr id="19" name="Picture 18">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rcRect t="11201" b="10052"/>
          <a:stretch>
            <a:fillRect/>
          </a:stretch>
        </p:blipFill>
        <p:spPr bwMode="auto">
          <a:xfrm>
            <a:off x="7358063" y="6299200"/>
            <a:ext cx="1506537"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314473" y="1536174"/>
            <a:ext cx="8685088" cy="3862596"/>
          </a:xfrm>
          <a:prstGeom prst="rect">
            <a:avLst/>
          </a:prstGeom>
        </p:spPr>
        <p:txBody>
          <a:bodyPr wrap="square">
            <a:spAutoFit/>
          </a:bodyPr>
          <a:lstStyle/>
          <a:p>
            <a:pPr lvl="0"/>
            <a:r>
              <a:rPr lang="en-US" sz="3500">
                <a:solidFill>
                  <a:prstClr val="black"/>
                </a:solidFill>
                <a:latin typeface="Times New Roman" pitchFamily="18" charset="0"/>
                <a:cs typeface="Times New Roman" pitchFamily="18" charset="0"/>
              </a:rPr>
              <a:t>A. Thuật toán có đầu ra là kết quả nhận được sau khi thực hiện các bước của thuật toán.</a:t>
            </a:r>
          </a:p>
          <a:p>
            <a:pPr lvl="0"/>
            <a:r>
              <a:rPr lang="en-US" sz="3500">
                <a:solidFill>
                  <a:prstClr val="black"/>
                </a:solidFill>
                <a:latin typeface="Times New Roman" pitchFamily="18" charset="0"/>
                <a:cs typeface="Times New Roman" pitchFamily="18" charset="0"/>
              </a:rPr>
              <a:t>B. Thuật toán có đầu vào là các dữ liệu ban đầu.</a:t>
            </a:r>
          </a:p>
          <a:p>
            <a:pPr lvl="0"/>
            <a:r>
              <a:rPr lang="en-US" sz="3500">
                <a:solidFill>
                  <a:prstClr val="black"/>
                </a:solidFill>
                <a:latin typeface="Times New Roman" pitchFamily="18" charset="0"/>
                <a:cs typeface="Times New Roman" pitchFamily="18" charset="0"/>
              </a:rPr>
              <a:t>C. Thuật toán có đầu vào là kết quả nhận được sau khi thực hiện các bước của thuật toán.</a:t>
            </a:r>
          </a:p>
          <a:p>
            <a:pPr lvl="0"/>
            <a:r>
              <a:rPr lang="en-US" sz="3500">
                <a:solidFill>
                  <a:prstClr val="black"/>
                </a:solidFill>
                <a:latin typeface="Times New Roman" pitchFamily="18" charset="0"/>
                <a:cs typeface="Times New Roman" pitchFamily="18" charset="0"/>
              </a:rPr>
              <a:t>D. Thuật toán có đầu ra là các dữ liệu ban đầu.</a:t>
            </a:r>
            <a:endParaRPr lang="en-US" sz="3500">
              <a:solidFill>
                <a:prstClr val="black"/>
              </a:solidFill>
              <a:latin typeface="Times New Roman" pitchFamily="18" charset="0"/>
              <a:cs typeface="Times New Roman" pitchFamily="18" charset="0"/>
            </a:endParaRPr>
          </a:p>
        </p:txBody>
      </p:sp>
      <p:sp>
        <p:nvSpPr>
          <p:cNvPr id="23" name="Oval 22"/>
          <p:cNvSpPr/>
          <p:nvPr/>
        </p:nvSpPr>
        <p:spPr>
          <a:xfrm>
            <a:off x="314473" y="1628800"/>
            <a:ext cx="500063" cy="50006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Oval 23"/>
          <p:cNvSpPr/>
          <p:nvPr/>
        </p:nvSpPr>
        <p:spPr>
          <a:xfrm>
            <a:off x="314472" y="2708920"/>
            <a:ext cx="500063" cy="500062"/>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2" presetClass="emph" presetSubtype="0" repeatCount="indefinite" fill="hold" nodeType="withEffect">
                                  <p:stCondLst>
                                    <p:cond delay="0"/>
                                  </p:stCondLst>
                                  <p:childTnLst>
                                    <p:animRot by="120000">
                                      <p:cBhvr>
                                        <p:cTn id="6" dur="100" fill="hold">
                                          <p:stCondLst>
                                            <p:cond delay="0"/>
                                          </p:stCondLst>
                                        </p:cTn>
                                        <p:tgtEl>
                                          <p:spTgt spid="19"/>
                                        </p:tgtEl>
                                        <p:attrNameLst>
                                          <p:attrName>r</p:attrName>
                                        </p:attrNameLst>
                                      </p:cBhvr>
                                    </p:animRot>
                                    <p:animRot by="-240000">
                                      <p:cBhvr>
                                        <p:cTn id="7" dur="200" fill="hold">
                                          <p:stCondLst>
                                            <p:cond delay="200"/>
                                          </p:stCondLst>
                                        </p:cTn>
                                        <p:tgtEl>
                                          <p:spTgt spid="19"/>
                                        </p:tgtEl>
                                        <p:attrNameLst>
                                          <p:attrName>r</p:attrName>
                                        </p:attrNameLst>
                                      </p:cBhvr>
                                    </p:animRot>
                                    <p:animRot by="240000">
                                      <p:cBhvr>
                                        <p:cTn id="8" dur="200" fill="hold">
                                          <p:stCondLst>
                                            <p:cond delay="400"/>
                                          </p:stCondLst>
                                        </p:cTn>
                                        <p:tgtEl>
                                          <p:spTgt spid="19"/>
                                        </p:tgtEl>
                                        <p:attrNameLst>
                                          <p:attrName>r</p:attrName>
                                        </p:attrNameLst>
                                      </p:cBhvr>
                                    </p:animRot>
                                    <p:animRot by="-240000">
                                      <p:cBhvr>
                                        <p:cTn id="9" dur="200" fill="hold">
                                          <p:stCondLst>
                                            <p:cond delay="600"/>
                                          </p:stCondLst>
                                        </p:cTn>
                                        <p:tgtEl>
                                          <p:spTgt spid="19"/>
                                        </p:tgtEl>
                                        <p:attrNameLst>
                                          <p:attrName>r</p:attrName>
                                        </p:attrNameLst>
                                      </p:cBhvr>
                                    </p:animRot>
                                    <p:animRot by="120000">
                                      <p:cBhvr>
                                        <p:cTn id="10" dur="200" fill="hold">
                                          <p:stCondLst>
                                            <p:cond delay="800"/>
                                          </p:stCondLst>
                                        </p:cTn>
                                        <p:tgtEl>
                                          <p:spTgt spid="19"/>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left)">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3"/>
          <p:cNvSpPr txBox="1">
            <a:spLocks noChangeArrowheads="1"/>
          </p:cNvSpPr>
          <p:nvPr/>
        </p:nvSpPr>
        <p:spPr bwMode="auto">
          <a:xfrm>
            <a:off x="571500" y="285750"/>
            <a:ext cx="8001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latin typeface="Times New Roman" pitchFamily="18" charset="0"/>
                <a:cs typeface="Times New Roman" pitchFamily="18" charset="0"/>
              </a:rPr>
              <a:t>Câu 3: Em hãy tìm đầu vào, đầu ra của thuật toán tìm ước chung lớn nhất của 2 số tự nhiên a và b.</a:t>
            </a:r>
          </a:p>
        </p:txBody>
      </p:sp>
      <p:sp>
        <p:nvSpPr>
          <p:cNvPr id="32771" name="TextBox 4"/>
          <p:cNvSpPr txBox="1">
            <a:spLocks noChangeArrowheads="1"/>
          </p:cNvSpPr>
          <p:nvPr/>
        </p:nvSpPr>
        <p:spPr bwMode="auto">
          <a:xfrm>
            <a:off x="357188" y="2546350"/>
            <a:ext cx="828675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Char char="-"/>
            </a:pPr>
            <a:r>
              <a:rPr lang="en-US" sz="2800">
                <a:latin typeface="Times New Roman" pitchFamily="18" charset="0"/>
                <a:cs typeface="Times New Roman" pitchFamily="18" charset="0"/>
              </a:rPr>
              <a:t> Đầu vào: hai số tự nhiên a và b.</a:t>
            </a:r>
          </a:p>
          <a:p>
            <a:pPr eaLnBrk="1" hangingPunct="1">
              <a:buFontTx/>
              <a:buChar char="-"/>
            </a:pPr>
            <a:r>
              <a:rPr lang="en-US" sz="2800">
                <a:latin typeface="Times New Roman" pitchFamily="18" charset="0"/>
                <a:cs typeface="Times New Roman" pitchFamily="18" charset="0"/>
              </a:rPr>
              <a:t> Đầu ra: ước chung lớn nhất của hai số tự nhiên a và b.</a:t>
            </a:r>
          </a:p>
        </p:txBody>
      </p:sp>
      <p:sp>
        <p:nvSpPr>
          <p:cNvPr id="32772" name="TextBox 5"/>
          <p:cNvSpPr txBox="1">
            <a:spLocks noChangeArrowheads="1"/>
          </p:cNvSpPr>
          <p:nvPr/>
        </p:nvSpPr>
        <p:spPr bwMode="auto">
          <a:xfrm>
            <a:off x="3090863" y="1681163"/>
            <a:ext cx="22669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800" b="1">
                <a:solidFill>
                  <a:srgbClr val="FF0000"/>
                </a:solidFill>
                <a:latin typeface="Times New Roman" pitchFamily="18" charset="0"/>
                <a:cs typeface="Times New Roman" pitchFamily="18" charset="0"/>
              </a:rPr>
              <a:t>ĐÁP ÁN</a:t>
            </a:r>
          </a:p>
        </p:txBody>
      </p:sp>
      <p:pic>
        <p:nvPicPr>
          <p:cNvPr id="7" name="Picture 6">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rcRect t="11201" b="10052"/>
          <a:stretch>
            <a:fillRect/>
          </a:stretch>
        </p:blipFill>
        <p:spPr bwMode="auto">
          <a:xfrm>
            <a:off x="7637463" y="6299200"/>
            <a:ext cx="1506537"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2" presetClass="emph" presetSubtype="0" repeatCount="indefinite" fill="hold" nodeType="withEffect">
                                  <p:stCondLst>
                                    <p:cond delay="0"/>
                                  </p:stCondLst>
                                  <p:childTnLst>
                                    <p:animRot by="120000">
                                      <p:cBhvr>
                                        <p:cTn id="6" dur="100" fill="hold">
                                          <p:stCondLst>
                                            <p:cond delay="0"/>
                                          </p:stCondLst>
                                        </p:cTn>
                                        <p:tgtEl>
                                          <p:spTgt spid="7"/>
                                        </p:tgtEl>
                                        <p:attrNameLst>
                                          <p:attrName>r</p:attrName>
                                        </p:attrNameLst>
                                      </p:cBhvr>
                                    </p:animRot>
                                    <p:animRot by="-240000">
                                      <p:cBhvr>
                                        <p:cTn id="7" dur="200" fill="hold">
                                          <p:stCondLst>
                                            <p:cond delay="200"/>
                                          </p:stCondLst>
                                        </p:cTn>
                                        <p:tgtEl>
                                          <p:spTgt spid="7"/>
                                        </p:tgtEl>
                                        <p:attrNameLst>
                                          <p:attrName>r</p:attrName>
                                        </p:attrNameLst>
                                      </p:cBhvr>
                                    </p:animRot>
                                    <p:animRot by="240000">
                                      <p:cBhvr>
                                        <p:cTn id="8" dur="200" fill="hold">
                                          <p:stCondLst>
                                            <p:cond delay="400"/>
                                          </p:stCondLst>
                                        </p:cTn>
                                        <p:tgtEl>
                                          <p:spTgt spid="7"/>
                                        </p:tgtEl>
                                        <p:attrNameLst>
                                          <p:attrName>r</p:attrName>
                                        </p:attrNameLst>
                                      </p:cBhvr>
                                    </p:animRot>
                                    <p:animRot by="-240000">
                                      <p:cBhvr>
                                        <p:cTn id="9" dur="200" fill="hold">
                                          <p:stCondLst>
                                            <p:cond delay="600"/>
                                          </p:stCondLst>
                                        </p:cTn>
                                        <p:tgtEl>
                                          <p:spTgt spid="7"/>
                                        </p:tgtEl>
                                        <p:attrNameLst>
                                          <p:attrName>r</p:attrName>
                                        </p:attrNameLst>
                                      </p:cBhvr>
                                    </p:animRot>
                                    <p:animRot by="120000">
                                      <p:cBhvr>
                                        <p:cTn id="10" dur="200" fill="hold">
                                          <p:stCondLst>
                                            <p:cond delay="800"/>
                                          </p:stCondLst>
                                        </p:cTn>
                                        <p:tgtEl>
                                          <p:spTgt spid="7"/>
                                        </p:tgtEl>
                                        <p:attrNameLst>
                                          <p:attrName>r</p:attrName>
                                        </p:attrNameLst>
                                      </p:cBhvr>
                                    </p:animRo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32772"/>
                                        </p:tgtEl>
                                        <p:attrNameLst>
                                          <p:attrName>style.visibility</p:attrName>
                                        </p:attrNameLst>
                                      </p:cBhvr>
                                      <p:to>
                                        <p:strVal val="visible"/>
                                      </p:to>
                                    </p:set>
                                    <p:animEffect transition="in" filter="randombar(horizontal)">
                                      <p:cBhvr>
                                        <p:cTn id="15" dur="500"/>
                                        <p:tgtEl>
                                          <p:spTgt spid="32772"/>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32771"/>
                                        </p:tgtEl>
                                        <p:attrNameLst>
                                          <p:attrName>style.visibility</p:attrName>
                                        </p:attrNameLst>
                                      </p:cBhvr>
                                      <p:to>
                                        <p:strVal val="visible"/>
                                      </p:to>
                                    </p:set>
                                    <p:animEffect transition="in" filter="randombar(horizontal)">
                                      <p:cBhvr>
                                        <p:cTn id="18" dur="500"/>
                                        <p:tgtEl>
                                          <p:spTgt spid="32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p:bldP spid="3277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3"/>
          <p:cNvSpPr txBox="1">
            <a:spLocks noChangeArrowheads="1"/>
          </p:cNvSpPr>
          <p:nvPr/>
        </p:nvSpPr>
        <p:spPr bwMode="auto">
          <a:xfrm>
            <a:off x="357188" y="142875"/>
            <a:ext cx="84296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latin typeface="Times New Roman" panose="02020603050405020304" pitchFamily="18" charset="0"/>
                <a:cs typeface="Times New Roman" pitchFamily="18" charset="0"/>
              </a:rPr>
              <a:t>Câu 4: </a:t>
            </a:r>
            <a:r>
              <a:rPr lang="en-US" sz="2400" b="1">
                <a:latin typeface="Times New Roman" panose="02020603050405020304" pitchFamily="18" charset="0"/>
                <a:cs typeface="Times New Roman" panose="02020603050405020304" pitchFamily="18" charset="0"/>
              </a:rPr>
              <a:t>Bạn </a:t>
            </a:r>
            <a:r>
              <a:rPr lang="en-US" sz="2400" b="1">
                <a:latin typeface="Times New Roman" panose="02020603050405020304" pitchFamily="18" charset="0"/>
                <a:cs typeface="Times New Roman" panose="02020603050405020304" pitchFamily="18" charset="0"/>
              </a:rPr>
              <a:t>An </a:t>
            </a:r>
            <a:r>
              <a:rPr lang="en-US" sz="2400" b="1" smtClean="0">
                <a:latin typeface="Times New Roman" panose="02020603050405020304" pitchFamily="18" charset="0"/>
                <a:cs typeface="Times New Roman" panose="02020603050405020304" pitchFamily="18" charset="0"/>
              </a:rPr>
              <a:t>có công </a:t>
            </a:r>
            <a:r>
              <a:rPr lang="en-US" sz="2400" b="1">
                <a:latin typeface="Times New Roman" panose="02020603050405020304" pitchFamily="18" charset="0"/>
                <a:cs typeface="Times New Roman" panose="02020603050405020304" pitchFamily="18" charset="0"/>
              </a:rPr>
              <a:t>thức làm kem sữa chua xoài như Hình </a:t>
            </a:r>
            <a:r>
              <a:rPr lang="en-US" sz="2400" b="1">
                <a:latin typeface="Times New Roman" panose="02020603050405020304" pitchFamily="18" charset="0"/>
                <a:cs typeface="Times New Roman" panose="02020603050405020304" pitchFamily="18" charset="0"/>
              </a:rPr>
              <a:t>6.5</a:t>
            </a:r>
            <a:r>
              <a:rPr lang="en-US" sz="2400" b="1" smtClean="0">
                <a:latin typeface="Times New Roman" panose="02020603050405020304" pitchFamily="18" charset="0"/>
                <a:cs typeface="Times New Roman" panose="02020603050405020304" pitchFamily="18" charset="0"/>
              </a:rPr>
              <a:t>. Phần </a:t>
            </a:r>
            <a:r>
              <a:rPr lang="en-US" sz="2400" b="1">
                <a:latin typeface="Times New Roman" panose="02020603050405020304" pitchFamily="18" charset="0"/>
                <a:cs typeface="Times New Roman" panose="02020603050405020304" pitchFamily="18" charset="0"/>
              </a:rPr>
              <a:t>hướng dẫn làm kem sữa </a:t>
            </a:r>
            <a:r>
              <a:rPr lang="en-US" sz="2400" b="1">
                <a:latin typeface="Times New Roman" panose="02020603050405020304" pitchFamily="18" charset="0"/>
                <a:cs typeface="Times New Roman" panose="02020603050405020304" pitchFamily="18" charset="0"/>
              </a:rPr>
              <a:t>chua </a:t>
            </a:r>
            <a:r>
              <a:rPr lang="en-US" sz="2400" b="1" smtClean="0">
                <a:latin typeface="Times New Roman" panose="02020603050405020304" pitchFamily="18" charset="0"/>
                <a:cs typeface="Times New Roman" panose="02020603050405020304" pitchFamily="18" charset="0"/>
              </a:rPr>
              <a:t>xoài gọi là gì?</a:t>
            </a:r>
            <a:endParaRPr lang="en-US" sz="2400" b="1">
              <a:latin typeface="Times New Roman" pitchFamily="18" charset="0"/>
              <a:cs typeface="Times New Roman" pitchFamily="18" charset="0"/>
            </a:endParaRPr>
          </a:p>
        </p:txBody>
      </p:sp>
      <p:pic>
        <p:nvPicPr>
          <p:cNvPr id="53" name="Picture 52">
            <a:hlinkClick r:id="rId2" action="ppaction://hlinksldjump"/>
          </p:cNvPr>
          <p:cNvPicPr>
            <a:picLocks noChangeAspect="1"/>
          </p:cNvPicPr>
          <p:nvPr/>
        </p:nvPicPr>
        <p:blipFill>
          <a:blip r:embed="rId3">
            <a:extLst>
              <a:ext uri="{28A0092B-C50C-407E-A947-70E740481C1C}">
                <a14:useLocalDpi xmlns:a14="http://schemas.microsoft.com/office/drawing/2010/main" val="0"/>
              </a:ext>
            </a:extLst>
          </a:blip>
          <a:srcRect t="11201" b="10052"/>
          <a:stretch>
            <a:fillRect/>
          </a:stretch>
        </p:blipFill>
        <p:spPr bwMode="auto">
          <a:xfrm>
            <a:off x="7637463" y="6299200"/>
            <a:ext cx="1506537"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image1.png"/>
          <p:cNvPicPr/>
          <p:nvPr/>
        </p:nvPicPr>
        <p:blipFill>
          <a:blip r:embed="rId4"/>
          <a:srcRect/>
          <a:stretch>
            <a:fillRect/>
          </a:stretch>
        </p:blipFill>
        <p:spPr>
          <a:xfrm>
            <a:off x="4427984" y="1412775"/>
            <a:ext cx="4358829" cy="5165825"/>
          </a:xfrm>
          <a:prstGeom prst="rect">
            <a:avLst/>
          </a:prstGeom>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2" presetClass="emph" presetSubtype="0" repeatCount="indefinite" fill="hold" nodeType="withEffect">
                                  <p:stCondLst>
                                    <p:cond delay="0"/>
                                  </p:stCondLst>
                                  <p:childTnLst>
                                    <p:animRot by="120000">
                                      <p:cBhvr>
                                        <p:cTn id="6" dur="100" fill="hold">
                                          <p:stCondLst>
                                            <p:cond delay="0"/>
                                          </p:stCondLst>
                                        </p:cTn>
                                        <p:tgtEl>
                                          <p:spTgt spid="53"/>
                                        </p:tgtEl>
                                        <p:attrNameLst>
                                          <p:attrName>r</p:attrName>
                                        </p:attrNameLst>
                                      </p:cBhvr>
                                    </p:animRot>
                                    <p:animRot by="-240000">
                                      <p:cBhvr>
                                        <p:cTn id="7" dur="200" fill="hold">
                                          <p:stCondLst>
                                            <p:cond delay="200"/>
                                          </p:stCondLst>
                                        </p:cTn>
                                        <p:tgtEl>
                                          <p:spTgt spid="53"/>
                                        </p:tgtEl>
                                        <p:attrNameLst>
                                          <p:attrName>r</p:attrName>
                                        </p:attrNameLst>
                                      </p:cBhvr>
                                    </p:animRot>
                                    <p:animRot by="240000">
                                      <p:cBhvr>
                                        <p:cTn id="8" dur="200" fill="hold">
                                          <p:stCondLst>
                                            <p:cond delay="400"/>
                                          </p:stCondLst>
                                        </p:cTn>
                                        <p:tgtEl>
                                          <p:spTgt spid="53"/>
                                        </p:tgtEl>
                                        <p:attrNameLst>
                                          <p:attrName>r</p:attrName>
                                        </p:attrNameLst>
                                      </p:cBhvr>
                                    </p:animRot>
                                    <p:animRot by="-240000">
                                      <p:cBhvr>
                                        <p:cTn id="9" dur="200" fill="hold">
                                          <p:stCondLst>
                                            <p:cond delay="600"/>
                                          </p:stCondLst>
                                        </p:cTn>
                                        <p:tgtEl>
                                          <p:spTgt spid="53"/>
                                        </p:tgtEl>
                                        <p:attrNameLst>
                                          <p:attrName>r</p:attrName>
                                        </p:attrNameLst>
                                      </p:cBhvr>
                                    </p:animRot>
                                    <p:animRot by="120000">
                                      <p:cBhvr>
                                        <p:cTn id="10" dur="200" fill="hold">
                                          <p:stCondLst>
                                            <p:cond delay="800"/>
                                          </p:stCondLst>
                                        </p:cTn>
                                        <p:tgtEl>
                                          <p:spTgt spid="5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E:\Tin 6 tình chiếu\tải xuố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7375" y="1214438"/>
            <a:ext cx="6072188"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214414" y="-25437"/>
            <a:ext cx="6072230" cy="954107"/>
          </a:xfrm>
          <a:prstGeom prst="rect">
            <a:avLst/>
          </a:prstGeom>
          <a:noFill/>
        </p:spPr>
        <p:txBody>
          <a:bodyPr>
            <a:spAutoFit/>
          </a:bodyPr>
          <a:lstStyle/>
          <a:p>
            <a:pPr algn="ctr">
              <a:defRPr/>
            </a:pPr>
            <a:r>
              <a:rPr lang="en-US" sz="2800" b="1">
                <a:ln w="22225">
                  <a:solidFill>
                    <a:srgbClr val="FF0000"/>
                  </a:solidFill>
                  <a:prstDash val="solid"/>
                </a:ln>
                <a:solidFill>
                  <a:srgbClr val="FFFF00"/>
                </a:solidFill>
                <a:latin typeface="Times New Roman" pitchFamily="18" charset="0"/>
                <a:cs typeface="Times New Roman" pitchFamily="18" charset="0"/>
              </a:rPr>
              <a:t>TRÒ CHƠI</a:t>
            </a:r>
          </a:p>
          <a:p>
            <a:pPr algn="ctr">
              <a:defRPr/>
            </a:pPr>
            <a:r>
              <a:rPr lang="en-US" sz="2800" b="1">
                <a:ln w="22225">
                  <a:solidFill>
                    <a:srgbClr val="FF0000"/>
                  </a:solidFill>
                  <a:prstDash val="solid"/>
                </a:ln>
                <a:solidFill>
                  <a:srgbClr val="FFFF00"/>
                </a:solidFill>
                <a:latin typeface="Times New Roman" pitchFamily="18" charset="0"/>
                <a:cs typeface="Times New Roman" pitchFamily="18" charset="0"/>
              </a:rPr>
              <a:t>MẢNH GHÉP BÍ MẬT</a:t>
            </a:r>
          </a:p>
        </p:txBody>
      </p:sp>
      <p:pic>
        <p:nvPicPr>
          <p:cNvPr id="34820" name="Picture 4" descr="Picture1bupbe8"/>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5429250"/>
            <a:ext cx="1214438"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4" descr="Picture1bupbe8">
            <a:hlinkClick r:id="rId4" action="ppaction://hlinksldjump"/>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708900" y="5429250"/>
            <a:ext cx="1214438"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Picture 24" descr="flower[1][1][1][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5727700" y="2878138"/>
            <a:ext cx="6357938"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3" name="Picture 24" descr="flower[1][1][1][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5400000">
            <a:off x="-3203575" y="2878137"/>
            <a:ext cx="6500813" cy="60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4" name="TextBox 19"/>
          <p:cNvSpPr txBox="1">
            <a:spLocks noChangeArrowheads="1"/>
          </p:cNvSpPr>
          <p:nvPr/>
        </p:nvSpPr>
        <p:spPr bwMode="auto">
          <a:xfrm>
            <a:off x="2357438" y="5681663"/>
            <a:ext cx="5143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a:latin typeface="Times New Roman" pitchFamily="18" charset="0"/>
                <a:cs typeface="Times New Roman" pitchFamily="18" charset="0"/>
              </a:rPr>
              <a:t>Alan Mathison Turing</a:t>
            </a:r>
            <a:r>
              <a:rPr lang="en-US" sz="2400">
                <a:latin typeface="Times New Roman" pitchFamily="18" charset="0"/>
                <a:cs typeface="Times New Roman" pitchFamily="18" charset="0"/>
              </a:rPr>
              <a:t> OBE FRS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repeatCount="indefinite" fill="hold" grpId="0" nodeType="clickEffect">
                                  <p:stCondLst>
                                    <p:cond delay="0"/>
                                  </p:stCondLst>
                                  <p:childTnLst>
                                    <p:animClr clrSpc="hsl" dir="cw">
                                      <p:cBhvr override="childStyle">
                                        <p:cTn id="6" dur="500" fill="hold"/>
                                        <p:tgtEl>
                                          <p:spTgt spid="7"/>
                                        </p:tgtEl>
                                        <p:attrNameLst>
                                          <p:attrName>style.color</p:attrName>
                                        </p:attrNameLst>
                                      </p:cBhvr>
                                      <p:by>
                                        <p:hsl h="7200000" s="0" l="0"/>
                                      </p:by>
                                    </p:animClr>
                                    <p:animClr clrSpc="hsl" dir="cw">
                                      <p:cBhvr>
                                        <p:cTn id="7" dur="500" fill="hold"/>
                                        <p:tgtEl>
                                          <p:spTgt spid="7"/>
                                        </p:tgtEl>
                                        <p:attrNameLst>
                                          <p:attrName>fillcolor</p:attrName>
                                        </p:attrNameLst>
                                      </p:cBhvr>
                                      <p:by>
                                        <p:hsl h="7200000" s="0" l="0"/>
                                      </p:by>
                                    </p:animClr>
                                    <p:animClr clrSpc="hsl" dir="cw">
                                      <p:cBhvr>
                                        <p:cTn id="8" dur="500" fill="hold"/>
                                        <p:tgtEl>
                                          <p:spTgt spid="7"/>
                                        </p:tgtEl>
                                        <p:attrNameLst>
                                          <p:attrName>stroke.color</p:attrName>
                                        </p:attrNameLst>
                                      </p:cBhvr>
                                      <p:by>
                                        <p:hsl h="7200000" s="0" l="0"/>
                                      </p:by>
                                    </p:animClr>
                                    <p:set>
                                      <p:cBhvr>
                                        <p:cTn id="9" dur="500" fill="hold"/>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E:\Tin 6 tình chiếu\tải xuố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3563" y="1214438"/>
            <a:ext cx="3200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TextBox 4"/>
          <p:cNvSpPr txBox="1">
            <a:spLocks noChangeArrowheads="1"/>
          </p:cNvSpPr>
          <p:nvPr/>
        </p:nvSpPr>
        <p:spPr bwMode="auto">
          <a:xfrm>
            <a:off x="5643563" y="5715000"/>
            <a:ext cx="3298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b="1">
                <a:latin typeface="Times New Roman" pitchFamily="18" charset="0"/>
                <a:cs typeface="Times New Roman" pitchFamily="18" charset="0"/>
              </a:rPr>
              <a:t>Alan Mathison Turing</a:t>
            </a:r>
            <a:endParaRPr lang="en-US" sz="2000">
              <a:latin typeface="Times New Roman" pitchFamily="18" charset="0"/>
              <a:cs typeface="Times New Roman" pitchFamily="18" charset="0"/>
            </a:endParaRPr>
          </a:p>
        </p:txBody>
      </p:sp>
      <p:sp>
        <p:nvSpPr>
          <p:cNvPr id="6" name="TextBox 5"/>
          <p:cNvSpPr txBox="1"/>
          <p:nvPr/>
        </p:nvSpPr>
        <p:spPr>
          <a:xfrm>
            <a:off x="214313" y="976313"/>
            <a:ext cx="5286375" cy="4524375"/>
          </a:xfrm>
          <a:prstGeom prst="rect">
            <a:avLst/>
          </a:prstGeom>
          <a:noFill/>
        </p:spPr>
        <p:txBody>
          <a:bodyPr>
            <a:spAutoFit/>
          </a:bodyPr>
          <a:lstStyle/>
          <a:p>
            <a:pPr algn="just">
              <a:defRPr/>
            </a:pPr>
            <a:r>
              <a:rPr lang="vi-VN" sz="2400" b="1">
                <a:latin typeface="+mj-lt"/>
              </a:rPr>
              <a:t>Alan Mathison Turing</a:t>
            </a:r>
            <a:r>
              <a:rPr lang="vi-VN" sz="2400">
                <a:latin typeface="+mj-lt"/>
              </a:rPr>
              <a:t> </a:t>
            </a:r>
            <a:r>
              <a:rPr lang="en-US" sz="2400">
                <a:latin typeface="+mj-lt"/>
              </a:rPr>
              <a:t>( 23/6/1912 – 7/6/1954) là một nhà toán học, logic học và mật mã học người Anh, được coi là cha đẻ của ngành khoa học máy tính</a:t>
            </a:r>
            <a:r>
              <a:rPr lang="vi-VN" sz="2400">
                <a:latin typeface="+mj-lt"/>
              </a:rPr>
              <a:t>. Ông đã hình thức hóa khái niệm</a:t>
            </a:r>
            <a:r>
              <a:rPr lang="en-US" sz="2400">
                <a:latin typeface="+mj-lt"/>
              </a:rPr>
              <a:t> thuật toán</a:t>
            </a:r>
            <a:r>
              <a:rPr lang="vi-VN" sz="2400">
                <a:latin typeface="+mj-lt"/>
              </a:rPr>
              <a:t> và tính toán với</a:t>
            </a:r>
            <a:r>
              <a:rPr lang="en-US" sz="2400">
                <a:latin typeface="+mj-lt"/>
              </a:rPr>
              <a:t> máy Turing</a:t>
            </a:r>
            <a:r>
              <a:rPr lang="vi-VN" sz="2400">
                <a:latin typeface="+mj-lt"/>
              </a:rPr>
              <a:t>, đồng thời đưa ra phiên bản của "Turing", mà ngày nay được đông đảo công chúng chấp nhận, về</a:t>
            </a:r>
            <a:r>
              <a:rPr lang="en-US" sz="2400">
                <a:latin typeface="+mj-lt"/>
              </a:rPr>
              <a:t> luận đề Church – Turing</a:t>
            </a:r>
            <a:r>
              <a:rPr lang="vi-VN" sz="2400">
                <a:latin typeface="+mj-lt"/>
              </a:rPr>
              <a:t>, một luận đề nói rằng tất cả những gì tính được bằng thuật toán đều có thể tính được bằng</a:t>
            </a:r>
            <a:r>
              <a:rPr lang="en-US" sz="2400">
                <a:latin typeface="+mj-lt"/>
              </a:rPr>
              <a:t> máy Turing.</a:t>
            </a:r>
            <a:endParaRPr lang="en-US" sz="2400">
              <a:latin typeface="+mj-lt"/>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3"/>
          <p:cNvSpPr txBox="1">
            <a:spLocks noChangeArrowheads="1"/>
          </p:cNvSpPr>
          <p:nvPr/>
        </p:nvSpPr>
        <p:spPr bwMode="auto">
          <a:xfrm>
            <a:off x="1214438" y="500063"/>
            <a:ext cx="62865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800" b="1">
                <a:solidFill>
                  <a:srgbClr val="FF0000"/>
                </a:solidFill>
                <a:latin typeface="Times New Roman" pitchFamily="18" charset="0"/>
                <a:cs typeface="Times New Roman" pitchFamily="18" charset="0"/>
              </a:rPr>
              <a:t>Hướng dẫn về nhà</a:t>
            </a:r>
          </a:p>
        </p:txBody>
      </p:sp>
      <p:sp>
        <p:nvSpPr>
          <p:cNvPr id="36867" name="TextBox 4"/>
          <p:cNvSpPr txBox="1">
            <a:spLocks noChangeArrowheads="1"/>
          </p:cNvSpPr>
          <p:nvPr/>
        </p:nvSpPr>
        <p:spPr bwMode="auto">
          <a:xfrm>
            <a:off x="357188" y="1905000"/>
            <a:ext cx="8358187"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buFontTx/>
              <a:buChar char="-"/>
            </a:pPr>
            <a:r>
              <a:rPr lang="en-US" sz="2800">
                <a:latin typeface="Times New Roman" pitchFamily="18" charset="0"/>
                <a:cs typeface="Times New Roman" pitchFamily="18" charset="0"/>
              </a:rPr>
              <a:t> Làm những bài tập còn lại trong SGK Tin học 6 và SBT Tin học 6.</a:t>
            </a:r>
          </a:p>
          <a:p>
            <a:pPr eaLnBrk="1" hangingPunct="1">
              <a:buFontTx/>
              <a:buChar char="-"/>
            </a:pPr>
            <a:r>
              <a:rPr lang="en-US" sz="2800">
                <a:latin typeface="Times New Roman" pitchFamily="18" charset="0"/>
                <a:cs typeface="Times New Roman" pitchFamily="18" charset="0"/>
              </a:rPr>
              <a:t> Ôn lại kiến thức thuật toán là gì? Các cách mô tả thuật toán và sơ đồ khối của thuật toán.</a:t>
            </a:r>
          </a:p>
          <a:p>
            <a:pPr eaLnBrk="1" hangingPunct="1">
              <a:buFontTx/>
              <a:buChar char="-"/>
            </a:pPr>
            <a:r>
              <a:rPr lang="en-US" sz="2800">
                <a:latin typeface="Times New Roman" pitchFamily="18" charset="0"/>
                <a:cs typeface="Times New Roman" pitchFamily="18" charset="0"/>
              </a:rPr>
              <a:t> Tìm hiểu </a:t>
            </a:r>
            <a:r>
              <a:rPr lang="en-US" sz="2800" smtClean="0">
                <a:latin typeface="Times New Roman" pitchFamily="18" charset="0"/>
                <a:cs typeface="Times New Roman" pitchFamily="18" charset="0"/>
              </a:rPr>
              <a:t>trước nội dung còn lại: Mô tả thuật toán</a:t>
            </a:r>
            <a:endParaRPr lang="en-US" sz="280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2860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1" name="Picture 3" descr="AG00373_"/>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0"/>
            <a:ext cx="21336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44" name="Text Box 4"/>
          <p:cNvSpPr txBox="1">
            <a:spLocks noChangeArrowheads="1"/>
          </p:cNvSpPr>
          <p:nvPr/>
        </p:nvSpPr>
        <p:spPr bwMode="auto">
          <a:xfrm rot="-799994">
            <a:off x="1676400" y="1590675"/>
            <a:ext cx="5638800" cy="1755775"/>
          </a:xfrm>
          <a:prstGeom prst="rect">
            <a:avLst/>
          </a:prstGeom>
          <a:solidFill>
            <a:srgbClr val="FFCCFF"/>
          </a:solidFill>
          <a:ln w="9525">
            <a:noFill/>
            <a:miter lim="800000"/>
            <a:headEnd/>
            <a:tailEnd/>
          </a:ln>
          <a:effectLst>
            <a:outerShdw dist="107763" dir="2700000" algn="ctr" rotWithShape="0">
              <a:srgbClr val="FF66FF"/>
            </a:outerShdw>
          </a:effectLst>
        </p:spPr>
        <p:txBody>
          <a:bodyPr>
            <a:spAutoFit/>
          </a:bodyPr>
          <a:lstStyle/>
          <a:p>
            <a:pPr algn="ctr">
              <a:spcBef>
                <a:spcPct val="50000"/>
              </a:spcBef>
              <a:defRPr/>
            </a:pPr>
            <a:r>
              <a:rPr lang="en-US" sz="3600" b="1">
                <a:effectLst>
                  <a:outerShdw blurRad="38100" dist="38100" dir="2700000" algn="tl">
                    <a:srgbClr val="000000"/>
                  </a:outerShdw>
                </a:effectLst>
                <a:latin typeface="Times New Roman" pitchFamily="18" charset="0"/>
              </a:rPr>
              <a:t> </a:t>
            </a:r>
            <a:r>
              <a:rPr lang="en-US" sz="5400" b="1">
                <a:solidFill>
                  <a:srgbClr val="000066"/>
                </a:solidFill>
                <a:effectLst>
                  <a:outerShdw blurRad="38100" dist="38100" dir="2700000" algn="tl">
                    <a:srgbClr val="000000"/>
                  </a:outerShdw>
                </a:effectLst>
                <a:latin typeface="Times New Roman" pitchFamily="18" charset="0"/>
              </a:rPr>
              <a:t>Tiết học đến đây</a:t>
            </a:r>
            <a:r>
              <a:rPr lang="en-US" sz="5400" b="1">
                <a:effectLst>
                  <a:outerShdw blurRad="38100" dist="38100" dir="2700000" algn="tl">
                    <a:srgbClr val="000000"/>
                  </a:outerShdw>
                </a:effectLst>
                <a:latin typeface="Times New Roman" pitchFamily="18" charset="0"/>
              </a:rPr>
              <a:t> </a:t>
            </a:r>
            <a:r>
              <a:rPr lang="en-US" sz="5400" b="1">
                <a:solidFill>
                  <a:srgbClr val="000066"/>
                </a:solidFill>
                <a:effectLst>
                  <a:outerShdw blurRad="38100" dist="38100" dir="2700000" algn="tl">
                    <a:srgbClr val="000000"/>
                  </a:outerShdw>
                </a:effectLst>
                <a:latin typeface="Times New Roman" pitchFamily="18" charset="0"/>
              </a:rPr>
              <a:t>là kết thúc</a:t>
            </a:r>
            <a:r>
              <a:rPr lang="en-US" sz="3600" b="1">
                <a:latin typeface="Times New Roman" pitchFamily="18" charset="0"/>
              </a:rPr>
              <a:t> </a:t>
            </a:r>
          </a:p>
        </p:txBody>
      </p:sp>
      <p:pic>
        <p:nvPicPr>
          <p:cNvPr id="37893" name="Picture 5" descr="FIREW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6400800" y="4038600"/>
            <a:ext cx="191452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6" descr="FIREW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990600" y="3962400"/>
            <a:ext cx="191452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5" name="Rectangle 7"/>
          <p:cNvSpPr>
            <a:spLocks noChangeArrowheads="1"/>
          </p:cNvSpPr>
          <p:nvPr/>
        </p:nvSpPr>
        <p:spPr bwMode="auto">
          <a:xfrm rot="-791616">
            <a:off x="2590800" y="3886200"/>
            <a:ext cx="53340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800" b="1" i="1">
                <a:solidFill>
                  <a:srgbClr val="9900CC"/>
                </a:solidFill>
                <a:latin typeface="Times New Roman" pitchFamily="18" charset="0"/>
                <a:ea typeface="Tahoma" pitchFamily="34" charset="0"/>
                <a:cs typeface="Times New Roman" pitchFamily="18" charset="0"/>
              </a:rPr>
              <a:t>Chúc  các em học sinh chăm ngoan, học giỏi.</a:t>
            </a:r>
          </a:p>
        </p:txBody>
      </p:sp>
      <p:pic>
        <p:nvPicPr>
          <p:cNvPr id="37896" name="Picture 8" descr="FIREW1"/>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flipH="1">
            <a:off x="3492500" y="3141663"/>
            <a:ext cx="191452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8"/>
            <a:ext cx="7467600" cy="868362"/>
          </a:xfrm>
        </p:spPr>
        <p:txBody>
          <a:bodyPr>
            <a:normAutofit/>
          </a:bodyPr>
          <a:lstStyle/>
          <a:p>
            <a:pPr algn="ctr" eaLnBrk="1" fontAlgn="auto" hangingPunct="1">
              <a:spcAft>
                <a:spcPts val="0"/>
              </a:spcAft>
              <a:defRPr/>
            </a:pPr>
            <a:r>
              <a:rPr lang="en-US" b="1" smtClean="0">
                <a:solidFill>
                  <a:srgbClr val="FF0000"/>
                </a:solidFill>
                <a:latin typeface="Times New Roman" pitchFamily="18" charset="0"/>
                <a:cs typeface="Times New Roman" pitchFamily="18" charset="0"/>
              </a:rPr>
              <a:t>KHỞI ĐỘNG</a:t>
            </a:r>
            <a:endParaRPr lang="en-US" b="1">
              <a:solidFill>
                <a:srgbClr val="FF0000"/>
              </a:solidFill>
              <a:latin typeface="Times New Roman" pitchFamily="18" charset="0"/>
              <a:cs typeface="Times New Roman" pitchFamily="18" charset="0"/>
            </a:endParaRPr>
          </a:p>
        </p:txBody>
      </p:sp>
      <p:sp>
        <p:nvSpPr>
          <p:cNvPr id="10243" name="TextBox 4"/>
          <p:cNvSpPr txBox="1">
            <a:spLocks noChangeArrowheads="1"/>
          </p:cNvSpPr>
          <p:nvPr/>
        </p:nvSpPr>
        <p:spPr bwMode="auto">
          <a:xfrm>
            <a:off x="395536" y="1196752"/>
            <a:ext cx="85725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4000" b="1" i="1" smtClean="0">
                <a:latin typeface="Times New Roman" pitchFamily="18" charset="0"/>
                <a:cs typeface="Times New Roman" pitchFamily="18" charset="0"/>
              </a:rPr>
              <a:t>Muốn tìm diện tích hình thang</a:t>
            </a:r>
          </a:p>
          <a:p>
            <a:pPr algn="ctr" eaLnBrk="1" hangingPunct="1"/>
            <a:r>
              <a:rPr lang="en-US" sz="4000" b="1" i="1" smtClean="0">
                <a:latin typeface="Times New Roman" pitchFamily="18" charset="0"/>
                <a:cs typeface="Times New Roman" pitchFamily="18" charset="0"/>
              </a:rPr>
              <a:t>Đáy lớn đáy nhỏ ta mang cộng vào</a:t>
            </a:r>
          </a:p>
          <a:p>
            <a:pPr algn="ctr" eaLnBrk="1" hangingPunct="1"/>
            <a:r>
              <a:rPr lang="en-US" sz="4000" b="1" i="1" smtClean="0">
                <a:latin typeface="Times New Roman" pitchFamily="18" charset="0"/>
                <a:cs typeface="Times New Roman" pitchFamily="18" charset="0"/>
              </a:rPr>
              <a:t>Rồi đem nhân với chiều cao</a:t>
            </a:r>
          </a:p>
          <a:p>
            <a:pPr algn="ctr" eaLnBrk="1" hangingPunct="1"/>
            <a:r>
              <a:rPr lang="en-US" sz="4000" b="1" i="1" smtClean="0">
                <a:latin typeface="Times New Roman" pitchFamily="18" charset="0"/>
                <a:cs typeface="Times New Roman" pitchFamily="18" charset="0"/>
              </a:rPr>
              <a:t>Chia đôi lấy nửa thế nào cũng ra</a:t>
            </a:r>
          </a:p>
        </p:txBody>
      </p:sp>
      <p:sp>
        <p:nvSpPr>
          <p:cNvPr id="3" name="Rectangle 2"/>
          <p:cNvSpPr/>
          <p:nvPr/>
        </p:nvSpPr>
        <p:spPr>
          <a:xfrm>
            <a:off x="1259632" y="6165304"/>
            <a:ext cx="6186309" cy="553998"/>
          </a:xfrm>
          <a:prstGeom prst="rect">
            <a:avLst/>
          </a:prstGeom>
        </p:spPr>
        <p:txBody>
          <a:bodyPr wrap="none">
            <a:spAutoFit/>
          </a:bodyPr>
          <a:lstStyle/>
          <a:p>
            <a:pPr algn="ctr" eaLnBrk="1" hangingPunct="1"/>
            <a:r>
              <a:rPr lang="en-US" sz="3000" b="1">
                <a:solidFill>
                  <a:srgbClr val="FF0000"/>
                </a:solidFill>
                <a:latin typeface="Times New Roman" pitchFamily="18" charset="0"/>
                <a:cs typeface="Times New Roman" pitchFamily="18" charset="0"/>
              </a:rPr>
              <a:t>Thời gian hoạt động nhóm là 5 phút.</a:t>
            </a:r>
          </a:p>
        </p:txBody>
      </p:sp>
      <p:sp>
        <p:nvSpPr>
          <p:cNvPr id="7" name="Rectangle 6"/>
          <p:cNvSpPr/>
          <p:nvPr/>
        </p:nvSpPr>
        <p:spPr>
          <a:xfrm>
            <a:off x="464124" y="4077072"/>
            <a:ext cx="8435323" cy="553998"/>
          </a:xfrm>
          <a:prstGeom prst="rect">
            <a:avLst/>
          </a:prstGeom>
        </p:spPr>
        <p:txBody>
          <a:bodyPr wrap="none">
            <a:spAutoFit/>
          </a:bodyPr>
          <a:lstStyle/>
          <a:p>
            <a:pPr algn="ctr" eaLnBrk="1" hangingPunct="1"/>
            <a:r>
              <a:rPr lang="en-US" sz="3000" b="1" smtClean="0">
                <a:solidFill>
                  <a:srgbClr val="FF0000"/>
                </a:solidFill>
                <a:latin typeface="Times New Roman" pitchFamily="18" charset="0"/>
                <a:cs typeface="Times New Roman" pitchFamily="18" charset="0"/>
              </a:rPr>
              <a:t>Bài thơ trên cho biết cách giải quyết bài toán nào?</a:t>
            </a:r>
            <a:endParaRPr lang="en-US" sz="3000" b="1">
              <a:solidFill>
                <a:srgbClr val="FF0000"/>
              </a:solidFill>
              <a:latin typeface="Times New Roman" pitchFamily="18" charset="0"/>
              <a:cs typeface="Times New Roman" pitchFamily="18" charset="0"/>
            </a:endParaRPr>
          </a:p>
        </p:txBody>
      </p:sp>
      <p:sp>
        <p:nvSpPr>
          <p:cNvPr id="9" name="Rectangle 8"/>
          <p:cNvSpPr/>
          <p:nvPr/>
        </p:nvSpPr>
        <p:spPr>
          <a:xfrm>
            <a:off x="1559156" y="4869160"/>
            <a:ext cx="6170279" cy="1015663"/>
          </a:xfrm>
          <a:prstGeom prst="rect">
            <a:avLst/>
          </a:prstGeom>
        </p:spPr>
        <p:txBody>
          <a:bodyPr wrap="none">
            <a:spAutoFit/>
          </a:bodyPr>
          <a:lstStyle/>
          <a:p>
            <a:pPr algn="ctr" eaLnBrk="1" hangingPunct="1"/>
            <a:r>
              <a:rPr lang="en-US" sz="3000" b="1" smtClean="0">
                <a:solidFill>
                  <a:srgbClr val="0070C0"/>
                </a:solidFill>
                <a:latin typeface="Times New Roman" pitchFamily="18" charset="0"/>
                <a:cs typeface="Times New Roman" pitchFamily="18" charset="0"/>
              </a:rPr>
              <a:t>Hãy nêu từng bước giải bài toán đó?</a:t>
            </a:r>
          </a:p>
          <a:p>
            <a:pPr algn="ctr" eaLnBrk="1" hangingPunct="1"/>
            <a:r>
              <a:rPr lang="en-US" sz="3000" b="1" smtClean="0">
                <a:solidFill>
                  <a:srgbClr val="0070C0"/>
                </a:solidFill>
                <a:latin typeface="Times New Roman" pitchFamily="18" charset="0"/>
                <a:cs typeface="Times New Roman" pitchFamily="18" charset="0"/>
              </a:rPr>
              <a:t>đánh số thứ tự cho các bước?</a:t>
            </a:r>
            <a:endParaRPr lang="en-US" sz="3000" b="1">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Box 7"/>
          <p:cNvSpPr txBox="1">
            <a:spLocks noChangeArrowheads="1"/>
          </p:cNvSpPr>
          <p:nvPr/>
        </p:nvSpPr>
        <p:spPr bwMode="auto">
          <a:xfrm>
            <a:off x="1448543" y="1700808"/>
            <a:ext cx="6867873"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400">
                <a:latin typeface="Times New Roman" pitchFamily="18" charset="0"/>
                <a:cs typeface="Times New Roman" pitchFamily="18" charset="0"/>
              </a:rPr>
              <a:t>Bước 1</a:t>
            </a:r>
            <a:r>
              <a:rPr lang="en-US" sz="3400" smtClean="0">
                <a:latin typeface="Times New Roman" pitchFamily="18" charset="0"/>
                <a:cs typeface="Times New Roman" pitchFamily="18" charset="0"/>
              </a:rPr>
              <a:t>: Đáy lớn cộng đáy bé</a:t>
            </a:r>
            <a:endParaRPr lang="en-US" sz="3400">
              <a:latin typeface="Times New Roman" pitchFamily="18" charset="0"/>
              <a:cs typeface="Times New Roman" pitchFamily="18" charset="0"/>
            </a:endParaRPr>
          </a:p>
        </p:txBody>
      </p:sp>
      <p:sp>
        <p:nvSpPr>
          <p:cNvPr id="9" name="Rectangle 8"/>
          <p:cNvSpPr/>
          <p:nvPr/>
        </p:nvSpPr>
        <p:spPr>
          <a:xfrm>
            <a:off x="2646499" y="77490"/>
            <a:ext cx="4814138" cy="615553"/>
          </a:xfrm>
          <a:prstGeom prst="rect">
            <a:avLst/>
          </a:prstGeom>
          <a:noFill/>
        </p:spPr>
        <p:txBody>
          <a:bodyPr wrap="none">
            <a:spAutoFit/>
          </a:bodyPr>
          <a:lstStyle/>
          <a:p>
            <a:pPr algn="ctr" fontAlgn="auto">
              <a:spcBef>
                <a:spcPts val="0"/>
              </a:spcBef>
              <a:spcAft>
                <a:spcPts val="0"/>
              </a:spcAft>
              <a:defRPr/>
            </a:pPr>
            <a:r>
              <a:rPr lang="en-US" sz="3400" b="1" smtClean="0">
                <a:ln w="900" cmpd="sng">
                  <a:solidFill>
                    <a:schemeClr val="accent1">
                      <a:satMod val="190000"/>
                      <a:alpha val="55000"/>
                    </a:schemeClr>
                  </a:solidFill>
                  <a:prstDash val="solid"/>
                </a:ln>
                <a:solidFill>
                  <a:srgbClr val="0070C0"/>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rPr>
              <a:t>Tìm diện tích hình thang</a:t>
            </a:r>
            <a:endParaRPr lang="en-US" sz="3400" b="1">
              <a:ln w="900" cmpd="sng">
                <a:solidFill>
                  <a:schemeClr val="accent1">
                    <a:satMod val="190000"/>
                    <a:alpha val="55000"/>
                  </a:schemeClr>
                </a:solidFill>
                <a:prstDash val="solid"/>
              </a:ln>
              <a:solidFill>
                <a:srgbClr val="0070C0"/>
              </a:solidFill>
              <a:effectLst>
                <a:innerShdw blurRad="101600" dist="76200" dir="5400000">
                  <a:schemeClr val="accent1">
                    <a:satMod val="190000"/>
                    <a:tint val="100000"/>
                    <a:alpha val="74000"/>
                  </a:schemeClr>
                </a:innerShdw>
              </a:effectLst>
              <a:latin typeface="Times New Roman" pitchFamily="18" charset="0"/>
              <a:cs typeface="Times New Roman" pitchFamily="18" charset="0"/>
            </a:endParaRPr>
          </a:p>
        </p:txBody>
      </p:sp>
      <p:sp>
        <p:nvSpPr>
          <p:cNvPr id="11269" name="TextBox 9"/>
          <p:cNvSpPr txBox="1">
            <a:spLocks noChangeArrowheads="1"/>
          </p:cNvSpPr>
          <p:nvPr/>
        </p:nvSpPr>
        <p:spPr bwMode="auto">
          <a:xfrm>
            <a:off x="1421779" y="2878673"/>
            <a:ext cx="7365033"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400">
                <a:latin typeface="Times New Roman" pitchFamily="18" charset="0"/>
                <a:cs typeface="Times New Roman" pitchFamily="18" charset="0"/>
              </a:rPr>
              <a:t>Bước 2: </a:t>
            </a:r>
            <a:r>
              <a:rPr lang="en-US" sz="3400" smtClean="0">
                <a:latin typeface="Times New Roman" pitchFamily="18" charset="0"/>
                <a:cs typeface="Times New Roman" pitchFamily="18" charset="0"/>
              </a:rPr>
              <a:t>Lấy kết quả tìm được bước 1 nhân với chiều cao</a:t>
            </a:r>
            <a:endParaRPr lang="en-US" sz="3400">
              <a:latin typeface="Times New Roman" pitchFamily="18" charset="0"/>
              <a:cs typeface="Times New Roman" pitchFamily="18" charset="0"/>
            </a:endParaRPr>
          </a:p>
        </p:txBody>
      </p:sp>
      <p:sp>
        <p:nvSpPr>
          <p:cNvPr id="11271" name="TextBox 11"/>
          <p:cNvSpPr txBox="1">
            <a:spLocks noChangeArrowheads="1"/>
          </p:cNvSpPr>
          <p:nvPr/>
        </p:nvSpPr>
        <p:spPr bwMode="auto">
          <a:xfrm>
            <a:off x="1403648" y="4293096"/>
            <a:ext cx="7632848"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400">
                <a:latin typeface="Times New Roman" pitchFamily="18" charset="0"/>
                <a:cs typeface="Times New Roman" pitchFamily="18" charset="0"/>
              </a:rPr>
              <a:t>Bước 3: </a:t>
            </a:r>
            <a:r>
              <a:rPr lang="en-US" sz="3400" smtClean="0">
                <a:latin typeface="Times New Roman" pitchFamily="18" charset="0"/>
                <a:cs typeface="Times New Roman" pitchFamily="18" charset="0"/>
              </a:rPr>
              <a:t>Lấy kết quả bước 2 chia 2.</a:t>
            </a:r>
            <a:endParaRPr lang="en-US" sz="340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wipe(down)">
                                      <p:cBhvr>
                                        <p:cTn id="7" dur="500"/>
                                        <p:tgtEl>
                                          <p:spTgt spid="11267"/>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1269"/>
                                        </p:tgtEl>
                                        <p:attrNameLst>
                                          <p:attrName>style.visibility</p:attrName>
                                        </p:attrNameLst>
                                      </p:cBhvr>
                                      <p:to>
                                        <p:strVal val="visible"/>
                                      </p:to>
                                    </p:set>
                                    <p:animEffect transition="in" filter="strips(downLeft)">
                                      <p:cBhvr>
                                        <p:cTn id="10" dur="500"/>
                                        <p:tgtEl>
                                          <p:spTgt spid="11269"/>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11271"/>
                                        </p:tgtEl>
                                        <p:attrNameLst>
                                          <p:attrName>style.visibility</p:attrName>
                                        </p:attrNameLst>
                                      </p:cBhvr>
                                      <p:to>
                                        <p:strVal val="visible"/>
                                      </p:to>
                                    </p:set>
                                    <p:animEffect transition="in" filter="strips(downLeft)">
                                      <p:cBhvr>
                                        <p:cTn id="13" dur="5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P spid="11269" grpId="0"/>
      <p:bldP spid="1127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Anh do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0" y="3571875"/>
            <a:ext cx="4357688" cy="163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Hình chữ nhật 4"/>
          <p:cNvSpPr/>
          <p:nvPr/>
        </p:nvSpPr>
        <p:spPr>
          <a:xfrm>
            <a:off x="1000100" y="2357430"/>
            <a:ext cx="7830452" cy="584775"/>
          </a:xfrm>
          <a:prstGeom prst="rect">
            <a:avLst/>
          </a:prstGeom>
          <a:noFill/>
        </p:spPr>
        <p:txBody>
          <a:bodyPr>
            <a:spAutoFit/>
          </a:bodyPr>
          <a:lstStyle/>
          <a:p>
            <a:pPr algn="ctr" fontAlgn="auto">
              <a:spcBef>
                <a:spcPts val="0"/>
              </a:spcBef>
              <a:spcAft>
                <a:spcPts val="0"/>
              </a:spcAft>
              <a:defRPr/>
            </a:pPr>
            <a:r>
              <a:rPr lang="en-US" sz="3200" b="1">
                <a:ln w="0"/>
                <a:solidFill>
                  <a:srgbClr val="FF0000"/>
                </a:solidFill>
                <a:effectLst>
                  <a:glow rad="139700">
                    <a:schemeClr val="accent2">
                      <a:satMod val="175000"/>
                      <a:alpha val="40000"/>
                    </a:schemeClr>
                  </a:glow>
                  <a:reflection blurRad="6350" stA="53000" endA="300" endPos="35500" dir="5400000" sy="-90000" algn="bl" rotWithShape="0"/>
                </a:effectLst>
                <a:latin typeface="Times New Roman" pitchFamily="18" charset="0"/>
                <a:cs typeface="Times New Roman" pitchFamily="18" charset="0"/>
              </a:rPr>
              <a:t>Bài 15: THUẬT </a:t>
            </a:r>
            <a:r>
              <a:rPr lang="en-US" sz="3200" b="1" dirty="0">
                <a:ln w="0"/>
                <a:solidFill>
                  <a:srgbClr val="FF0000"/>
                </a:solidFill>
                <a:effectLst>
                  <a:glow rad="139700">
                    <a:schemeClr val="accent2">
                      <a:satMod val="175000"/>
                      <a:alpha val="40000"/>
                    </a:schemeClr>
                  </a:glow>
                  <a:reflection blurRad="6350" stA="53000" endA="300" endPos="35500" dir="5400000" sy="-90000" algn="bl" rotWithShape="0"/>
                </a:effectLst>
                <a:latin typeface="Times New Roman" pitchFamily="18" charset="0"/>
                <a:cs typeface="Times New Roman" pitchFamily="18" charset="0"/>
              </a:rPr>
              <a:t>TOÁN</a:t>
            </a:r>
            <a:endParaRPr lang="vi-VN" sz="3200" b="1" dirty="0">
              <a:ln w="0"/>
              <a:solidFill>
                <a:srgbClr val="FF0000"/>
              </a:solidFill>
              <a:effectLst>
                <a:glow rad="139700">
                  <a:schemeClr val="accent2">
                    <a:satMod val="175000"/>
                    <a:alpha val="40000"/>
                  </a:schemeClr>
                </a:glow>
                <a:reflection blurRad="6350" stA="53000" endA="300" endPos="35500" dir="5400000" sy="-90000" algn="bl" rotWithShape="0"/>
              </a:effectLst>
              <a:latin typeface="Times New Roman" pitchFamily="18" charset="0"/>
              <a:cs typeface="Times New Roman" pitchFamily="18" charset="0"/>
            </a:endParaRPr>
          </a:p>
        </p:txBody>
      </p:sp>
      <p:graphicFrame>
        <p:nvGraphicFramePr>
          <p:cNvPr id="8" name="Diagram 7"/>
          <p:cNvGraphicFramePr/>
          <p:nvPr/>
        </p:nvGraphicFramePr>
        <p:xfrm>
          <a:off x="642910" y="357166"/>
          <a:ext cx="8340042" cy="10772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mph" presetSubtype="0" repeatCount="indefinite" fill="hold" nodeType="withEffect">
                                  <p:stCondLst>
                                    <p:cond delay="0"/>
                                  </p:stCondLst>
                                  <p:childTnLst>
                                    <p:animClr clrSpc="hsl" dir="cw">
                                      <p:cBhvr override="childStyle">
                                        <p:cTn id="6" dur="1000" fill="hold"/>
                                        <p:tgtEl>
                                          <p:spTgt spid="5"/>
                                        </p:tgtEl>
                                        <p:attrNameLst>
                                          <p:attrName>style.color</p:attrName>
                                        </p:attrNameLst>
                                      </p:cBhvr>
                                      <p:by>
                                        <p:hsl h="7200000" s="0" l="0"/>
                                      </p:by>
                                    </p:animClr>
                                    <p:animClr clrSpc="hsl" dir="cw">
                                      <p:cBhvr>
                                        <p:cTn id="7" dur="1000" fill="hold"/>
                                        <p:tgtEl>
                                          <p:spTgt spid="5"/>
                                        </p:tgtEl>
                                        <p:attrNameLst>
                                          <p:attrName>fillcolor</p:attrName>
                                        </p:attrNameLst>
                                      </p:cBhvr>
                                      <p:by>
                                        <p:hsl h="7200000" s="0" l="0"/>
                                      </p:by>
                                    </p:animClr>
                                    <p:animClr clrSpc="hsl" dir="cw">
                                      <p:cBhvr>
                                        <p:cTn id="8" dur="1000" fill="hold"/>
                                        <p:tgtEl>
                                          <p:spTgt spid="5"/>
                                        </p:tgtEl>
                                        <p:attrNameLst>
                                          <p:attrName>stroke.color</p:attrName>
                                        </p:attrNameLst>
                                      </p:cBhvr>
                                      <p:by>
                                        <p:hsl h="7200000" s="0" l="0"/>
                                      </p:by>
                                    </p:animClr>
                                    <p:set>
                                      <p:cBhvr>
                                        <p:cTn id="9" dur="1000" fill="hold"/>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8"/>
          <p:cNvSpPr txBox="1">
            <a:spLocks noChangeArrowheads="1"/>
          </p:cNvSpPr>
          <p:nvPr/>
        </p:nvSpPr>
        <p:spPr bwMode="auto">
          <a:xfrm>
            <a:off x="1357313" y="180975"/>
            <a:ext cx="70723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solidFill>
                  <a:srgbClr val="FF0000"/>
                </a:solidFill>
                <a:latin typeface="Times New Roman" pitchFamily="18" charset="0"/>
                <a:cs typeface="Times New Roman" pitchFamily="18" charset="0"/>
              </a:rPr>
              <a:t> </a:t>
            </a:r>
          </a:p>
        </p:txBody>
      </p:sp>
      <p:sp>
        <p:nvSpPr>
          <p:cNvPr id="13" name="TextBox 12"/>
          <p:cNvSpPr txBox="1">
            <a:spLocks noChangeArrowheads="1"/>
          </p:cNvSpPr>
          <p:nvPr/>
        </p:nvSpPr>
        <p:spPr bwMode="auto">
          <a:xfrm>
            <a:off x="345925" y="1501333"/>
            <a:ext cx="8643938" cy="166199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400" b="1" smtClean="0">
                <a:solidFill>
                  <a:srgbClr val="0070C0"/>
                </a:solidFill>
                <a:latin typeface="Times New Roman" pitchFamily="18" charset="0"/>
                <a:cs typeface="Times New Roman" pitchFamily="18" charset="0"/>
              </a:rPr>
              <a:t>Nếu </a:t>
            </a:r>
            <a:r>
              <a:rPr lang="en-US" sz="3400" b="1">
                <a:solidFill>
                  <a:srgbClr val="0070C0"/>
                </a:solidFill>
                <a:latin typeface="Times New Roman" pitchFamily="18" charset="0"/>
                <a:cs typeface="Times New Roman" pitchFamily="18" charset="0"/>
              </a:rPr>
              <a:t>đảo thứ tự của bước 2</a:t>
            </a:r>
            <a:r>
              <a:rPr lang="en-US" sz="3400" b="1" smtClean="0">
                <a:solidFill>
                  <a:srgbClr val="0070C0"/>
                </a:solidFill>
                <a:latin typeface="Times New Roman" pitchFamily="18" charset="0"/>
                <a:cs typeface="Times New Roman" pitchFamily="18" charset="0"/>
              </a:rPr>
              <a:t> </a:t>
            </a:r>
            <a:r>
              <a:rPr lang="en-US" sz="3400" b="1">
                <a:solidFill>
                  <a:srgbClr val="0070C0"/>
                </a:solidFill>
                <a:latin typeface="Times New Roman" pitchFamily="18" charset="0"/>
                <a:cs typeface="Times New Roman" pitchFamily="18" charset="0"/>
              </a:rPr>
              <a:t>và bước </a:t>
            </a:r>
            <a:r>
              <a:rPr lang="en-US" sz="3400" b="1" smtClean="0">
                <a:solidFill>
                  <a:srgbClr val="0070C0"/>
                </a:solidFill>
                <a:latin typeface="Times New Roman" pitchFamily="18" charset="0"/>
                <a:cs typeface="Times New Roman" pitchFamily="18" charset="0"/>
              </a:rPr>
              <a:t>3 </a:t>
            </a:r>
            <a:r>
              <a:rPr lang="en-US" sz="3400" b="1">
                <a:solidFill>
                  <a:srgbClr val="0070C0"/>
                </a:solidFill>
                <a:latin typeface="Times New Roman" pitchFamily="18" charset="0"/>
                <a:cs typeface="Times New Roman" pitchFamily="18" charset="0"/>
              </a:rPr>
              <a:t>trong hướng dẫn trên thì em có </a:t>
            </a:r>
            <a:r>
              <a:rPr lang="en-US" sz="3400" b="1" smtClean="0">
                <a:solidFill>
                  <a:srgbClr val="0070C0"/>
                </a:solidFill>
                <a:latin typeface="Times New Roman" pitchFamily="18" charset="0"/>
                <a:cs typeface="Times New Roman" pitchFamily="18" charset="0"/>
              </a:rPr>
              <a:t>tính được diện tích hình thang không?</a:t>
            </a:r>
            <a:endParaRPr lang="en-US" sz="3400" b="1">
              <a:solidFill>
                <a:srgbClr val="0070C0"/>
              </a:solidFill>
              <a:latin typeface="Times New Roman" pitchFamily="18" charset="0"/>
              <a:cs typeface="Times New Roman" pitchFamily="18" charset="0"/>
            </a:endParaRPr>
          </a:p>
        </p:txBody>
      </p:sp>
      <p:sp>
        <p:nvSpPr>
          <p:cNvPr id="14340" name="TextBox 7"/>
          <p:cNvSpPr txBox="1">
            <a:spLocks noChangeArrowheads="1"/>
          </p:cNvSpPr>
          <p:nvPr/>
        </p:nvSpPr>
        <p:spPr bwMode="auto">
          <a:xfrm>
            <a:off x="467543" y="142875"/>
            <a:ext cx="8400703"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3400" b="1">
                <a:solidFill>
                  <a:srgbClr val="FF0000"/>
                </a:solidFill>
                <a:latin typeface="Times New Roman" pitchFamily="18" charset="0"/>
                <a:cs typeface="Times New Roman" pitchFamily="18" charset="0"/>
              </a:rPr>
              <a:t>PHIẾU HỌC TẬP ( hoạt động </a:t>
            </a:r>
            <a:r>
              <a:rPr lang="en-US" sz="3400" b="1" smtClean="0">
                <a:solidFill>
                  <a:srgbClr val="FF0000"/>
                </a:solidFill>
                <a:latin typeface="Times New Roman" pitchFamily="18" charset="0"/>
                <a:cs typeface="Times New Roman" pitchFamily="18" charset="0"/>
              </a:rPr>
              <a:t>nhóm đôi)</a:t>
            </a:r>
            <a:endParaRPr lang="en-US" sz="34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8"/>
          <p:cNvSpPr txBox="1">
            <a:spLocks noChangeArrowheads="1"/>
          </p:cNvSpPr>
          <p:nvPr/>
        </p:nvSpPr>
        <p:spPr bwMode="auto">
          <a:xfrm>
            <a:off x="1357313" y="180975"/>
            <a:ext cx="707231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a:solidFill>
                  <a:srgbClr val="FF0000"/>
                </a:solidFill>
                <a:latin typeface="Times New Roman" pitchFamily="18" charset="0"/>
                <a:cs typeface="Times New Roman" pitchFamily="18" charset="0"/>
              </a:rPr>
              <a:t> </a:t>
            </a:r>
          </a:p>
        </p:txBody>
      </p:sp>
      <p:sp>
        <p:nvSpPr>
          <p:cNvPr id="13315" name="TextBox 9"/>
          <p:cNvSpPr txBox="1">
            <a:spLocks noChangeArrowheads="1"/>
          </p:cNvSpPr>
          <p:nvPr/>
        </p:nvSpPr>
        <p:spPr bwMode="auto">
          <a:xfrm>
            <a:off x="0" y="357188"/>
            <a:ext cx="5286375" cy="954087"/>
          </a:xfrm>
          <a:prstGeom prst="rect">
            <a:avLst/>
          </a:prstGeom>
          <a:noFill/>
          <a:ln w="9525">
            <a:noFill/>
            <a:miter lim="800000"/>
            <a:headEnd/>
            <a:tailEnd/>
          </a:ln>
        </p:spPr>
        <p:txBody>
          <a:bodyPr>
            <a:spAutoFit/>
          </a:bodyPr>
          <a:lstStyle/>
          <a:p>
            <a:pPr marL="457200" indent="-457200">
              <a:defRPr/>
            </a:pPr>
            <a:r>
              <a:rPr lang="en-US" sz="2800" b="1">
                <a:solidFill>
                  <a:schemeClr val="accent2">
                    <a:lumMod val="75000"/>
                  </a:schemeClr>
                </a:solidFill>
                <a:latin typeface="Times New Roman" pitchFamily="18" charset="0"/>
                <a:cs typeface="Times New Roman" pitchFamily="18" charset="0"/>
              </a:rPr>
              <a:t>I. Thuật toán</a:t>
            </a:r>
          </a:p>
          <a:p>
            <a:pPr marL="457200" indent="-457200">
              <a:defRPr/>
            </a:pPr>
            <a:r>
              <a:rPr lang="en-US" sz="2800" b="1">
                <a:solidFill>
                  <a:schemeClr val="accent2">
                    <a:lumMod val="75000"/>
                  </a:schemeClr>
                </a:solidFill>
                <a:latin typeface="Times New Roman" pitchFamily="18" charset="0"/>
                <a:cs typeface="Times New Roman" pitchFamily="18" charset="0"/>
              </a:rPr>
              <a:t>1. Khái niệm thuật toán</a:t>
            </a:r>
          </a:p>
        </p:txBody>
      </p:sp>
      <p:sp>
        <p:nvSpPr>
          <p:cNvPr id="12" name="Rectangle 11"/>
          <p:cNvSpPr/>
          <p:nvPr/>
        </p:nvSpPr>
        <p:spPr>
          <a:xfrm>
            <a:off x="2073181" y="0"/>
            <a:ext cx="4784835" cy="584775"/>
          </a:xfrm>
          <a:prstGeom prst="rect">
            <a:avLst/>
          </a:prstGeom>
          <a:noFill/>
        </p:spPr>
        <p:txBody>
          <a:bodyPr wrap="none">
            <a:spAutoFit/>
          </a:bodyPr>
          <a:lstStyle/>
          <a:p>
            <a:pPr algn="ctr">
              <a:defRPr/>
            </a:pPr>
            <a:r>
              <a:rPr lang="en-US" sz="3200" b="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Tiết  - Bài 15 – Thuật toán</a:t>
            </a:r>
          </a:p>
        </p:txBody>
      </p:sp>
      <p:sp>
        <p:nvSpPr>
          <p:cNvPr id="6" name="TextBox 6"/>
          <p:cNvSpPr txBox="1">
            <a:spLocks noChangeArrowheads="1"/>
          </p:cNvSpPr>
          <p:nvPr/>
        </p:nvSpPr>
        <p:spPr bwMode="auto">
          <a:xfrm>
            <a:off x="1691680" y="2708920"/>
            <a:ext cx="4968552" cy="86177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sz="50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	Thuật </a:t>
            </a:r>
            <a:r>
              <a:rPr lang="en-US" sz="5000"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toán ?</a:t>
            </a:r>
            <a:endParaRPr lang="en-US" sz="5000" b="1"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3693" y="982177"/>
            <a:ext cx="8750795" cy="3754874"/>
          </a:xfrm>
          <a:prstGeom prst="rect">
            <a:avLst/>
          </a:prstGeom>
        </p:spPr>
        <p:txBody>
          <a:bodyPr wrap="square">
            <a:spAutoFit/>
          </a:bodyPr>
          <a:lstStyle/>
          <a:p>
            <a:pPr lvl="0" algn="just"/>
            <a:r>
              <a:rPr lang="en-US" sz="3400" b="1" smtClean="0">
                <a:solidFill>
                  <a:srgbClr val="C00000"/>
                </a:solidFill>
                <a:latin typeface="Times New Roman" pitchFamily="18" charset="0"/>
                <a:cs typeface="Times New Roman" pitchFamily="18" charset="0"/>
              </a:rPr>
              <a:t>? Trước khi thực hiện theo các bước tính diện tích hình thang, em cần có gì?</a:t>
            </a:r>
          </a:p>
          <a:p>
            <a:pPr lvl="0" algn="just"/>
            <a:endParaRPr lang="en-US" sz="3400" b="1" smtClean="0">
              <a:solidFill>
                <a:srgbClr val="C00000"/>
              </a:solidFill>
              <a:latin typeface="Times New Roman" pitchFamily="18" charset="0"/>
              <a:cs typeface="Times New Roman" pitchFamily="18" charset="0"/>
            </a:endParaRPr>
          </a:p>
          <a:p>
            <a:pPr lvl="0" algn="just"/>
            <a:endParaRPr lang="en-US" sz="3400" b="1" smtClean="0">
              <a:solidFill>
                <a:srgbClr val="C00000"/>
              </a:solidFill>
              <a:latin typeface="Times New Roman" pitchFamily="18" charset="0"/>
              <a:cs typeface="Times New Roman" pitchFamily="18" charset="0"/>
            </a:endParaRPr>
          </a:p>
          <a:p>
            <a:pPr lvl="0" algn="just"/>
            <a:endParaRPr lang="en-US" sz="3400" b="1" smtClean="0">
              <a:solidFill>
                <a:srgbClr val="C00000"/>
              </a:solidFill>
              <a:latin typeface="Times New Roman" pitchFamily="18" charset="0"/>
              <a:cs typeface="Times New Roman" pitchFamily="18" charset="0"/>
            </a:endParaRPr>
          </a:p>
          <a:p>
            <a:pPr lvl="0" algn="just"/>
            <a:r>
              <a:rPr lang="en-US" sz="3400" b="1" smtClean="0">
                <a:solidFill>
                  <a:srgbClr val="C00000"/>
                </a:solidFill>
                <a:latin typeface="Times New Roman" pitchFamily="18" charset="0"/>
                <a:cs typeface="Times New Roman" pitchFamily="18" charset="0"/>
              </a:rPr>
              <a:t> ? Sau khi thực hiện lần lượt ba bước theo hướng dẫn, em nhận được kết quả gì? </a:t>
            </a:r>
            <a:endParaRPr lang="en-US" sz="3400" b="1">
              <a:solidFill>
                <a:srgbClr val="C00000"/>
              </a:solidFill>
              <a:latin typeface="Times New Roman" pitchFamily="18" charset="0"/>
              <a:cs typeface="Times New Roman" pitchFamily="18" charset="0"/>
            </a:endParaRPr>
          </a:p>
        </p:txBody>
      </p:sp>
      <p:sp>
        <p:nvSpPr>
          <p:cNvPr id="4" name="Rectangle 3"/>
          <p:cNvSpPr/>
          <p:nvPr/>
        </p:nvSpPr>
        <p:spPr>
          <a:xfrm>
            <a:off x="1162511" y="83141"/>
            <a:ext cx="7269939" cy="63094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vi-VN" sz="3500" b="1">
                <a:latin typeface="+mj-lt"/>
              </a:rPr>
              <a:t>Hoạt động cặp đôi ( thời gian 2 phút)</a:t>
            </a:r>
          </a:p>
        </p:txBody>
      </p:sp>
    </p:spTree>
    <p:extLst>
      <p:ext uri="{BB962C8B-B14F-4D97-AF65-F5344CB8AC3E}">
        <p14:creationId xmlns:p14="http://schemas.microsoft.com/office/powerpoint/2010/main" val="31413699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8"/>
          <p:cNvSpPr txBox="1">
            <a:spLocks noChangeArrowheads="1"/>
          </p:cNvSpPr>
          <p:nvPr/>
        </p:nvSpPr>
        <p:spPr bwMode="auto">
          <a:xfrm>
            <a:off x="1357313" y="180975"/>
            <a:ext cx="707231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a:solidFill>
                  <a:srgbClr val="FF0000"/>
                </a:solidFill>
                <a:latin typeface="Times New Roman" pitchFamily="18" charset="0"/>
                <a:cs typeface="Times New Roman" pitchFamily="18" charset="0"/>
              </a:rPr>
              <a:t> </a:t>
            </a:r>
          </a:p>
        </p:txBody>
      </p:sp>
      <p:sp>
        <p:nvSpPr>
          <p:cNvPr id="13315" name="TextBox 9"/>
          <p:cNvSpPr txBox="1">
            <a:spLocks noChangeArrowheads="1"/>
          </p:cNvSpPr>
          <p:nvPr/>
        </p:nvSpPr>
        <p:spPr bwMode="auto">
          <a:xfrm>
            <a:off x="0" y="357188"/>
            <a:ext cx="5286375" cy="954087"/>
          </a:xfrm>
          <a:prstGeom prst="rect">
            <a:avLst/>
          </a:prstGeom>
          <a:noFill/>
          <a:ln w="9525">
            <a:noFill/>
            <a:miter lim="800000"/>
            <a:headEnd/>
            <a:tailEnd/>
          </a:ln>
        </p:spPr>
        <p:txBody>
          <a:bodyPr>
            <a:spAutoFit/>
          </a:bodyPr>
          <a:lstStyle/>
          <a:p>
            <a:pPr marL="457200" indent="-457200">
              <a:defRPr/>
            </a:pPr>
            <a:r>
              <a:rPr lang="en-US" sz="2800" b="1">
                <a:solidFill>
                  <a:schemeClr val="accent2">
                    <a:lumMod val="75000"/>
                  </a:schemeClr>
                </a:solidFill>
                <a:latin typeface="Times New Roman" pitchFamily="18" charset="0"/>
                <a:cs typeface="Times New Roman" pitchFamily="18" charset="0"/>
              </a:rPr>
              <a:t>I. Thuật toán</a:t>
            </a:r>
          </a:p>
          <a:p>
            <a:pPr marL="457200" indent="-457200">
              <a:defRPr/>
            </a:pPr>
            <a:r>
              <a:rPr lang="en-US" sz="2800" b="1">
                <a:solidFill>
                  <a:schemeClr val="accent2">
                    <a:lumMod val="75000"/>
                  </a:schemeClr>
                </a:solidFill>
                <a:latin typeface="Times New Roman" pitchFamily="18" charset="0"/>
                <a:cs typeface="Times New Roman" pitchFamily="18" charset="0"/>
              </a:rPr>
              <a:t>1. Khái niệm thuật toán</a:t>
            </a:r>
          </a:p>
        </p:txBody>
      </p:sp>
      <p:sp>
        <p:nvSpPr>
          <p:cNvPr id="12" name="Rectangle 11"/>
          <p:cNvSpPr/>
          <p:nvPr/>
        </p:nvSpPr>
        <p:spPr>
          <a:xfrm>
            <a:off x="2073181" y="0"/>
            <a:ext cx="4784835" cy="584775"/>
          </a:xfrm>
          <a:prstGeom prst="rect">
            <a:avLst/>
          </a:prstGeom>
          <a:noFill/>
        </p:spPr>
        <p:txBody>
          <a:bodyPr wrap="none">
            <a:spAutoFit/>
          </a:bodyPr>
          <a:lstStyle/>
          <a:p>
            <a:pPr algn="ctr">
              <a:defRPr/>
            </a:pPr>
            <a:r>
              <a:rPr lang="en-US" sz="3200" b="1">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Times New Roman" pitchFamily="18" charset="0"/>
                <a:cs typeface="Times New Roman" pitchFamily="18" charset="0"/>
              </a:rPr>
              <a:t>Tiết  - Bài 15 – Thuật toán</a:t>
            </a:r>
          </a:p>
        </p:txBody>
      </p:sp>
      <p:sp>
        <p:nvSpPr>
          <p:cNvPr id="7" name="TextBox 10"/>
          <p:cNvSpPr txBox="1">
            <a:spLocks noChangeArrowheads="1"/>
          </p:cNvSpPr>
          <p:nvPr/>
        </p:nvSpPr>
        <p:spPr bwMode="auto">
          <a:xfrm>
            <a:off x="71437" y="1484784"/>
            <a:ext cx="6715125" cy="523875"/>
          </a:xfrm>
          <a:prstGeom prst="rect">
            <a:avLst/>
          </a:prstGeom>
          <a:noFill/>
          <a:ln w="9525">
            <a:noFill/>
            <a:miter lim="800000"/>
            <a:headEnd/>
            <a:tailEnd/>
          </a:ln>
        </p:spPr>
        <p:txBody>
          <a:bodyPr>
            <a:spAutoFit/>
          </a:bodyPr>
          <a:lstStyle/>
          <a:p>
            <a:pPr marL="457200" indent="-457200">
              <a:defRPr/>
            </a:pPr>
            <a:r>
              <a:rPr lang="en-US" sz="2800" b="1">
                <a:solidFill>
                  <a:schemeClr val="accent2">
                    <a:lumMod val="75000"/>
                  </a:schemeClr>
                </a:solidFill>
                <a:latin typeface="Times New Roman" pitchFamily="18" charset="0"/>
                <a:cs typeface="Times New Roman" pitchFamily="18" charset="0"/>
              </a:rPr>
              <a:t>2. Các thành phần cơ bản của thuật toán</a:t>
            </a:r>
          </a:p>
        </p:txBody>
      </p:sp>
      <p:sp>
        <p:nvSpPr>
          <p:cNvPr id="8" name="Lưu đồ: Đầu kết nối 2"/>
          <p:cNvSpPr/>
          <p:nvPr/>
        </p:nvSpPr>
        <p:spPr>
          <a:xfrm>
            <a:off x="555974" y="3398004"/>
            <a:ext cx="2444390" cy="1334379"/>
          </a:xfrm>
          <a:prstGeom prst="flowChartConnector">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b="1" dirty="0">
                <a:ln w="22225">
                  <a:solidFill>
                    <a:schemeClr val="accent2"/>
                  </a:solidFill>
                  <a:prstDash val="solid"/>
                </a:ln>
                <a:solidFill>
                  <a:schemeClr val="accent2">
                    <a:lumMod val="40000"/>
                    <a:lumOff val="60000"/>
                  </a:schemeClr>
                </a:solidFill>
                <a:latin typeface="Times New Roman" pitchFamily="18" charset="0"/>
                <a:cs typeface="Times New Roman" pitchFamily="18" charset="0"/>
              </a:rPr>
              <a:t>INPUT</a:t>
            </a:r>
            <a:endParaRPr lang="en-US" sz="2800" dirty="0">
              <a:latin typeface="Times New Roman" pitchFamily="18" charset="0"/>
              <a:cs typeface="Times New Roman" pitchFamily="18" charset="0"/>
            </a:endParaRPr>
          </a:p>
        </p:txBody>
      </p:sp>
      <p:sp>
        <p:nvSpPr>
          <p:cNvPr id="9" name="Lưu đồ: Đầu kết nối 3"/>
          <p:cNvSpPr/>
          <p:nvPr/>
        </p:nvSpPr>
        <p:spPr>
          <a:xfrm>
            <a:off x="785786" y="5072074"/>
            <a:ext cx="2357454" cy="1214446"/>
          </a:xfrm>
          <a:prstGeom prst="flowChartConnector">
            <a:avLst/>
          </a:prstGeom>
          <a:solidFill>
            <a:schemeClr val="accent3">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800" b="1" dirty="0">
                <a:ln w="22225">
                  <a:solidFill>
                    <a:schemeClr val="accent2"/>
                  </a:solidFill>
                  <a:prstDash val="solid"/>
                </a:ln>
                <a:solidFill>
                  <a:schemeClr val="accent2">
                    <a:lumMod val="40000"/>
                    <a:lumOff val="60000"/>
                  </a:schemeClr>
                </a:solidFill>
                <a:latin typeface="Times New Roman" pitchFamily="18" charset="0"/>
                <a:cs typeface="Times New Roman" pitchFamily="18" charset="0"/>
              </a:rPr>
              <a:t>OUTPUT</a:t>
            </a:r>
          </a:p>
        </p:txBody>
      </p:sp>
      <p:cxnSp>
        <p:nvCxnSpPr>
          <p:cNvPr id="10" name="Đường nối Thẳng 5"/>
          <p:cNvCxnSpPr/>
          <p:nvPr/>
        </p:nvCxnSpPr>
        <p:spPr>
          <a:xfrm rot="16200000" flipH="1">
            <a:off x="-617537" y="4811713"/>
            <a:ext cx="1792287" cy="14287"/>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1" name="Đường nối Thẳng 7"/>
          <p:cNvCxnSpPr/>
          <p:nvPr/>
        </p:nvCxnSpPr>
        <p:spPr>
          <a:xfrm flipV="1">
            <a:off x="285750" y="3984625"/>
            <a:ext cx="271463" cy="1588"/>
          </a:xfrm>
          <a:prstGeom prst="line">
            <a:avLst/>
          </a:prstGeom>
          <a:ln w="57150"/>
        </p:spPr>
        <p:style>
          <a:lnRef idx="1">
            <a:schemeClr val="accent4"/>
          </a:lnRef>
          <a:fillRef idx="0">
            <a:schemeClr val="accent4"/>
          </a:fillRef>
          <a:effectRef idx="0">
            <a:schemeClr val="accent4"/>
          </a:effectRef>
          <a:fontRef idx="minor">
            <a:schemeClr val="tx1"/>
          </a:fontRef>
        </p:style>
      </p:cxnSp>
      <p:cxnSp>
        <p:nvCxnSpPr>
          <p:cNvPr id="13" name="Đường nối Thẳng 8"/>
          <p:cNvCxnSpPr/>
          <p:nvPr/>
        </p:nvCxnSpPr>
        <p:spPr>
          <a:xfrm flipV="1">
            <a:off x="285750" y="5707063"/>
            <a:ext cx="500063" cy="7937"/>
          </a:xfrm>
          <a:prstGeom prst="line">
            <a:avLst/>
          </a:prstGeom>
          <a:ln w="57150"/>
        </p:spPr>
        <p:style>
          <a:lnRef idx="1">
            <a:schemeClr val="accent4"/>
          </a:lnRef>
          <a:fillRef idx="0">
            <a:schemeClr val="accent4"/>
          </a:fillRef>
          <a:effectRef idx="0">
            <a:schemeClr val="accent4"/>
          </a:effectRef>
          <a:fontRef idx="minor">
            <a:schemeClr val="tx1"/>
          </a:fontRef>
        </p:style>
      </p:cxnSp>
      <p:sp>
        <p:nvSpPr>
          <p:cNvPr id="14" name="Lưu đồ: Dữ liệu được Lưu 14"/>
          <p:cNvSpPr/>
          <p:nvPr/>
        </p:nvSpPr>
        <p:spPr>
          <a:xfrm rot="10800000">
            <a:off x="2000250" y="3429000"/>
            <a:ext cx="6215063" cy="1287463"/>
          </a:xfrm>
          <a:prstGeom prst="flowChartOnlineStorage">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Lưu đồ: Dữ liệu được Lưu 15"/>
          <p:cNvSpPr/>
          <p:nvPr/>
        </p:nvSpPr>
        <p:spPr>
          <a:xfrm rot="10800000">
            <a:off x="1982788" y="5065713"/>
            <a:ext cx="6297612" cy="1276350"/>
          </a:xfrm>
          <a:prstGeom prst="flowChartOnlineStorage">
            <a:avLst/>
          </a:prstGeom>
          <a:solidFill>
            <a:schemeClr val="accent1">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Hộp Văn bản 16"/>
          <p:cNvSpPr txBox="1">
            <a:spLocks noChangeArrowheads="1"/>
          </p:cNvSpPr>
          <p:nvPr/>
        </p:nvSpPr>
        <p:spPr bwMode="auto">
          <a:xfrm>
            <a:off x="3313113" y="3797300"/>
            <a:ext cx="45450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latin typeface="Times New Roman" pitchFamily="18" charset="0"/>
                <a:cs typeface="Times New Roman" pitchFamily="18" charset="0"/>
              </a:rPr>
              <a:t>Các thông tin đầu vào</a:t>
            </a:r>
          </a:p>
        </p:txBody>
      </p:sp>
      <p:sp>
        <p:nvSpPr>
          <p:cNvPr id="17" name="Hộp Văn bản 17"/>
          <p:cNvSpPr txBox="1">
            <a:spLocks noChangeArrowheads="1"/>
          </p:cNvSpPr>
          <p:nvPr/>
        </p:nvSpPr>
        <p:spPr bwMode="auto">
          <a:xfrm>
            <a:off x="3429000" y="5478463"/>
            <a:ext cx="4572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a:latin typeface="Times New Roman" pitchFamily="18" charset="0"/>
                <a:cs typeface="Times New Roman" pitchFamily="18" charset="0"/>
              </a:rPr>
              <a:t>Các thông tin đầu ra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par>
                                <p:cTn id="16" presetID="53" presetClass="entr" presetSubtype="16"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ppt_w</p:attrName>
                                        </p:attrNameLst>
                                      </p:cBhvr>
                                      <p:tavLst>
                                        <p:tav tm="0">
                                          <p:val>
                                            <p:fltVal val="0"/>
                                          </p:val>
                                        </p:tav>
                                        <p:tav tm="100000">
                                          <p:val>
                                            <p:strVal val="#ppt_w"/>
                                          </p:val>
                                        </p:tav>
                                      </p:tavLst>
                                    </p:anim>
                                    <p:anim calcmode="lin" valueType="num">
                                      <p:cBhvr>
                                        <p:cTn id="19" dur="500" fill="hold"/>
                                        <p:tgtEl>
                                          <p:spTgt spid="11"/>
                                        </p:tgtEl>
                                        <p:attrNameLst>
                                          <p:attrName>ppt_h</p:attrName>
                                        </p:attrNameLst>
                                      </p:cBhvr>
                                      <p:tavLst>
                                        <p:tav tm="0">
                                          <p:val>
                                            <p:fltVal val="0"/>
                                          </p:val>
                                        </p:tav>
                                        <p:tav tm="100000">
                                          <p:val>
                                            <p:strVal val="#ppt_h"/>
                                          </p:val>
                                        </p:tav>
                                      </p:tavLst>
                                    </p:anim>
                                    <p:animEffect transition="in" filter="fade">
                                      <p:cBhvr>
                                        <p:cTn id="20" dur="500"/>
                                        <p:tgtEl>
                                          <p:spTgt spid="11"/>
                                        </p:tgtEl>
                                      </p:cBhvr>
                                    </p:animEffect>
                                  </p:childTnLst>
                                </p:cTn>
                              </p:par>
                              <p:par>
                                <p:cTn id="21" presetID="53" presetClass="entr" presetSubtype="16"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3" presetClass="entr" presetSubtype="16"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fltVal val="0"/>
                                          </p:val>
                                        </p:tav>
                                        <p:tav tm="100000">
                                          <p:val>
                                            <p:strVal val="#ppt_w"/>
                                          </p:val>
                                        </p:tav>
                                      </p:tavLst>
                                    </p:anim>
                                    <p:anim calcmode="lin" valueType="num">
                                      <p:cBhvr>
                                        <p:cTn id="31" dur="500" fill="hold"/>
                                        <p:tgtEl>
                                          <p:spTgt spid="13"/>
                                        </p:tgtEl>
                                        <p:attrNameLst>
                                          <p:attrName>ppt_h</p:attrName>
                                        </p:attrNameLst>
                                      </p:cBhvr>
                                      <p:tavLst>
                                        <p:tav tm="0">
                                          <p:val>
                                            <p:fltVal val="0"/>
                                          </p:val>
                                        </p:tav>
                                        <p:tav tm="100000">
                                          <p:val>
                                            <p:strVal val="#ppt_h"/>
                                          </p:val>
                                        </p:tav>
                                      </p:tavLst>
                                    </p:anim>
                                    <p:animEffect transition="in" filter="fade">
                                      <p:cBhvr>
                                        <p:cTn id="32" dur="500"/>
                                        <p:tgtEl>
                                          <p:spTgt spid="13"/>
                                        </p:tgtEl>
                                      </p:cBhvr>
                                    </p:animEffect>
                                  </p:childTnLst>
                                </p:cTn>
                              </p:par>
                              <p:par>
                                <p:cTn id="33" presetID="53" presetClass="entr" presetSubtype="16" fill="hold" nodeType="with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16"/>
                                        </p:tgtEl>
                                        <p:attrNameLst>
                                          <p:attrName>style.visibility</p:attrName>
                                        </p:attrNameLst>
                                      </p:cBhvr>
                                      <p:to>
                                        <p:strVal val="visible"/>
                                      </p:to>
                                    </p:set>
                                  </p:childTnLst>
                                </p:cTn>
                              </p:par>
                            </p:childTnLst>
                          </p:cTn>
                        </p:par>
                      </p:childTnLst>
                    </p:cTn>
                  </p:par>
                  <p:par>
                    <p:cTn id="44" fill="hold">
                      <p:stCondLst>
                        <p:cond delay="indefinite"/>
                      </p:stCondLst>
                      <p:childTnLst>
                        <p:par>
                          <p:cTn id="45" fill="hold" nodeType="after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animBg="1"/>
      <p:bldP spid="15" grpId="0" animBg="1"/>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8"/>
          <p:cNvSpPr txBox="1">
            <a:spLocks noChangeArrowheads="1"/>
          </p:cNvSpPr>
          <p:nvPr/>
        </p:nvSpPr>
        <p:spPr bwMode="auto">
          <a:xfrm>
            <a:off x="1357313" y="180975"/>
            <a:ext cx="707231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a:solidFill>
                  <a:srgbClr val="FF0000"/>
                </a:solidFill>
                <a:latin typeface="Times New Roman" pitchFamily="18" charset="0"/>
                <a:cs typeface="Times New Roman" pitchFamily="18" charset="0"/>
              </a:rPr>
              <a:t> </a:t>
            </a:r>
          </a:p>
        </p:txBody>
      </p:sp>
      <p:sp>
        <p:nvSpPr>
          <p:cNvPr id="2" name="Rectangle 1"/>
          <p:cNvSpPr/>
          <p:nvPr/>
        </p:nvSpPr>
        <p:spPr>
          <a:xfrm>
            <a:off x="71264" y="1124744"/>
            <a:ext cx="8856984" cy="4893647"/>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n-US" sz="3000">
                <a:latin typeface="Times New Roman" panose="02020603050405020304" pitchFamily="18" charset="0"/>
                <a:cs typeface="Times New Roman" panose="02020603050405020304" pitchFamily="18" charset="0"/>
              </a:rPr>
              <a:t>Tình huống: Năm nay An 11 tuổi. Mẹ bạn An là điều dưỡng trong một bệnh viện tỉnh. Bố là bộ đội biên phòng công tác ngoài đảo Trường Sa. Thường ngày công việc cơm nước luôn là mẹ An chăm lo cho 2 anh em. Nhưng hiện nay dịch bệnh Covid 19 diễn biến phức tạp nên mẹ thường xuyên vắng nhà. Vì vậy chuyện nấu cơm đối với bạn An là điều quá khó khăn</a:t>
            </a:r>
            <a:r>
              <a:rPr lang="en-US" sz="3000">
                <a:latin typeface="Times New Roman" panose="02020603050405020304" pitchFamily="18" charset="0"/>
                <a:cs typeface="Times New Roman" panose="02020603050405020304" pitchFamily="18" charset="0"/>
              </a:rPr>
              <a:t>. </a:t>
            </a:r>
            <a:endParaRPr lang="en-US" sz="3000" smtClean="0">
              <a:latin typeface="Times New Roman" panose="02020603050405020304" pitchFamily="18" charset="0"/>
              <a:cs typeface="Times New Roman" panose="02020603050405020304" pitchFamily="18" charset="0"/>
            </a:endParaRPr>
          </a:p>
          <a:p>
            <a:pPr algn="just"/>
            <a:r>
              <a:rPr lang="en-US" sz="3400" smtClean="0">
                <a:solidFill>
                  <a:srgbClr val="FF0000"/>
                </a:solidFill>
                <a:latin typeface="Times New Roman" panose="02020603050405020304" pitchFamily="18" charset="0"/>
                <a:cs typeface="Times New Roman" panose="02020603050405020304" pitchFamily="18" charset="0"/>
              </a:rPr>
              <a:t>Các </a:t>
            </a:r>
            <a:r>
              <a:rPr lang="en-US" sz="3400">
                <a:solidFill>
                  <a:srgbClr val="FF0000"/>
                </a:solidFill>
                <a:latin typeface="Times New Roman" panose="02020603050405020304" pitchFamily="18" charset="0"/>
                <a:cs typeface="Times New Roman" panose="02020603050405020304" pitchFamily="18" charset="0"/>
              </a:rPr>
              <a:t>em hãy giúp </a:t>
            </a:r>
            <a:r>
              <a:rPr lang="en-US" sz="3400">
                <a:solidFill>
                  <a:srgbClr val="FF0000"/>
                </a:solidFill>
                <a:latin typeface="Times New Roman" panose="02020603050405020304" pitchFamily="18" charset="0"/>
                <a:cs typeface="Times New Roman" panose="02020603050405020304" pitchFamily="18" charset="0"/>
              </a:rPr>
              <a:t>bạn </a:t>
            </a:r>
            <a:r>
              <a:rPr lang="en-US" sz="3400" smtClean="0">
                <a:solidFill>
                  <a:srgbClr val="FF0000"/>
                </a:solidFill>
                <a:latin typeface="Times New Roman" panose="02020603050405020304" pitchFamily="18" charset="0"/>
                <a:cs typeface="Times New Roman" panose="02020603050405020304" pitchFamily="18" charset="0"/>
              </a:rPr>
              <a:t>An </a:t>
            </a:r>
            <a:r>
              <a:rPr lang="vi-VN" sz="3400" smtClean="0">
                <a:solidFill>
                  <a:srgbClr val="FF0000"/>
                </a:solidFill>
                <a:latin typeface="Times New Roman" panose="02020603050405020304" pitchFamily="18" charset="0"/>
                <a:cs typeface="Times New Roman" panose="02020603050405020304" pitchFamily="18" charset="0"/>
              </a:rPr>
              <a:t> </a:t>
            </a:r>
            <a:r>
              <a:rPr lang="vi-VN" sz="3400">
                <a:solidFill>
                  <a:srgbClr val="FF0000"/>
                </a:solidFill>
                <a:latin typeface="Times New Roman" panose="02020603050405020304" pitchFamily="18" charset="0"/>
                <a:cs typeface="Times New Roman" panose="02020603050405020304" pitchFamily="18" charset="0"/>
              </a:rPr>
              <a:t>xác định đầu vào, đầu ra của thuật toán “Nấu </a:t>
            </a:r>
            <a:r>
              <a:rPr lang="vi-VN" sz="3400">
                <a:solidFill>
                  <a:srgbClr val="FF0000"/>
                </a:solidFill>
                <a:latin typeface="Times New Roman" panose="02020603050405020304" pitchFamily="18" charset="0"/>
                <a:cs typeface="Times New Roman" panose="02020603050405020304" pitchFamily="18" charset="0"/>
              </a:rPr>
              <a:t>cơm</a:t>
            </a:r>
            <a:r>
              <a:rPr lang="vi-VN" sz="3400" smtClean="0">
                <a:solidFill>
                  <a:srgbClr val="FF0000"/>
                </a:solidFill>
                <a:latin typeface="Times New Roman" panose="02020603050405020304" pitchFamily="18" charset="0"/>
                <a:cs typeface="Times New Roman" panose="02020603050405020304" pitchFamily="18" charset="0"/>
              </a:rPr>
              <a:t>”?</a:t>
            </a:r>
            <a:endParaRPr lang="en-US" sz="3400" smtClean="0">
              <a:solidFill>
                <a:srgbClr val="FF0000"/>
              </a:solidFill>
              <a:latin typeface="Times New Roman" panose="02020603050405020304" pitchFamily="18" charset="0"/>
              <a:cs typeface="Times New Roman" panose="02020603050405020304" pitchFamily="18" charset="0"/>
            </a:endParaRPr>
          </a:p>
          <a:p>
            <a:pPr algn="just"/>
            <a:r>
              <a:rPr lang="en-US" sz="3400" smtClean="0">
                <a:solidFill>
                  <a:srgbClr val="FF0000"/>
                </a:solidFill>
                <a:latin typeface="Times New Roman" panose="02020603050405020304" pitchFamily="18" charset="0"/>
                <a:cs typeface="Times New Roman" panose="02020603050405020304" pitchFamily="18" charset="0"/>
              </a:rPr>
              <a:t> Trình </a:t>
            </a:r>
            <a:r>
              <a:rPr lang="en-US" sz="3400">
                <a:solidFill>
                  <a:srgbClr val="FF0000"/>
                </a:solidFill>
                <a:latin typeface="Times New Roman" panose="02020603050405020304" pitchFamily="18" charset="0"/>
                <a:cs typeface="Times New Roman" panose="02020603050405020304" pitchFamily="18" charset="0"/>
              </a:rPr>
              <a:t>bày các bước </a:t>
            </a:r>
            <a:r>
              <a:rPr lang="en-US" sz="3400">
                <a:solidFill>
                  <a:srgbClr val="FF0000"/>
                </a:solidFill>
                <a:latin typeface="Times New Roman" panose="02020603050405020304" pitchFamily="18" charset="0"/>
                <a:cs typeface="Times New Roman" panose="02020603050405020304" pitchFamily="18" charset="0"/>
              </a:rPr>
              <a:t>nấu </a:t>
            </a:r>
            <a:r>
              <a:rPr lang="en-US" sz="3400" smtClean="0">
                <a:solidFill>
                  <a:srgbClr val="FF0000"/>
                </a:solidFill>
                <a:latin typeface="Times New Roman" panose="02020603050405020304" pitchFamily="18" charset="0"/>
                <a:cs typeface="Times New Roman" panose="02020603050405020304" pitchFamily="18" charset="0"/>
              </a:rPr>
              <a:t>cơm?</a:t>
            </a:r>
            <a:endParaRPr lang="en-US" sz="340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1162511" y="83141"/>
            <a:ext cx="6974986" cy="630942"/>
          </a:xfrm>
          <a:prstGeom prst="rect">
            <a:avLst/>
          </a:prstGeom>
        </p:spPr>
        <p:style>
          <a:lnRef idx="1">
            <a:schemeClr val="accent5"/>
          </a:lnRef>
          <a:fillRef idx="2">
            <a:schemeClr val="accent5"/>
          </a:fillRef>
          <a:effectRef idx="1">
            <a:schemeClr val="accent5"/>
          </a:effectRef>
          <a:fontRef idx="minor">
            <a:schemeClr val="dk1"/>
          </a:fontRef>
        </p:style>
        <p:txBody>
          <a:bodyPr wrap="none">
            <a:spAutoFit/>
          </a:bodyPr>
          <a:lstStyle/>
          <a:p>
            <a:r>
              <a:rPr lang="vi-VN" sz="3500" b="1">
                <a:latin typeface="+mj-lt"/>
              </a:rPr>
              <a:t>Hoạt </a:t>
            </a:r>
            <a:r>
              <a:rPr lang="vi-VN" sz="3500" b="1" smtClean="0">
                <a:latin typeface="+mj-lt"/>
              </a:rPr>
              <a:t>động</a:t>
            </a:r>
            <a:r>
              <a:rPr lang="en-US" sz="3500" b="1" smtClean="0">
                <a:latin typeface="Times New Roman" panose="02020603050405020304" pitchFamily="18" charset="0"/>
                <a:cs typeface="Times New Roman" panose="02020603050405020304" pitchFamily="18" charset="0"/>
              </a:rPr>
              <a:t> nhóm</a:t>
            </a:r>
            <a:r>
              <a:rPr lang="vi-VN" sz="3500" b="1" smtClean="0">
                <a:latin typeface="Times New Roman" panose="02020603050405020304" pitchFamily="18" charset="0"/>
                <a:cs typeface="Times New Roman" panose="02020603050405020304" pitchFamily="18" charset="0"/>
              </a:rPr>
              <a:t> </a:t>
            </a:r>
            <a:r>
              <a:rPr lang="vi-VN" sz="3500" b="1">
                <a:latin typeface="+mj-lt"/>
              </a:rPr>
              <a:t>( thời gian </a:t>
            </a:r>
            <a:r>
              <a:rPr lang="en-US" sz="3500" b="1" smtClean="0">
                <a:latin typeface="+mj-lt"/>
              </a:rPr>
              <a:t>5 </a:t>
            </a:r>
            <a:r>
              <a:rPr lang="vi-VN" sz="3500" b="1" smtClean="0">
                <a:latin typeface="+mj-lt"/>
              </a:rPr>
              <a:t>phút</a:t>
            </a:r>
            <a:r>
              <a:rPr lang="vi-VN" sz="3500" b="1">
                <a:latin typeface="+mj-lt"/>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873</TotalTime>
  <Words>902</Words>
  <Application>Microsoft Office PowerPoint</Application>
  <PresentationFormat>On-screen Show (4:3)</PresentationFormat>
  <Paragraphs>92</Paragraphs>
  <Slides>19</Slides>
  <Notes>1</Notes>
  <HiddenSlides>0</HiddenSlides>
  <MMClips>2</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Office Theme</vt:lpstr>
      <vt:lpstr>Clip</vt:lpstr>
      <vt:lpstr>PowerPoint Presentation</vt:lpstr>
      <vt:lpstr>KHỞI ĐỘNG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ACER</cp:lastModifiedBy>
  <cp:revision>113</cp:revision>
  <dcterms:created xsi:type="dcterms:W3CDTF">2021-07-15T14:58:57Z</dcterms:created>
  <dcterms:modified xsi:type="dcterms:W3CDTF">2022-04-07T02:21:01Z</dcterms:modified>
</cp:coreProperties>
</file>