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64" r:id="rId2"/>
    <p:sldId id="270" r:id="rId3"/>
    <p:sldId id="271" r:id="rId4"/>
    <p:sldId id="278" r:id="rId5"/>
    <p:sldId id="258" r:id="rId6"/>
    <p:sldId id="259" r:id="rId7"/>
    <p:sldId id="260" r:id="rId8"/>
    <p:sldId id="279" r:id="rId9"/>
    <p:sldId id="280" r:id="rId10"/>
    <p:sldId id="277" r:id="rId11"/>
    <p:sldId id="281" r:id="rId12"/>
    <p:sldId id="282" r:id="rId13"/>
    <p:sldId id="276" r:id="rId14"/>
    <p:sldId id="283" r:id="rId15"/>
    <p:sldId id="284" r:id="rId16"/>
    <p:sldId id="285" r:id="rId17"/>
    <p:sldId id="286" r:id="rId18"/>
    <p:sldId id="272" r:id="rId19"/>
    <p:sldId id="324" r:id="rId20"/>
    <p:sldId id="325" r:id="rId21"/>
    <p:sldId id="326" r:id="rId22"/>
    <p:sldId id="327" r:id="rId23"/>
    <p:sldId id="287" r:id="rId24"/>
    <p:sldId id="265" r:id="rId25"/>
    <p:sldId id="269" r:id="rId26"/>
    <p:sldId id="268" r:id="rId27"/>
    <p:sldId id="267" r:id="rId28"/>
    <p:sldId id="266" r:id="rId29"/>
    <p:sldId id="309" r:id="rId30"/>
    <p:sldId id="310" r:id="rId31"/>
    <p:sldId id="295" r:id="rId32"/>
    <p:sldId id="315" r:id="rId33"/>
    <p:sldId id="316" r:id="rId34"/>
    <p:sldId id="297" r:id="rId35"/>
    <p:sldId id="317" r:id="rId36"/>
    <p:sldId id="318" r:id="rId37"/>
    <p:sldId id="320" r:id="rId38"/>
    <p:sldId id="319" r:id="rId39"/>
    <p:sldId id="321" r:id="rId40"/>
    <p:sldId id="322" r:id="rId41"/>
    <p:sldId id="323" r:id="rId42"/>
    <p:sldId id="26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844D0-311C-4F5F-A47E-1163C5085A46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8DD29-EC6E-44CE-921D-749639C233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HOANG VAN PHUONG_ CHI LINH_HAI DUONG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F06F3-C151-4D4B-98D2-7F3C4DA54B52}" type="slidenum">
              <a:rPr lang="en-US"/>
              <a:pPr/>
              <a:t>2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Nguyen Van Yen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42CE83-01C8-4603-B6C5-75011D2BF54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Nguyen Van Yen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F8EC9B-C81C-4795-8F32-6DAFAC149E3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Nguyen Van Yen</a:t>
            </a:r>
          </a:p>
        </p:txBody>
      </p:sp>
      <p:sp>
        <p:nvSpPr>
          <p:cNvPr id="368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B19AD4-8055-4C66-8EC3-E7DEA24A5C0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8729d9724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8729d97241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8729d97241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8729d97241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8729d97241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8729d97241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48DD29-EC6E-44CE-921D-749639C233D8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5B4F-E2DE-462F-A20A-FEA854DE2206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AA07-B1E7-491F-9169-C91A4E163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5B4F-E2DE-462F-A20A-FEA854DE2206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AA07-B1E7-491F-9169-C91A4E163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5B4F-E2DE-462F-A20A-FEA854DE2206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AA07-B1E7-491F-9169-C91A4E163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5B4F-E2DE-462F-A20A-FEA854DE2206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AA07-B1E7-491F-9169-C91A4E163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5B4F-E2DE-462F-A20A-FEA854DE2206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AA07-B1E7-491F-9169-C91A4E163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5B4F-E2DE-462F-A20A-FEA854DE2206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AA07-B1E7-491F-9169-C91A4E163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5B4F-E2DE-462F-A20A-FEA854DE2206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AA07-B1E7-491F-9169-C91A4E163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5B4F-E2DE-462F-A20A-FEA854DE2206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AA07-B1E7-491F-9169-C91A4E163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5B4F-E2DE-462F-A20A-FEA854DE2206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AA07-B1E7-491F-9169-C91A4E163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5B4F-E2DE-462F-A20A-FEA854DE2206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AA07-B1E7-491F-9169-C91A4E163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55B4F-E2DE-462F-A20A-FEA854DE2206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FAA07-B1E7-491F-9169-C91A4E163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55B4F-E2DE-462F-A20A-FEA854DE2206}" type="datetimeFigureOut">
              <a:rPr lang="en-US" smtClean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FAA07-B1E7-491F-9169-C91A4E163E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C:\Program%20Files\HuongViet\My%20Documents\Package%20-%20BIEN\BIEN.exe" TargetMode="Externa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+9999 Hình Nền Powerpoint Đẹp Nhất của Năm 2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7143750"/>
          </a:xfrm>
          <a:prstGeom prst="rect">
            <a:avLst/>
          </a:prstGeom>
          <a:noFill/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28600" y="990600"/>
            <a:ext cx="89154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QUÝ THẦY CÔ</a:t>
            </a:r>
          </a:p>
          <a:p>
            <a:pPr algn="ctr"/>
            <a:r>
              <a:rPr lang="en-US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VỀ DỰ GIỜ THĂM LỚP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4038600"/>
            <a:ext cx="632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6000" b="1" kern="10" dirty="0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MÔN VẬT LÝ 9</a:t>
            </a:r>
            <a:endParaRPr lang="en-US" sz="6000" b="1" kern="10" dirty="0">
              <a:ln w="19050">
                <a:solidFill>
                  <a:srgbClr val="A50021"/>
                </a:solidFill>
                <a:round/>
                <a:headEnd/>
                <a:tailEnd/>
              </a:ln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4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7EA93DD-8AA0-4852-AE6E-7BEDEBB2D57B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2050" name="Picture 2" descr="30+ Hình nền Powerpoint Tết 2023 - Background đẹp ngày tế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 Box 12" descr="Papyrus"/>
          <p:cNvSpPr txBox="1">
            <a:spLocks noChangeArrowheads="1"/>
          </p:cNvSpPr>
          <p:nvPr/>
        </p:nvSpPr>
        <p:spPr bwMode="auto">
          <a:xfrm>
            <a:off x="0" y="0"/>
            <a:ext cx="548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3. </a:t>
            </a:r>
            <a:r>
              <a:rPr lang="en-US" sz="3600" b="1" dirty="0" err="1">
                <a:latin typeface="Times New Roman" pitchFamily="18" charset="0"/>
              </a:rPr>
              <a:t>Dòng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vi-VN" sz="3600" b="1" dirty="0">
                <a:latin typeface="Times New Roman" pitchFamily="18" charset="0"/>
              </a:rPr>
              <a:t>đ</a:t>
            </a:r>
            <a:r>
              <a:rPr lang="en-US" sz="3600" b="1" dirty="0" err="1">
                <a:latin typeface="Times New Roman" pitchFamily="18" charset="0"/>
              </a:rPr>
              <a:t>iện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xoay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chiều</a:t>
            </a:r>
            <a:r>
              <a:rPr lang="en-US" sz="3600" b="1" dirty="0">
                <a:latin typeface="Times New Roman" pitchFamily="18" charset="0"/>
              </a:rPr>
              <a:t> </a:t>
            </a:r>
          </a:p>
        </p:txBody>
      </p:sp>
      <p:pic>
        <p:nvPicPr>
          <p:cNvPr id="5" name="Picture 3" descr="Chiều của dòng điện cảm ứ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292475"/>
            <a:ext cx="45720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791200" y="4495800"/>
            <a:ext cx="2895600" cy="609600"/>
            <a:chOff x="4032" y="2016"/>
            <a:chExt cx="1536" cy="384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4032" y="2016"/>
              <a:ext cx="816" cy="384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4752" y="2016"/>
              <a:ext cx="816" cy="384"/>
            </a:xfrm>
            <a:prstGeom prst="cube">
              <a:avLst>
                <a:gd name="adj" fmla="val 25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S</a:t>
              </a:r>
            </a:p>
          </p:txBody>
        </p:sp>
      </p:grpSp>
      <p:sp>
        <p:nvSpPr>
          <p:cNvPr id="9" name="Oval 4"/>
          <p:cNvSpPr>
            <a:spLocks noChangeArrowheads="1"/>
          </p:cNvSpPr>
          <p:nvPr/>
        </p:nvSpPr>
        <p:spPr bwMode="auto">
          <a:xfrm rot="-3073257">
            <a:off x="4343295" y="3994555"/>
            <a:ext cx="2286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 rot="-706638">
            <a:off x="4524501" y="3830121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0" y="533400"/>
            <a:ext cx="8763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err="1">
                <a:latin typeface="Times New Roman" pitchFamily="18" charset="0"/>
              </a:rPr>
              <a:t>Nếu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liên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tục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lần</a:t>
            </a:r>
            <a:r>
              <a:rPr lang="en-US" sz="3600" dirty="0">
                <a:latin typeface="Times New Roman" pitchFamily="18" charset="0"/>
              </a:rPr>
              <a:t> l</a:t>
            </a:r>
            <a:r>
              <a:rPr lang="vi-VN" sz="3600" dirty="0">
                <a:latin typeface="Times New Roman" pitchFamily="18" charset="0"/>
              </a:rPr>
              <a:t>ư</a:t>
            </a:r>
            <a:r>
              <a:rPr lang="en-US" sz="3600" dirty="0" err="1">
                <a:latin typeface="Times New Roman" pitchFamily="18" charset="0"/>
              </a:rPr>
              <a:t>ợt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</a:rPr>
              <a:t>đư</a:t>
            </a:r>
            <a:r>
              <a:rPr lang="en-US" sz="3600" dirty="0">
                <a:latin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</a:rPr>
              <a:t>nam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châm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kéo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nam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châm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khỏi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cuộn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dây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kín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cuộn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dây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xuất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dòng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iện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luân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phiên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ổi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chiều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-1.96532E-6 C 0.01927 -1.96532E-6 0.00556 -1.96532E-6 -3.33333E-6 -1.9653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4335E-6 C 0.0125 2.54335E-6 0.02517 2.54335E-6 0.03021 2.54335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7CB350E-9162-413F-A1F2-57329778D748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411" name="Rectangle 17"/>
          <p:cNvSpPr>
            <a:spLocks noChangeArrowheads="1"/>
          </p:cNvSpPr>
          <p:nvPr/>
        </p:nvSpPr>
        <p:spPr bwMode="auto">
          <a:xfrm>
            <a:off x="6172200" y="3352800"/>
            <a:ext cx="2209800" cy="4572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2" name="Picture 3" descr="Chiều của dòng điện cảm ứ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981200"/>
            <a:ext cx="44958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Oval 4"/>
          <p:cNvSpPr>
            <a:spLocks noChangeArrowheads="1"/>
          </p:cNvSpPr>
          <p:nvPr/>
        </p:nvSpPr>
        <p:spPr bwMode="auto">
          <a:xfrm rot="-3073257">
            <a:off x="4686300" y="2705100"/>
            <a:ext cx="2286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943600" y="3276600"/>
            <a:ext cx="2895600" cy="609600"/>
            <a:chOff x="4032" y="2016"/>
            <a:chExt cx="1536" cy="384"/>
          </a:xfrm>
        </p:grpSpPr>
        <p:sp>
          <p:nvSpPr>
            <p:cNvPr id="17417" name="AutoShape 6"/>
            <p:cNvSpPr>
              <a:spLocks noChangeArrowheads="1"/>
            </p:cNvSpPr>
            <p:nvPr/>
          </p:nvSpPr>
          <p:spPr bwMode="auto">
            <a:xfrm>
              <a:off x="4032" y="2016"/>
              <a:ext cx="816" cy="384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17418" name="AutoShape 7"/>
            <p:cNvSpPr>
              <a:spLocks noChangeArrowheads="1"/>
            </p:cNvSpPr>
            <p:nvPr/>
          </p:nvSpPr>
          <p:spPr bwMode="auto">
            <a:xfrm>
              <a:off x="4752" y="2016"/>
              <a:ext cx="816" cy="384"/>
            </a:xfrm>
            <a:prstGeom prst="cube">
              <a:avLst>
                <a:gd name="adj" fmla="val 25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S</a:t>
              </a:r>
            </a:p>
          </p:txBody>
        </p:sp>
      </p:grpSp>
      <p:sp>
        <p:nvSpPr>
          <p:cNvPr id="35849" name="Oval 9"/>
          <p:cNvSpPr>
            <a:spLocks noChangeArrowheads="1"/>
          </p:cNvSpPr>
          <p:nvPr/>
        </p:nvSpPr>
        <p:spPr bwMode="auto">
          <a:xfrm rot="-706638">
            <a:off x="4914900" y="25527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533400" y="9144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Ta theo dõi lần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-1.96532E-6 C 0.01927 -1.96532E-6 0.00556 -1.96532E-6 -3.33333E-6 -1.96532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4335E-6 C 0.0125 2.54335E-6 0.02517 2.54335E-6 0.03021 2.54335E-6 " pathEditMode="relative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35844" grpId="1" animBg="1"/>
      <p:bldP spid="35849" grpId="0" animBg="1"/>
      <p:bldP spid="35849" grpId="1" animBg="1"/>
      <p:bldP spid="358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DCADBF3-7EF8-47F6-B7F8-64A891AE40FF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18435" name="Picture 3" descr="Chiều của dòng điện cảm ứ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981200"/>
            <a:ext cx="44958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Oval 4"/>
          <p:cNvSpPr>
            <a:spLocks noChangeArrowheads="1"/>
          </p:cNvSpPr>
          <p:nvPr/>
        </p:nvSpPr>
        <p:spPr bwMode="auto">
          <a:xfrm rot="-3073257">
            <a:off x="4686300" y="2705100"/>
            <a:ext cx="2286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943600" y="3200400"/>
            <a:ext cx="2895600" cy="609600"/>
            <a:chOff x="4032" y="2016"/>
            <a:chExt cx="1536" cy="384"/>
          </a:xfrm>
        </p:grpSpPr>
        <p:sp>
          <p:nvSpPr>
            <p:cNvPr id="18441" name="AutoShape 6"/>
            <p:cNvSpPr>
              <a:spLocks noChangeArrowheads="1"/>
            </p:cNvSpPr>
            <p:nvPr/>
          </p:nvSpPr>
          <p:spPr bwMode="auto">
            <a:xfrm>
              <a:off x="4032" y="2016"/>
              <a:ext cx="816" cy="384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18442" name="AutoShape 7"/>
            <p:cNvSpPr>
              <a:spLocks noChangeArrowheads="1"/>
            </p:cNvSpPr>
            <p:nvPr/>
          </p:nvSpPr>
          <p:spPr bwMode="auto">
            <a:xfrm>
              <a:off x="4752" y="2016"/>
              <a:ext cx="816" cy="384"/>
            </a:xfrm>
            <a:prstGeom prst="cube">
              <a:avLst>
                <a:gd name="adj" fmla="val 25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S</a:t>
              </a:r>
            </a:p>
          </p:txBody>
        </p:sp>
      </p:grpSp>
      <p:sp>
        <p:nvSpPr>
          <p:cNvPr id="36873" name="Oval 9"/>
          <p:cNvSpPr>
            <a:spLocks noChangeArrowheads="1"/>
          </p:cNvSpPr>
          <p:nvPr/>
        </p:nvSpPr>
        <p:spPr bwMode="auto">
          <a:xfrm rot="-706638">
            <a:off x="4914900" y="25527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Text Box 13" descr="Canvas"/>
          <p:cNvSpPr txBox="1">
            <a:spLocks noChangeArrowheads="1"/>
          </p:cNvSpPr>
          <p:nvPr/>
        </p:nvSpPr>
        <p:spPr bwMode="auto">
          <a:xfrm>
            <a:off x="304800" y="1752600"/>
            <a:ext cx="38100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Dòng </a:t>
            </a:r>
            <a:r>
              <a:rPr lang="vi-VN" sz="3200" b="1">
                <a:latin typeface="Times New Roman" pitchFamily="18" charset="0"/>
              </a:rPr>
              <a:t>đ</a:t>
            </a:r>
            <a:r>
              <a:rPr lang="en-US" sz="3200" b="1">
                <a:latin typeface="Times New Roman" pitchFamily="18" charset="0"/>
              </a:rPr>
              <a:t>iện luân phiên </a:t>
            </a:r>
            <a:r>
              <a:rPr lang="vi-VN" sz="3200" b="1">
                <a:latin typeface="Times New Roman" pitchFamily="18" charset="0"/>
              </a:rPr>
              <a:t>đ</a:t>
            </a:r>
            <a:r>
              <a:rPr lang="en-US" sz="3200" b="1">
                <a:latin typeface="Times New Roman" pitchFamily="18" charset="0"/>
              </a:rPr>
              <a:t>ổi chiều nh</a:t>
            </a:r>
            <a:r>
              <a:rPr lang="vi-VN" sz="3200" b="1">
                <a:latin typeface="Times New Roman" pitchFamily="18" charset="0"/>
              </a:rPr>
              <a:t>ư</a:t>
            </a:r>
            <a:r>
              <a:rPr lang="en-US" sz="3200" b="1">
                <a:latin typeface="Times New Roman" pitchFamily="18" charset="0"/>
              </a:rPr>
              <a:t> trên gọi là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dòng </a:t>
            </a:r>
            <a:r>
              <a:rPr lang="vi-VN" sz="3200" b="1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iện xoay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chiều.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533400" y="9144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Ta theo dõi lần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-1.96532E-6 C 0.01927 -1.96532E-6 0.00556 -1.96532E-6 -3.33333E-6 -1.9653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4335E-6 C 0.0125 2.54335E-6 0.02517 2.54335E-6 0.03021 2.54335E-6 " pathEditMode="relative" ptsTypes="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8" grpId="1" animBg="1"/>
      <p:bldP spid="36873" grpId="0" animBg="1"/>
      <p:bldP spid="36873" grpId="1" animBg="1"/>
      <p:bldP spid="36877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ải bộ hình nền powerpoint Tết 2023 cực đẹp để sử dụ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indent="-812800">
              <a:spcBef>
                <a:spcPct val="2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II.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ra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dòng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iện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xoay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chiều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" name="Text Box 15" descr="Papyrus"/>
          <p:cNvSpPr txBox="1">
            <a:spLocks noChangeArrowheads="1"/>
          </p:cNvSpPr>
          <p:nvPr/>
        </p:nvSpPr>
        <p:spPr bwMode="auto">
          <a:xfrm>
            <a:off x="0" y="7620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1. Cho </a:t>
            </a:r>
            <a:r>
              <a:rPr lang="en-US" sz="3600" b="1" dirty="0" err="1">
                <a:latin typeface="Times New Roman" pitchFamily="18" charset="0"/>
              </a:rPr>
              <a:t>nam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châm</a:t>
            </a:r>
            <a:r>
              <a:rPr lang="en-US" sz="3600" b="1" dirty="0">
                <a:latin typeface="Times New Roman" pitchFamily="18" charset="0"/>
              </a:rPr>
              <a:t> quay </a:t>
            </a:r>
            <a:r>
              <a:rPr lang="en-US" sz="3600" b="1" dirty="0" err="1">
                <a:latin typeface="Times New Roman" pitchFamily="18" charset="0"/>
              </a:rPr>
              <a:t>tr</a:t>
            </a:r>
            <a:r>
              <a:rPr lang="vi-VN" sz="3600" b="1" dirty="0">
                <a:latin typeface="Times New Roman" pitchFamily="18" charset="0"/>
              </a:rPr>
              <a:t>ư</a:t>
            </a:r>
            <a:r>
              <a:rPr lang="en-US" sz="3600" b="1" dirty="0" err="1">
                <a:latin typeface="Times New Roman" pitchFamily="18" charset="0"/>
              </a:rPr>
              <a:t>ớc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cuộn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dây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dẫn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kín</a:t>
            </a:r>
            <a:r>
              <a:rPr lang="en-US" sz="3600" b="1" dirty="0">
                <a:latin typeface="Times New Roman" pitchFamily="18" charset="0"/>
              </a:rPr>
              <a:t> </a:t>
            </a:r>
          </a:p>
        </p:txBody>
      </p:sp>
      <p:pic>
        <p:nvPicPr>
          <p:cNvPr id="6" name="Picture 3" descr="Chiều của dòng điện cảm ứ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2590800"/>
            <a:ext cx="44958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 rot="5400000">
            <a:off x="4114800" y="3276600"/>
            <a:ext cx="2895600" cy="609600"/>
            <a:chOff x="4032" y="2016"/>
            <a:chExt cx="1536" cy="384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4032" y="2016"/>
              <a:ext cx="816" cy="384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4752" y="2016"/>
              <a:ext cx="816" cy="384"/>
            </a:xfrm>
            <a:prstGeom prst="cube">
              <a:avLst>
                <a:gd name="adj" fmla="val 25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S</a:t>
              </a:r>
            </a:p>
          </p:txBody>
        </p:sp>
      </p:grpSp>
      <p:sp>
        <p:nvSpPr>
          <p:cNvPr id="10" name="Oval 4"/>
          <p:cNvSpPr>
            <a:spLocks noChangeArrowheads="1"/>
          </p:cNvSpPr>
          <p:nvPr/>
        </p:nvSpPr>
        <p:spPr bwMode="auto">
          <a:xfrm rot="-3073257">
            <a:off x="2895494" y="3308756"/>
            <a:ext cx="2286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 rot="-706638">
            <a:off x="3152900" y="3144323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V="1">
            <a:off x="2362200" y="3505200"/>
            <a:ext cx="609600" cy="228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>
            <a:off x="2819400" y="2590800"/>
            <a:ext cx="3810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23" descr="Canvas"/>
          <p:cNvSpPr txBox="1">
            <a:spLocks noChangeArrowheads="1"/>
          </p:cNvSpPr>
          <p:nvPr/>
        </p:nvSpPr>
        <p:spPr bwMode="auto">
          <a:xfrm>
            <a:off x="3276600" y="6211887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Ta </a:t>
            </a:r>
            <a:r>
              <a:rPr lang="en-US" sz="3600" dirty="0" err="1">
                <a:latin typeface="Times New Roman" pitchFamily="18" charset="0"/>
              </a:rPr>
              <a:t>quan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sát</a:t>
            </a:r>
            <a:endParaRPr lang="en-US" sz="3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43200000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4" name="Text Box 16" descr="Parchment"/>
          <p:cNvSpPr txBox="1">
            <a:spLocks noChangeArrowheads="1"/>
          </p:cNvSpPr>
          <p:nvPr/>
        </p:nvSpPr>
        <p:spPr bwMode="auto">
          <a:xfrm>
            <a:off x="152400" y="0"/>
            <a:ext cx="8305800" cy="37861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</a:rPr>
              <a:t>C2</a:t>
            </a:r>
            <a:r>
              <a:rPr lang="en-US" sz="3200">
                <a:latin typeface="Times New Roman" pitchFamily="18" charset="0"/>
              </a:rPr>
              <a:t>. Hãy phân tích xem s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3200">
                <a:latin typeface="Times New Roman" pitchFamily="18" charset="0"/>
              </a:rPr>
              <a:t> ĐST xuyên qua tiết diện S của cuộn dây biến </a:t>
            </a:r>
            <a:r>
              <a:rPr lang="vi-VN" sz="3200">
                <a:latin typeface="Times New Roman" pitchFamily="18" charset="0"/>
              </a:rPr>
              <a:t>đ</a:t>
            </a:r>
            <a:r>
              <a:rPr lang="en-US" sz="3200">
                <a:latin typeface="Times New Roman" pitchFamily="18" charset="0"/>
              </a:rPr>
              <a:t>ổi thế nào khi cho nam châm quay tr</a:t>
            </a:r>
            <a:r>
              <a:rPr lang="vi-VN" sz="3200">
                <a:latin typeface="Times New Roman" pitchFamily="18" charset="0"/>
              </a:rPr>
              <a:t>ư</a:t>
            </a:r>
            <a:r>
              <a:rPr lang="en-US" sz="3200">
                <a:latin typeface="Times New Roman" pitchFamily="18" charset="0"/>
              </a:rPr>
              <a:t>ớc cuộn dây(Hvẽ). Từ </a:t>
            </a:r>
            <a:r>
              <a:rPr lang="vi-VN" sz="3200">
                <a:latin typeface="Times New Roman" pitchFamily="18" charset="0"/>
              </a:rPr>
              <a:t>đ</a:t>
            </a:r>
            <a:r>
              <a:rPr lang="en-US" sz="3200">
                <a:latin typeface="Times New Roman" pitchFamily="18" charset="0"/>
              </a:rPr>
              <a:t>ó suy ra dòng </a:t>
            </a:r>
            <a:r>
              <a:rPr lang="vi-VN" sz="3200">
                <a:latin typeface="Times New Roman" pitchFamily="18" charset="0"/>
              </a:rPr>
              <a:t>đ</a:t>
            </a:r>
            <a:r>
              <a:rPr lang="en-US" sz="3200">
                <a:latin typeface="Times New Roman" pitchFamily="18" charset="0"/>
              </a:rPr>
              <a:t>iện cảm ứng xuất hiện trong cuộn dây có chiều biến </a:t>
            </a:r>
            <a:r>
              <a:rPr lang="vi-VN" sz="3200">
                <a:latin typeface="Times New Roman" pitchFamily="18" charset="0"/>
              </a:rPr>
              <a:t>đ</a:t>
            </a:r>
            <a:r>
              <a:rPr lang="en-US" sz="3200">
                <a:latin typeface="Times New Roman" pitchFamily="18" charset="0"/>
              </a:rPr>
              <a:t>ổi nh</a:t>
            </a:r>
            <a:r>
              <a:rPr lang="vi-VN" sz="3200">
                <a:latin typeface="Times New Roman" pitchFamily="18" charset="0"/>
              </a:rPr>
              <a:t>ư</a:t>
            </a:r>
            <a:r>
              <a:rPr lang="en-US" sz="3200">
                <a:latin typeface="Times New Roman" pitchFamily="18" charset="0"/>
              </a:rPr>
              <a:t> thế nào trong khi nam châm quay. </a:t>
            </a:r>
          </a:p>
          <a:p>
            <a:pPr algn="just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 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B3F158C-B4FD-43C6-84D2-039F5F5A0659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21508" name="Picture 3" descr="Chiều của dòng điện cảm ứ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454275"/>
            <a:ext cx="44958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Oval 4"/>
          <p:cNvSpPr>
            <a:spLocks noChangeArrowheads="1"/>
          </p:cNvSpPr>
          <p:nvPr/>
        </p:nvSpPr>
        <p:spPr bwMode="auto">
          <a:xfrm rot="-3073257">
            <a:off x="4991100" y="3178175"/>
            <a:ext cx="2286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 rot="-706638">
            <a:off x="5257800" y="3063875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17"/>
          <p:cNvSpPr>
            <a:spLocks noChangeArrowheads="1"/>
          </p:cNvSpPr>
          <p:nvPr/>
        </p:nvSpPr>
        <p:spPr bwMode="auto">
          <a:xfrm>
            <a:off x="6553200" y="3825875"/>
            <a:ext cx="2209800" cy="533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 rot="5400000">
            <a:off x="6324600" y="3749675"/>
            <a:ext cx="2895600" cy="609600"/>
            <a:chOff x="4032" y="2016"/>
            <a:chExt cx="1536" cy="384"/>
          </a:xfrm>
        </p:grpSpPr>
        <p:sp>
          <p:nvSpPr>
            <p:cNvPr id="21516" name="AutoShape 6"/>
            <p:cNvSpPr>
              <a:spLocks noChangeArrowheads="1"/>
            </p:cNvSpPr>
            <p:nvPr/>
          </p:nvSpPr>
          <p:spPr bwMode="auto">
            <a:xfrm>
              <a:off x="4032" y="2016"/>
              <a:ext cx="816" cy="384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21517" name="AutoShape 7"/>
            <p:cNvSpPr>
              <a:spLocks noChangeArrowheads="1"/>
            </p:cNvSpPr>
            <p:nvPr/>
          </p:nvSpPr>
          <p:spPr bwMode="auto">
            <a:xfrm>
              <a:off x="4752" y="2016"/>
              <a:ext cx="816" cy="384"/>
            </a:xfrm>
            <a:prstGeom prst="cube">
              <a:avLst>
                <a:gd name="adj" fmla="val 25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S</a:t>
              </a:r>
            </a:p>
          </p:txBody>
        </p:sp>
      </p:grpSp>
      <p:sp>
        <p:nvSpPr>
          <p:cNvPr id="37907" name="Line 19"/>
          <p:cNvSpPr>
            <a:spLocks noChangeShapeType="1"/>
          </p:cNvSpPr>
          <p:nvPr/>
        </p:nvSpPr>
        <p:spPr bwMode="auto">
          <a:xfrm flipV="1">
            <a:off x="4419600" y="3368675"/>
            <a:ext cx="609600" cy="228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>
            <a:off x="4876800" y="2530475"/>
            <a:ext cx="3810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Text Box 23" descr="Canvas"/>
          <p:cNvSpPr txBox="1">
            <a:spLocks noChangeArrowheads="1"/>
          </p:cNvSpPr>
          <p:nvPr/>
        </p:nvSpPr>
        <p:spPr bwMode="auto">
          <a:xfrm>
            <a:off x="5562600" y="6019800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Ta quan sát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43200000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4" grpId="0" animBg="1"/>
      <p:bldP spid="37892" grpId="0" animBg="1"/>
      <p:bldP spid="37897" grpId="0" animBg="1"/>
      <p:bldP spid="37907" grpId="0" animBg="1"/>
      <p:bldP spid="379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17DDE57-F594-46EF-AA9E-ACB09FFE2723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22531" name="Picture 3" descr="Chiều của dòng điện cảm ứ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454275"/>
            <a:ext cx="44958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Oval 4"/>
          <p:cNvSpPr>
            <a:spLocks noChangeArrowheads="1"/>
          </p:cNvSpPr>
          <p:nvPr/>
        </p:nvSpPr>
        <p:spPr bwMode="auto">
          <a:xfrm rot="-3073257">
            <a:off x="4991100" y="3178175"/>
            <a:ext cx="2286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 rot="-706638">
            <a:off x="5257800" y="3063875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Rectangle 17"/>
          <p:cNvSpPr>
            <a:spLocks noChangeArrowheads="1"/>
          </p:cNvSpPr>
          <p:nvPr/>
        </p:nvSpPr>
        <p:spPr bwMode="auto">
          <a:xfrm>
            <a:off x="6553200" y="3825875"/>
            <a:ext cx="2209800" cy="533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 rot="5400000">
            <a:off x="6324600" y="3749675"/>
            <a:ext cx="2895600" cy="609600"/>
            <a:chOff x="4032" y="2016"/>
            <a:chExt cx="1536" cy="384"/>
          </a:xfrm>
        </p:grpSpPr>
        <p:sp>
          <p:nvSpPr>
            <p:cNvPr id="22540" name="AutoShape 6"/>
            <p:cNvSpPr>
              <a:spLocks noChangeArrowheads="1"/>
            </p:cNvSpPr>
            <p:nvPr/>
          </p:nvSpPr>
          <p:spPr bwMode="auto">
            <a:xfrm>
              <a:off x="4032" y="2016"/>
              <a:ext cx="816" cy="384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22541" name="AutoShape 7"/>
            <p:cNvSpPr>
              <a:spLocks noChangeArrowheads="1"/>
            </p:cNvSpPr>
            <p:nvPr/>
          </p:nvSpPr>
          <p:spPr bwMode="auto">
            <a:xfrm>
              <a:off x="4752" y="2016"/>
              <a:ext cx="816" cy="384"/>
            </a:xfrm>
            <a:prstGeom prst="cube">
              <a:avLst>
                <a:gd name="adj" fmla="val 25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S</a:t>
              </a:r>
            </a:p>
          </p:txBody>
        </p:sp>
      </p:grpSp>
      <p:sp>
        <p:nvSpPr>
          <p:cNvPr id="37907" name="Line 19"/>
          <p:cNvSpPr>
            <a:spLocks noChangeShapeType="1"/>
          </p:cNvSpPr>
          <p:nvPr/>
        </p:nvSpPr>
        <p:spPr bwMode="auto">
          <a:xfrm flipV="1">
            <a:off x="4419600" y="3368675"/>
            <a:ext cx="609600" cy="2286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>
            <a:off x="4876800" y="2530475"/>
            <a:ext cx="3810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909" name="Text Box 21" descr="Water droplets"/>
          <p:cNvSpPr txBox="1">
            <a:spLocks noChangeArrowheads="1"/>
          </p:cNvSpPr>
          <p:nvPr/>
        </p:nvSpPr>
        <p:spPr bwMode="auto">
          <a:xfrm>
            <a:off x="0" y="0"/>
            <a:ext cx="9144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Khi cực N của NC lại gần CD thì s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 ĐST xuyên qua tiết diện S của CD t</a:t>
            </a:r>
            <a:r>
              <a:rPr lang="vi-VN" sz="3200">
                <a:solidFill>
                  <a:srgbClr val="FF0000"/>
                </a:solidFill>
                <a:latin typeface="Times New Roman" pitchFamily="18" charset="0"/>
              </a:rPr>
              <a:t>ă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ng.</a:t>
            </a:r>
            <a:r>
              <a:rPr lang="en-US" sz="3200">
                <a:latin typeface="Times New Roman" pitchFamily="18" charset="0"/>
              </a:rPr>
              <a:t> Khi cực N ra xa CD thì số ĐST qua S giảm. </a:t>
            </a:r>
            <a:r>
              <a:rPr lang="en-US" sz="3200">
                <a:solidFill>
                  <a:srgbClr val="6600CC"/>
                </a:solidFill>
                <a:latin typeface="Times New Roman" pitchFamily="18" charset="0"/>
              </a:rPr>
              <a:t>Khi NC quay liên tục thì SĐST xuyên qua S luân phiên t</a:t>
            </a:r>
            <a:r>
              <a:rPr lang="vi-VN" sz="3200">
                <a:solidFill>
                  <a:srgbClr val="6600CC"/>
                </a:solidFill>
                <a:latin typeface="Times New Roman" pitchFamily="18" charset="0"/>
              </a:rPr>
              <a:t>ă</a:t>
            </a:r>
            <a:r>
              <a:rPr lang="en-US" sz="3200">
                <a:solidFill>
                  <a:srgbClr val="6600CC"/>
                </a:solidFill>
                <a:latin typeface="Times New Roman" pitchFamily="18" charset="0"/>
              </a:rPr>
              <a:t>ng giảm.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</a:rPr>
              <a:t>Vậy dòng </a:t>
            </a:r>
            <a:r>
              <a:rPr lang="vi-VN" sz="3200" b="1">
                <a:latin typeface="Times New Roman" pitchFamily="18" charset="0"/>
              </a:rPr>
              <a:t>đ</a:t>
            </a:r>
            <a:r>
              <a:rPr lang="en-US" sz="3200" b="1">
                <a:latin typeface="Times New Roman" pitchFamily="18" charset="0"/>
              </a:rPr>
              <a:t>iện qua CD là dòng </a:t>
            </a:r>
            <a:r>
              <a:rPr lang="vi-VN" sz="3200" b="1">
                <a:latin typeface="Times New Roman" pitchFamily="18" charset="0"/>
              </a:rPr>
              <a:t>đ</a:t>
            </a:r>
            <a:r>
              <a:rPr lang="en-US" sz="3200" b="1">
                <a:latin typeface="Times New Roman" pitchFamily="18" charset="0"/>
              </a:rPr>
              <a:t>iện xoay chiều.</a:t>
            </a:r>
          </a:p>
        </p:txBody>
      </p:sp>
      <p:sp>
        <p:nvSpPr>
          <p:cNvPr id="22539" name="Text Box 23" descr="Canvas"/>
          <p:cNvSpPr txBox="1">
            <a:spLocks noChangeArrowheads="1"/>
          </p:cNvSpPr>
          <p:nvPr/>
        </p:nvSpPr>
        <p:spPr bwMode="auto">
          <a:xfrm>
            <a:off x="5562600" y="6019800"/>
            <a:ext cx="2514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Ta quan sát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43200000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7" grpId="0" animBg="1"/>
      <p:bldP spid="37907" grpId="0" animBg="1"/>
      <p:bldP spid="37908" grpId="0" animBg="1"/>
      <p:bldP spid="3790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86800" y="6400800"/>
            <a:ext cx="365125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C6F836C-30AD-4331-8349-84F600D8E16F}" type="slidenum">
              <a:rPr lang="en-US" smtClean="0">
                <a:latin typeface="Times New Roman" pitchFamily="18" charset="0"/>
              </a:rPr>
              <a:pPr/>
              <a:t>16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8919" name="Text Box 7" descr="Parchment"/>
          <p:cNvSpPr txBox="1">
            <a:spLocks noChangeArrowheads="1"/>
          </p:cNvSpPr>
          <p:nvPr/>
        </p:nvSpPr>
        <p:spPr bwMode="auto">
          <a:xfrm>
            <a:off x="304800" y="4572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</a:rPr>
              <a:t>C3</a:t>
            </a:r>
            <a:r>
              <a:rPr lang="en-US" sz="3600">
                <a:latin typeface="Times New Roman" pitchFamily="18" charset="0"/>
              </a:rPr>
              <a:t> Hình bên vẽ một CD dẫn kín có thể quay quanh một trục thẳng </a:t>
            </a:r>
            <a:r>
              <a:rPr lang="vi-VN" sz="3600">
                <a:latin typeface="Times New Roman" pitchFamily="18" charset="0"/>
              </a:rPr>
              <a:t>đ</a:t>
            </a:r>
            <a:r>
              <a:rPr lang="en-US" sz="3600">
                <a:latin typeface="Times New Roman" pitchFamily="18" charset="0"/>
              </a:rPr>
              <a:t>ứng trong từ tr</a:t>
            </a:r>
            <a:r>
              <a:rPr lang="vi-VN" sz="3600">
                <a:latin typeface="Times New Roman" pitchFamily="18" charset="0"/>
              </a:rPr>
              <a:t>ư</a:t>
            </a:r>
            <a:r>
              <a:rPr lang="en-US" sz="3600">
                <a:latin typeface="Times New Roman" pitchFamily="18" charset="0"/>
              </a:rPr>
              <a:t>ờng của một NC. Hãy phân tích xem số ĐST xuyên qua tiết diện S của CD biến thiên nh</a:t>
            </a:r>
            <a:r>
              <a:rPr lang="vi-VN" sz="3600">
                <a:latin typeface="Times New Roman" pitchFamily="18" charset="0"/>
              </a:rPr>
              <a:t>ư</a:t>
            </a:r>
            <a:r>
              <a:rPr lang="en-US" sz="3600">
                <a:latin typeface="Times New Roman" pitchFamily="18" charset="0"/>
              </a:rPr>
              <a:t> thế nào khi cuộn dây quay, từ </a:t>
            </a:r>
            <a:r>
              <a:rPr lang="vi-VN" sz="3600">
                <a:latin typeface="Times New Roman" pitchFamily="18" charset="0"/>
              </a:rPr>
              <a:t>đ</a:t>
            </a:r>
            <a:r>
              <a:rPr lang="en-US" sz="3600">
                <a:latin typeface="Times New Roman" pitchFamily="18" charset="0"/>
              </a:rPr>
              <a:t>ó suy ra nhận xét về chiều dòng </a:t>
            </a:r>
            <a:r>
              <a:rPr lang="vi-VN" sz="3600">
                <a:latin typeface="Times New Roman" pitchFamily="18" charset="0"/>
              </a:rPr>
              <a:t>đ</a:t>
            </a:r>
            <a:r>
              <a:rPr lang="en-US" sz="3600">
                <a:latin typeface="Times New Roman" pitchFamily="18" charset="0"/>
              </a:rPr>
              <a:t>iện cảm ứng xuất hiện trong cuộn dây. </a:t>
            </a:r>
          </a:p>
          <a:p>
            <a:pPr algn="just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 </a:t>
            </a:r>
          </a:p>
        </p:txBody>
      </p:sp>
      <p:sp>
        <p:nvSpPr>
          <p:cNvPr id="23556" name="Text Box 16" descr="Papyrus"/>
          <p:cNvSpPr txBox="1">
            <a:spLocks noChangeArrowheads="1"/>
          </p:cNvSpPr>
          <p:nvPr/>
        </p:nvSpPr>
        <p:spPr bwMode="auto">
          <a:xfrm>
            <a:off x="228600" y="-7620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2. </a:t>
            </a:r>
            <a:r>
              <a:rPr lang="en-US" sz="3600" b="1" u="sng">
                <a:latin typeface="Times New Roman" pitchFamily="18" charset="0"/>
              </a:rPr>
              <a:t>Cho cuộn dây quay trong từ tr</a:t>
            </a:r>
            <a:r>
              <a:rPr lang="vi-VN" sz="3600" b="1" u="sng">
                <a:latin typeface="Times New Roman" pitchFamily="18" charset="0"/>
              </a:rPr>
              <a:t>ư</a:t>
            </a:r>
            <a:r>
              <a:rPr lang="en-US" sz="3600" b="1" u="sng">
                <a:latin typeface="Times New Roman" pitchFamily="18" charset="0"/>
              </a:rPr>
              <a:t>ờng </a:t>
            </a:r>
          </a:p>
        </p:txBody>
      </p:sp>
      <p:sp>
        <p:nvSpPr>
          <p:cNvPr id="23557" name="AutoShape 17"/>
          <p:cNvSpPr>
            <a:spLocks noChangeArrowheads="1"/>
          </p:cNvSpPr>
          <p:nvPr/>
        </p:nvSpPr>
        <p:spPr bwMode="auto">
          <a:xfrm>
            <a:off x="4114800" y="4181475"/>
            <a:ext cx="1752600" cy="19050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</a:rPr>
              <a:t>N</a:t>
            </a:r>
          </a:p>
        </p:txBody>
      </p:sp>
      <p:sp>
        <p:nvSpPr>
          <p:cNvPr id="23558" name="AutoShape 18"/>
          <p:cNvSpPr>
            <a:spLocks noChangeArrowheads="1"/>
          </p:cNvSpPr>
          <p:nvPr/>
        </p:nvSpPr>
        <p:spPr bwMode="auto">
          <a:xfrm>
            <a:off x="7239000" y="4105275"/>
            <a:ext cx="1752600" cy="1905000"/>
          </a:xfrm>
          <a:prstGeom prst="cube">
            <a:avLst>
              <a:gd name="adj" fmla="val 25000"/>
            </a:avLst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</a:rPr>
              <a:t>S</a:t>
            </a:r>
          </a:p>
        </p:txBody>
      </p:sp>
      <p:sp>
        <p:nvSpPr>
          <p:cNvPr id="23559" name="Line 20"/>
          <p:cNvSpPr>
            <a:spLocks noChangeShapeType="1"/>
          </p:cNvSpPr>
          <p:nvPr/>
        </p:nvSpPr>
        <p:spPr bwMode="auto">
          <a:xfrm>
            <a:off x="6553200" y="3733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Line 21"/>
          <p:cNvSpPr>
            <a:spLocks noChangeShapeType="1"/>
          </p:cNvSpPr>
          <p:nvPr/>
        </p:nvSpPr>
        <p:spPr bwMode="auto">
          <a:xfrm>
            <a:off x="6553200" y="4181475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Line 22"/>
          <p:cNvSpPr>
            <a:spLocks noChangeShapeType="1"/>
          </p:cNvSpPr>
          <p:nvPr/>
        </p:nvSpPr>
        <p:spPr bwMode="auto">
          <a:xfrm>
            <a:off x="6553200" y="6010275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Rectangle 19"/>
          <p:cNvSpPr>
            <a:spLocks noChangeArrowheads="1"/>
          </p:cNvSpPr>
          <p:nvPr/>
        </p:nvSpPr>
        <p:spPr bwMode="auto">
          <a:xfrm>
            <a:off x="5943600" y="4181475"/>
            <a:ext cx="1219200" cy="1828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Vị trí 1</a:t>
            </a:r>
          </a:p>
        </p:txBody>
      </p:sp>
      <p:sp>
        <p:nvSpPr>
          <p:cNvPr id="23563" name="Text Box 24"/>
          <p:cNvSpPr txBox="1">
            <a:spLocks noChangeArrowheads="1"/>
          </p:cNvSpPr>
          <p:nvPr/>
        </p:nvSpPr>
        <p:spPr bwMode="auto">
          <a:xfrm>
            <a:off x="4572000" y="6391275"/>
            <a:ext cx="1447800" cy="4619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Cuộn dây</a:t>
            </a:r>
          </a:p>
        </p:txBody>
      </p:sp>
      <p:sp>
        <p:nvSpPr>
          <p:cNvPr id="23564" name="Line 25"/>
          <p:cNvSpPr>
            <a:spLocks noChangeShapeType="1"/>
          </p:cNvSpPr>
          <p:nvPr/>
        </p:nvSpPr>
        <p:spPr bwMode="auto">
          <a:xfrm flipH="1">
            <a:off x="5867400" y="6010275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5" name="Text Box 26"/>
          <p:cNvSpPr txBox="1">
            <a:spLocks noChangeArrowheads="1"/>
          </p:cNvSpPr>
          <p:nvPr/>
        </p:nvSpPr>
        <p:spPr bwMode="auto">
          <a:xfrm>
            <a:off x="6934200" y="6391275"/>
            <a:ext cx="1447800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Trục quay</a:t>
            </a:r>
          </a:p>
        </p:txBody>
      </p:sp>
      <p:sp>
        <p:nvSpPr>
          <p:cNvPr id="23566" name="Line 27"/>
          <p:cNvSpPr>
            <a:spLocks noChangeShapeType="1"/>
          </p:cNvSpPr>
          <p:nvPr/>
        </p:nvSpPr>
        <p:spPr bwMode="auto">
          <a:xfrm>
            <a:off x="6553200" y="6315075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8FBBC1F-0851-427B-9056-E7C7C699ECE2}" type="slidenum">
              <a:rPr lang="en-US" smtClean="0">
                <a:latin typeface="Times New Roman" pitchFamily="18" charset="0"/>
              </a:rPr>
              <a:pPr/>
              <a:t>17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9940" name="Text Box 4" descr="Water droplets"/>
          <p:cNvSpPr txBox="1">
            <a:spLocks noChangeArrowheads="1"/>
          </p:cNvSpPr>
          <p:nvPr/>
        </p:nvSpPr>
        <p:spPr bwMode="auto">
          <a:xfrm>
            <a:off x="228600" y="152400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u="sng">
                <a:solidFill>
                  <a:srgbClr val="FF0000"/>
                </a:solidFill>
                <a:latin typeface="Times New Roman" pitchFamily="18" charset="0"/>
              </a:rPr>
              <a:t>C3</a:t>
            </a:r>
            <a:r>
              <a:rPr lang="en-US" sz="3600">
                <a:latin typeface="Times New Roman" pitchFamily="18" charset="0"/>
              </a:rPr>
              <a:t> Khi cuộn dây quay từ vị trí 1 sang vị trí 2 thì số ĐST xuyên qua tiết diện S của CD t</a:t>
            </a:r>
            <a:r>
              <a:rPr lang="vi-VN" sz="3600">
                <a:latin typeface="Times New Roman" pitchFamily="18" charset="0"/>
              </a:rPr>
              <a:t>ă</a:t>
            </a:r>
            <a:r>
              <a:rPr lang="en-US" sz="3600">
                <a:latin typeface="Times New Roman" pitchFamily="18" charset="0"/>
              </a:rPr>
              <a:t>ng. 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Khi CD từ vị trí 2 quay tiếp thì số ĐST giảm.</a:t>
            </a:r>
            <a:r>
              <a:rPr lang="en-US" sz="3600"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6600CC"/>
                </a:solidFill>
                <a:latin typeface="Times New Roman" pitchFamily="18" charset="0"/>
              </a:rPr>
              <a:t>Nếu CD quay liên tục thì số ĐST xuyên qua tiết diện S luân phiên t</a:t>
            </a:r>
            <a:r>
              <a:rPr lang="vi-VN" sz="3600">
                <a:solidFill>
                  <a:srgbClr val="6600CC"/>
                </a:solidFill>
                <a:latin typeface="Times New Roman" pitchFamily="18" charset="0"/>
              </a:rPr>
              <a:t>ă</a:t>
            </a:r>
            <a:r>
              <a:rPr lang="en-US" sz="3600">
                <a:solidFill>
                  <a:srgbClr val="6600CC"/>
                </a:solidFill>
                <a:latin typeface="Times New Roman" pitchFamily="18" charset="0"/>
              </a:rPr>
              <a:t>ng, giảm.</a:t>
            </a:r>
            <a:r>
              <a:rPr lang="en-US" sz="3600">
                <a:latin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</a:rPr>
              <a:t>Vậy dòng </a:t>
            </a:r>
            <a:r>
              <a:rPr lang="vi-VN" sz="3600" b="1">
                <a:latin typeface="Times New Roman" pitchFamily="18" charset="0"/>
              </a:rPr>
              <a:t>đ</a:t>
            </a:r>
            <a:r>
              <a:rPr lang="en-US" sz="3600" b="1">
                <a:latin typeface="Times New Roman" pitchFamily="18" charset="0"/>
              </a:rPr>
              <a:t>iện cảm ứng xuất hiện trong cuộn dây là dòng </a:t>
            </a:r>
            <a:r>
              <a:rPr lang="vi-VN" sz="3600" b="1">
                <a:latin typeface="Times New Roman" pitchFamily="18" charset="0"/>
              </a:rPr>
              <a:t>đ</a:t>
            </a:r>
            <a:r>
              <a:rPr lang="en-US" sz="3600" b="1">
                <a:latin typeface="Times New Roman" pitchFamily="18" charset="0"/>
              </a:rPr>
              <a:t>iện xoay chiều.</a:t>
            </a:r>
          </a:p>
          <a:p>
            <a:pPr algn="just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 </a:t>
            </a:r>
          </a:p>
        </p:txBody>
      </p:sp>
      <p:sp>
        <p:nvSpPr>
          <p:cNvPr id="24580" name="AutoShape 6"/>
          <p:cNvSpPr>
            <a:spLocks noChangeArrowheads="1"/>
          </p:cNvSpPr>
          <p:nvPr/>
        </p:nvSpPr>
        <p:spPr bwMode="auto">
          <a:xfrm>
            <a:off x="4114800" y="4029075"/>
            <a:ext cx="1752600" cy="19050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</a:rPr>
              <a:t>N</a:t>
            </a:r>
          </a:p>
        </p:txBody>
      </p:sp>
      <p:sp>
        <p:nvSpPr>
          <p:cNvPr id="24581" name="AutoShape 7"/>
          <p:cNvSpPr>
            <a:spLocks noChangeArrowheads="1"/>
          </p:cNvSpPr>
          <p:nvPr/>
        </p:nvSpPr>
        <p:spPr bwMode="auto">
          <a:xfrm>
            <a:off x="7239000" y="3952875"/>
            <a:ext cx="1752600" cy="1905000"/>
          </a:xfrm>
          <a:prstGeom prst="cube">
            <a:avLst>
              <a:gd name="adj" fmla="val 25000"/>
            </a:avLst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</a:rPr>
              <a:t>S</a:t>
            </a:r>
          </a:p>
        </p:txBody>
      </p:sp>
      <p:sp>
        <p:nvSpPr>
          <p:cNvPr id="24582" name="Line 8"/>
          <p:cNvSpPr>
            <a:spLocks noChangeShapeType="1"/>
          </p:cNvSpPr>
          <p:nvPr/>
        </p:nvSpPr>
        <p:spPr bwMode="auto">
          <a:xfrm>
            <a:off x="6553200" y="37338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Line 9"/>
          <p:cNvSpPr>
            <a:spLocks noChangeShapeType="1"/>
          </p:cNvSpPr>
          <p:nvPr/>
        </p:nvSpPr>
        <p:spPr bwMode="auto">
          <a:xfrm>
            <a:off x="6553200" y="4029075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Line 10"/>
          <p:cNvSpPr>
            <a:spLocks noChangeShapeType="1"/>
          </p:cNvSpPr>
          <p:nvPr/>
        </p:nvSpPr>
        <p:spPr bwMode="auto">
          <a:xfrm>
            <a:off x="6553200" y="5857875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Line 13"/>
          <p:cNvSpPr>
            <a:spLocks noChangeShapeType="1"/>
          </p:cNvSpPr>
          <p:nvPr/>
        </p:nvSpPr>
        <p:spPr bwMode="auto">
          <a:xfrm flipH="1">
            <a:off x="6096000" y="3581400"/>
            <a:ext cx="9144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Line 14"/>
          <p:cNvSpPr>
            <a:spLocks noChangeShapeType="1"/>
          </p:cNvSpPr>
          <p:nvPr/>
        </p:nvSpPr>
        <p:spPr bwMode="auto">
          <a:xfrm>
            <a:off x="6096000" y="4638675"/>
            <a:ext cx="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Line 16"/>
          <p:cNvSpPr>
            <a:spLocks noChangeShapeType="1"/>
          </p:cNvSpPr>
          <p:nvPr/>
        </p:nvSpPr>
        <p:spPr bwMode="auto">
          <a:xfrm>
            <a:off x="7010400" y="2819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Line 18"/>
          <p:cNvSpPr>
            <a:spLocks noChangeShapeType="1"/>
          </p:cNvSpPr>
          <p:nvPr/>
        </p:nvSpPr>
        <p:spPr bwMode="auto">
          <a:xfrm>
            <a:off x="7010400" y="3581400"/>
            <a:ext cx="0" cy="1752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9" name="Line 19"/>
          <p:cNvSpPr>
            <a:spLocks noChangeShapeType="1"/>
          </p:cNvSpPr>
          <p:nvPr/>
        </p:nvSpPr>
        <p:spPr bwMode="auto">
          <a:xfrm flipH="1">
            <a:off x="6096000" y="5324475"/>
            <a:ext cx="9144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Text Box 20"/>
          <p:cNvSpPr txBox="1">
            <a:spLocks noChangeArrowheads="1"/>
          </p:cNvSpPr>
          <p:nvPr/>
        </p:nvSpPr>
        <p:spPr bwMode="auto">
          <a:xfrm>
            <a:off x="6248400" y="4638675"/>
            <a:ext cx="68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Vị trí 2</a:t>
            </a:r>
          </a:p>
        </p:txBody>
      </p:sp>
      <p:sp>
        <p:nvSpPr>
          <p:cNvPr id="24591" name="Text Box 21"/>
          <p:cNvSpPr txBox="1">
            <a:spLocks noChangeArrowheads="1"/>
          </p:cNvSpPr>
          <p:nvPr/>
        </p:nvSpPr>
        <p:spPr bwMode="auto">
          <a:xfrm>
            <a:off x="4572000" y="6391275"/>
            <a:ext cx="1447800" cy="4619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Cuộn dây</a:t>
            </a:r>
          </a:p>
        </p:txBody>
      </p:sp>
      <p:sp>
        <p:nvSpPr>
          <p:cNvPr id="24592" name="Text Box 22"/>
          <p:cNvSpPr txBox="1">
            <a:spLocks noChangeArrowheads="1"/>
          </p:cNvSpPr>
          <p:nvPr/>
        </p:nvSpPr>
        <p:spPr bwMode="auto">
          <a:xfrm>
            <a:off x="6629400" y="6391275"/>
            <a:ext cx="1447800" cy="461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Trục quay</a:t>
            </a:r>
          </a:p>
        </p:txBody>
      </p:sp>
      <p:sp>
        <p:nvSpPr>
          <p:cNvPr id="24593" name="Line 23"/>
          <p:cNvSpPr>
            <a:spLocks noChangeShapeType="1"/>
          </p:cNvSpPr>
          <p:nvPr/>
        </p:nvSpPr>
        <p:spPr bwMode="auto">
          <a:xfrm flipH="1">
            <a:off x="5562600" y="6086475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4" name="Line 24"/>
          <p:cNvSpPr>
            <a:spLocks noChangeShapeType="1"/>
          </p:cNvSpPr>
          <p:nvPr/>
        </p:nvSpPr>
        <p:spPr bwMode="auto">
          <a:xfrm>
            <a:off x="6553200" y="6162675"/>
            <a:ext cx="838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ải bộ hình nền powerpoint Tết 2023 cực đẹp để sử dụ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5" descr="Papyrus"/>
          <p:cNvSpPr txBox="1">
            <a:spLocks noChangeArrowheads="1"/>
          </p:cNvSpPr>
          <p:nvPr/>
        </p:nvSpPr>
        <p:spPr bwMode="auto">
          <a:xfrm>
            <a:off x="1371600" y="304800"/>
            <a:ext cx="3581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chemeClr val="bg1"/>
                </a:solidFill>
                <a:latin typeface="Times New Roman" pitchFamily="18" charset="0"/>
              </a:rPr>
              <a:t>3.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</a:rPr>
              <a:t>Kết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</a:rPr>
              <a:t>luận</a:t>
            </a:r>
            <a:endParaRPr lang="en-US" sz="4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Text Box 21" descr="White marble"/>
          <p:cNvSpPr txBox="1">
            <a:spLocks noChangeArrowheads="1"/>
          </p:cNvSpPr>
          <p:nvPr/>
        </p:nvSpPr>
        <p:spPr bwMode="auto">
          <a:xfrm>
            <a:off x="152400" y="1752600"/>
            <a:ext cx="8686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cuộn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dây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dẫn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kín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dòng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vi-VN" sz="4400" dirty="0">
                <a:solidFill>
                  <a:schemeClr val="bg1"/>
                </a:solidFill>
                <a:latin typeface="Times New Roman" pitchFamily="18" charset="0"/>
              </a:rPr>
              <a:t>đ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iện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cảm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ứng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xoay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chiều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xuất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hiện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khi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cho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NC quay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tr</a:t>
            </a:r>
            <a:r>
              <a:rPr lang="vi-VN" sz="4400" dirty="0">
                <a:solidFill>
                  <a:schemeClr val="bg1"/>
                </a:solidFill>
                <a:latin typeface="Times New Roman" pitchFamily="18" charset="0"/>
              </a:rPr>
              <a:t>ư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ớc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cuộn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dây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hay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cho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cuộn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dây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quay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từ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tr</a:t>
            </a:r>
            <a:r>
              <a:rPr lang="vi-VN" sz="4400" dirty="0">
                <a:solidFill>
                  <a:schemeClr val="bg1"/>
                </a:solidFill>
                <a:latin typeface="Times New Roman" pitchFamily="18" charset="0"/>
              </a:rPr>
              <a:t>ư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</a:rPr>
              <a:t>ờng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64;p24"/>
          <p:cNvGrpSpPr/>
          <p:nvPr/>
        </p:nvGrpSpPr>
        <p:grpSpPr>
          <a:xfrm>
            <a:off x="228600" y="4813701"/>
            <a:ext cx="8915400" cy="1328767"/>
            <a:chOff x="2476988" y="3610275"/>
            <a:chExt cx="3885477" cy="996575"/>
          </a:xfrm>
        </p:grpSpPr>
        <p:sp>
          <p:nvSpPr>
            <p:cNvPr id="465" name="Google Shape;465;p24"/>
            <p:cNvSpPr/>
            <p:nvPr/>
          </p:nvSpPr>
          <p:spPr>
            <a:xfrm>
              <a:off x="2477000" y="3610275"/>
              <a:ext cx="3885465" cy="736725"/>
            </a:xfrm>
            <a:custGeom>
              <a:avLst/>
              <a:gdLst/>
              <a:ahLst/>
              <a:cxnLst/>
              <a:rect l="l" t="t" r="r" b="b"/>
              <a:pathLst>
                <a:path w="140816" h="29469" extrusionOk="0">
                  <a:moveTo>
                    <a:pt x="8514" y="1"/>
                  </a:moveTo>
                  <a:lnTo>
                    <a:pt x="1" y="14729"/>
                  </a:lnTo>
                  <a:lnTo>
                    <a:pt x="8514" y="29468"/>
                  </a:lnTo>
                  <a:lnTo>
                    <a:pt x="132303" y="29468"/>
                  </a:lnTo>
                  <a:lnTo>
                    <a:pt x="140816" y="14729"/>
                  </a:lnTo>
                  <a:lnTo>
                    <a:pt x="132303" y="1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4"/>
            <p:cNvSpPr/>
            <p:nvPr/>
          </p:nvSpPr>
          <p:spPr>
            <a:xfrm>
              <a:off x="2476988" y="3610275"/>
              <a:ext cx="882275" cy="996575"/>
            </a:xfrm>
            <a:custGeom>
              <a:avLst/>
              <a:gdLst/>
              <a:ahLst/>
              <a:cxnLst/>
              <a:rect l="l" t="t" r="r" b="b"/>
              <a:pathLst>
                <a:path w="35291" h="39863" extrusionOk="0">
                  <a:moveTo>
                    <a:pt x="0" y="1"/>
                  </a:moveTo>
                  <a:lnTo>
                    <a:pt x="0" y="29468"/>
                  </a:lnTo>
                  <a:lnTo>
                    <a:pt x="17645" y="39863"/>
                  </a:lnTo>
                  <a:lnTo>
                    <a:pt x="35291" y="29468"/>
                  </a:lnTo>
                  <a:lnTo>
                    <a:pt x="35291" y="1"/>
                  </a:lnTo>
                  <a:close/>
                </a:path>
              </a:pathLst>
            </a:custGeom>
            <a:solidFill>
              <a:srgbClr val="6D6DEC"/>
            </a:solidFill>
            <a:ln>
              <a:noFill/>
            </a:ln>
          </p:spPr>
          <p:txBody>
            <a:bodyPr spcFirstLastPara="1" wrap="square" lIns="91425" tIns="91425" rIns="9142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900" b="1" dirty="0" smtClean="0">
                  <a:latin typeface="Times New Roman" pitchFamily="18" charset="0"/>
                  <a:ea typeface="Fira Sans Extra Condensed Medium"/>
                  <a:cs typeface="Times New Roman" pitchFamily="18" charset="0"/>
                  <a:sym typeface="Fira Sans Extra Condensed Medium"/>
                </a:rPr>
                <a:t>D</a:t>
              </a:r>
              <a:endParaRPr sz="2900" b="1">
                <a:latin typeface="Times New Roman" pitchFamily="18" charset="0"/>
                <a:ea typeface="Fira Sans Extra Condensed Medium"/>
                <a:cs typeface="Times New Roman" pitchFamily="18" charset="0"/>
                <a:sym typeface="Fira Sans Extra Condensed Medium"/>
              </a:endParaRPr>
            </a:p>
          </p:txBody>
        </p:sp>
        <p:sp>
          <p:nvSpPr>
            <p:cNvPr id="472" name="Google Shape;472;p24"/>
            <p:cNvSpPr/>
            <p:nvPr/>
          </p:nvSpPr>
          <p:spPr>
            <a:xfrm>
              <a:off x="3307218" y="3829049"/>
              <a:ext cx="2789573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rgbClr val="000000"/>
                </a:buClr>
                <a:buSzPts val="1100"/>
              </a:pPr>
              <a:r>
                <a:rPr lang="vi-VN" sz="3600" dirty="0" smtClean="0">
                  <a:latin typeface="Times New Roman" pitchFamily="18" charset="0"/>
                  <a:cs typeface="Times New Roman" pitchFamily="18" charset="0"/>
                </a:rPr>
                <a:t>dòng điện có một chiều cố định.</a:t>
              </a:r>
              <a:endParaRPr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oogle Shape;473;p24"/>
          <p:cNvGrpSpPr/>
          <p:nvPr/>
        </p:nvGrpSpPr>
        <p:grpSpPr>
          <a:xfrm>
            <a:off x="228600" y="3766367"/>
            <a:ext cx="8915400" cy="1328767"/>
            <a:chOff x="2477000" y="2824775"/>
            <a:chExt cx="3885465" cy="996575"/>
          </a:xfrm>
        </p:grpSpPr>
        <p:sp>
          <p:nvSpPr>
            <p:cNvPr id="474" name="Google Shape;474;p24"/>
            <p:cNvSpPr/>
            <p:nvPr/>
          </p:nvSpPr>
          <p:spPr>
            <a:xfrm>
              <a:off x="2477000" y="2824775"/>
              <a:ext cx="3885465" cy="736700"/>
            </a:xfrm>
            <a:custGeom>
              <a:avLst/>
              <a:gdLst/>
              <a:ahLst/>
              <a:cxnLst/>
              <a:rect l="l" t="t" r="r" b="b"/>
              <a:pathLst>
                <a:path w="140816" h="29468" extrusionOk="0">
                  <a:moveTo>
                    <a:pt x="8514" y="0"/>
                  </a:moveTo>
                  <a:lnTo>
                    <a:pt x="1" y="14728"/>
                  </a:lnTo>
                  <a:lnTo>
                    <a:pt x="8514" y="29468"/>
                  </a:lnTo>
                  <a:lnTo>
                    <a:pt x="132303" y="29468"/>
                  </a:lnTo>
                  <a:lnTo>
                    <a:pt x="140816" y="14728"/>
                  </a:lnTo>
                  <a:lnTo>
                    <a:pt x="132303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4"/>
            <p:cNvSpPr/>
            <p:nvPr/>
          </p:nvSpPr>
          <p:spPr>
            <a:xfrm>
              <a:off x="2477000" y="2824775"/>
              <a:ext cx="882250" cy="996575"/>
            </a:xfrm>
            <a:custGeom>
              <a:avLst/>
              <a:gdLst/>
              <a:ahLst/>
              <a:cxnLst/>
              <a:rect l="l" t="t" r="r" b="b"/>
              <a:pathLst>
                <a:path w="35290" h="39863" extrusionOk="0">
                  <a:moveTo>
                    <a:pt x="0" y="0"/>
                  </a:moveTo>
                  <a:lnTo>
                    <a:pt x="0" y="29468"/>
                  </a:lnTo>
                  <a:lnTo>
                    <a:pt x="17645" y="39862"/>
                  </a:lnTo>
                  <a:lnTo>
                    <a:pt x="35290" y="29468"/>
                  </a:lnTo>
                  <a:lnTo>
                    <a:pt x="35290" y="0"/>
                  </a:lnTo>
                  <a:close/>
                </a:path>
              </a:pathLst>
            </a:custGeom>
            <a:solidFill>
              <a:srgbClr val="FDD77C"/>
            </a:solidFill>
            <a:ln>
              <a:noFill/>
            </a:ln>
          </p:spPr>
          <p:txBody>
            <a:bodyPr spcFirstLastPara="1" wrap="square" lIns="91425" tIns="91425" rIns="9142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900" b="1" dirty="0" smtClean="0">
                  <a:latin typeface="Times New Roman" pitchFamily="18" charset="0"/>
                  <a:ea typeface="Fira Sans Extra Condensed Medium"/>
                  <a:cs typeface="Times New Roman" pitchFamily="18" charset="0"/>
                  <a:sym typeface="Fira Sans Extra Condensed Medium"/>
                </a:rPr>
                <a:t>C</a:t>
              </a:r>
              <a:endParaRPr sz="2900" b="1">
                <a:latin typeface="Times New Roman" pitchFamily="18" charset="0"/>
                <a:ea typeface="Fira Sans Extra Condensed Medium"/>
                <a:cs typeface="Times New Roman" pitchFamily="18" charset="0"/>
                <a:sym typeface="Fira Sans Extra Condensed Medium"/>
              </a:endParaRPr>
            </a:p>
          </p:txBody>
        </p:sp>
        <p:sp>
          <p:nvSpPr>
            <p:cNvPr id="481" name="Google Shape;481;p24"/>
            <p:cNvSpPr txBox="1"/>
            <p:nvPr/>
          </p:nvSpPr>
          <p:spPr>
            <a:xfrm>
              <a:off x="3373646" y="3086100"/>
              <a:ext cx="2988819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vi-VN" sz="3600" dirty="0" smtClean="0">
                  <a:latin typeface="Times New Roman" pitchFamily="18" charset="0"/>
                  <a:cs typeface="Times New Roman" pitchFamily="18" charset="0"/>
                </a:rPr>
                <a:t>dòng điện có chiều từ trái qua phải.</a:t>
              </a:r>
              <a:endParaRPr sz="3600">
                <a:solidFill>
                  <a:schemeClr val="bg1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endParaRPr>
            </a:p>
          </p:txBody>
        </p:sp>
      </p:grpSp>
      <p:grpSp>
        <p:nvGrpSpPr>
          <p:cNvPr id="4" name="Google Shape;483;p24"/>
          <p:cNvGrpSpPr/>
          <p:nvPr/>
        </p:nvGrpSpPr>
        <p:grpSpPr>
          <a:xfrm>
            <a:off x="228600" y="2705901"/>
            <a:ext cx="10058400" cy="1328767"/>
            <a:chOff x="2476988" y="2029425"/>
            <a:chExt cx="4433689" cy="996575"/>
          </a:xfrm>
        </p:grpSpPr>
        <p:sp>
          <p:nvSpPr>
            <p:cNvPr id="484" name="Google Shape;484;p24"/>
            <p:cNvSpPr/>
            <p:nvPr/>
          </p:nvSpPr>
          <p:spPr>
            <a:xfrm>
              <a:off x="2477000" y="2029425"/>
              <a:ext cx="3885465" cy="736725"/>
            </a:xfrm>
            <a:custGeom>
              <a:avLst/>
              <a:gdLst/>
              <a:ahLst/>
              <a:cxnLst/>
              <a:rect l="l" t="t" r="r" b="b"/>
              <a:pathLst>
                <a:path w="140816" h="29469" extrusionOk="0">
                  <a:moveTo>
                    <a:pt x="8514" y="1"/>
                  </a:moveTo>
                  <a:lnTo>
                    <a:pt x="1" y="14729"/>
                  </a:lnTo>
                  <a:lnTo>
                    <a:pt x="8514" y="29469"/>
                  </a:lnTo>
                  <a:lnTo>
                    <a:pt x="132303" y="29469"/>
                  </a:lnTo>
                  <a:lnTo>
                    <a:pt x="140816" y="14729"/>
                  </a:lnTo>
                  <a:lnTo>
                    <a:pt x="132303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2476988" y="2029425"/>
              <a:ext cx="882275" cy="996575"/>
            </a:xfrm>
            <a:custGeom>
              <a:avLst/>
              <a:gdLst/>
              <a:ahLst/>
              <a:cxnLst/>
              <a:rect l="l" t="t" r="r" b="b"/>
              <a:pathLst>
                <a:path w="35291" h="39863" extrusionOk="0">
                  <a:moveTo>
                    <a:pt x="1" y="1"/>
                  </a:moveTo>
                  <a:lnTo>
                    <a:pt x="1" y="29469"/>
                  </a:lnTo>
                  <a:lnTo>
                    <a:pt x="17646" y="39863"/>
                  </a:lnTo>
                  <a:lnTo>
                    <a:pt x="35291" y="29469"/>
                  </a:lnTo>
                  <a:lnTo>
                    <a:pt x="35291" y="1"/>
                  </a:lnTo>
                  <a:close/>
                </a:path>
              </a:pathLst>
            </a:custGeom>
            <a:solidFill>
              <a:srgbClr val="F48989"/>
            </a:solidFill>
            <a:ln>
              <a:noFill/>
            </a:ln>
          </p:spPr>
          <p:txBody>
            <a:bodyPr spcFirstLastPara="1" wrap="square" lIns="91425" tIns="91425" rIns="9142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900" b="1" dirty="0" smtClean="0">
                  <a:latin typeface="Times New Roman" pitchFamily="18" charset="0"/>
                  <a:ea typeface="Fira Sans Extra Condensed Medium"/>
                  <a:cs typeface="Times New Roman" pitchFamily="18" charset="0"/>
                  <a:sym typeface="Fira Sans Extra Condensed Medium"/>
                </a:rPr>
                <a:t>B</a:t>
              </a:r>
              <a:endParaRPr sz="2900" b="1">
                <a:latin typeface="Times New Roman" pitchFamily="18" charset="0"/>
                <a:ea typeface="Fira Sans Extra Condensed Medium"/>
                <a:cs typeface="Times New Roman" pitchFamily="18" charset="0"/>
                <a:sym typeface="Fira Sans Extra Condensed Medium"/>
              </a:endParaRPr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6886219" y="2438497"/>
              <a:ext cx="24458" cy="24457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441"/>
                    <a:pt x="158" y="536"/>
                    <a:pt x="347" y="662"/>
                  </a:cubicBezTo>
                  <a:cubicBezTo>
                    <a:pt x="504" y="599"/>
                    <a:pt x="630" y="473"/>
                    <a:pt x="662" y="378"/>
                  </a:cubicBezTo>
                  <a:lnTo>
                    <a:pt x="662" y="284"/>
                  </a:lnTo>
                  <a:cubicBezTo>
                    <a:pt x="630" y="126"/>
                    <a:pt x="504" y="0"/>
                    <a:pt x="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4"/>
            <p:cNvSpPr txBox="1"/>
            <p:nvPr/>
          </p:nvSpPr>
          <p:spPr>
            <a:xfrm>
              <a:off x="3383879" y="2285999"/>
              <a:ext cx="2888616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vi-VN" sz="3600" dirty="0" smtClean="0">
                  <a:latin typeface="Times New Roman" pitchFamily="18" charset="0"/>
                  <a:cs typeface="Times New Roman" pitchFamily="18" charset="0"/>
                </a:rPr>
                <a:t>dòng điện không đổi.</a:t>
              </a:r>
              <a:endParaRPr sz="3600" b="1">
                <a:solidFill>
                  <a:schemeClr val="bg1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endParaRPr>
            </a:p>
          </p:txBody>
        </p:sp>
      </p:grpSp>
      <p:grpSp>
        <p:nvGrpSpPr>
          <p:cNvPr id="5" name="Google Shape;497;p24"/>
          <p:cNvGrpSpPr/>
          <p:nvPr/>
        </p:nvGrpSpPr>
        <p:grpSpPr>
          <a:xfrm>
            <a:off x="228600" y="1676400"/>
            <a:ext cx="8763000" cy="1328767"/>
            <a:chOff x="2476988" y="1243925"/>
            <a:chExt cx="3885477" cy="996575"/>
          </a:xfrm>
        </p:grpSpPr>
        <p:sp>
          <p:nvSpPr>
            <p:cNvPr id="498" name="Google Shape;498;p24"/>
            <p:cNvSpPr/>
            <p:nvPr/>
          </p:nvSpPr>
          <p:spPr>
            <a:xfrm>
              <a:off x="2477000" y="1243925"/>
              <a:ext cx="3885465" cy="736700"/>
            </a:xfrm>
            <a:custGeom>
              <a:avLst/>
              <a:gdLst/>
              <a:ahLst/>
              <a:cxnLst/>
              <a:rect l="l" t="t" r="r" b="b"/>
              <a:pathLst>
                <a:path w="140816" h="29468" extrusionOk="0">
                  <a:moveTo>
                    <a:pt x="8514" y="0"/>
                  </a:moveTo>
                  <a:lnTo>
                    <a:pt x="1" y="14740"/>
                  </a:lnTo>
                  <a:lnTo>
                    <a:pt x="8514" y="29468"/>
                  </a:lnTo>
                  <a:lnTo>
                    <a:pt x="132303" y="29468"/>
                  </a:lnTo>
                  <a:lnTo>
                    <a:pt x="140816" y="14740"/>
                  </a:lnTo>
                  <a:lnTo>
                    <a:pt x="132303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3306913" y="1557063"/>
              <a:ext cx="44675" cy="204800"/>
            </a:xfrm>
            <a:custGeom>
              <a:avLst/>
              <a:gdLst/>
              <a:ahLst/>
              <a:cxnLst/>
              <a:rect l="l" t="t" r="r" b="b"/>
              <a:pathLst>
                <a:path w="1787" h="8192" extrusionOk="0">
                  <a:moveTo>
                    <a:pt x="0" y="0"/>
                  </a:moveTo>
                  <a:lnTo>
                    <a:pt x="0" y="8192"/>
                  </a:lnTo>
                  <a:lnTo>
                    <a:pt x="1786" y="8192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3247388" y="1594263"/>
              <a:ext cx="44650" cy="167600"/>
            </a:xfrm>
            <a:custGeom>
              <a:avLst/>
              <a:gdLst/>
              <a:ahLst/>
              <a:cxnLst/>
              <a:rect l="l" t="t" r="r" b="b"/>
              <a:pathLst>
                <a:path w="1786" h="6704" extrusionOk="0">
                  <a:moveTo>
                    <a:pt x="0" y="1"/>
                  </a:moveTo>
                  <a:lnTo>
                    <a:pt x="0" y="6704"/>
                  </a:lnTo>
                  <a:lnTo>
                    <a:pt x="1786" y="6704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3191713" y="1631488"/>
              <a:ext cx="44675" cy="130375"/>
            </a:xfrm>
            <a:custGeom>
              <a:avLst/>
              <a:gdLst/>
              <a:ahLst/>
              <a:cxnLst/>
              <a:rect l="l" t="t" r="r" b="b"/>
              <a:pathLst>
                <a:path w="1787" h="5215" extrusionOk="0">
                  <a:moveTo>
                    <a:pt x="1" y="0"/>
                  </a:moveTo>
                  <a:lnTo>
                    <a:pt x="1" y="5215"/>
                  </a:lnTo>
                  <a:lnTo>
                    <a:pt x="1787" y="5215"/>
                  </a:lnTo>
                  <a:lnTo>
                    <a:pt x="1787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3132188" y="1672563"/>
              <a:ext cx="44675" cy="89300"/>
            </a:xfrm>
            <a:custGeom>
              <a:avLst/>
              <a:gdLst/>
              <a:ahLst/>
              <a:cxnLst/>
              <a:rect l="l" t="t" r="r" b="b"/>
              <a:pathLst>
                <a:path w="1787" h="3572" extrusionOk="0">
                  <a:moveTo>
                    <a:pt x="0" y="0"/>
                  </a:moveTo>
                  <a:lnTo>
                    <a:pt x="0" y="3572"/>
                  </a:lnTo>
                  <a:lnTo>
                    <a:pt x="1786" y="3572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2476988" y="1243925"/>
              <a:ext cx="882275" cy="996575"/>
            </a:xfrm>
            <a:custGeom>
              <a:avLst/>
              <a:gdLst/>
              <a:ahLst/>
              <a:cxnLst/>
              <a:rect l="l" t="t" r="r" b="b"/>
              <a:pathLst>
                <a:path w="35291" h="39863" extrusionOk="0">
                  <a:moveTo>
                    <a:pt x="1" y="0"/>
                  </a:moveTo>
                  <a:lnTo>
                    <a:pt x="1" y="29468"/>
                  </a:lnTo>
                  <a:lnTo>
                    <a:pt x="17646" y="39862"/>
                  </a:lnTo>
                  <a:lnTo>
                    <a:pt x="35291" y="29468"/>
                  </a:lnTo>
                  <a:lnTo>
                    <a:pt x="35291" y="0"/>
                  </a:lnTo>
                  <a:close/>
                </a:path>
              </a:pathLst>
            </a:custGeom>
            <a:solidFill>
              <a:srgbClr val="9ED1FD"/>
            </a:solidFill>
            <a:ln>
              <a:noFill/>
            </a:ln>
          </p:spPr>
          <p:txBody>
            <a:bodyPr spcFirstLastPara="1" wrap="square" lIns="91425" tIns="91425" rIns="91425" bIns="2743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900" b="1" dirty="0" smtClean="0">
                  <a:latin typeface="Times New Roman" pitchFamily="18" charset="0"/>
                  <a:ea typeface="Fira Sans Extra Condensed Medium"/>
                  <a:cs typeface="Times New Roman" pitchFamily="18" charset="0"/>
                  <a:sym typeface="Fira Sans Extra Condensed Medium"/>
                </a:rPr>
                <a:t>A</a:t>
              </a:r>
              <a:endParaRPr sz="2900" b="1">
                <a:latin typeface="Times New Roman" pitchFamily="18" charset="0"/>
                <a:ea typeface="Fira Sans Extra Condensed Medium"/>
                <a:cs typeface="Times New Roman" pitchFamily="18" charset="0"/>
                <a:sym typeface="Fira Sans Extra Condensed Medium"/>
              </a:endParaRPr>
            </a:p>
          </p:txBody>
        </p:sp>
        <p:sp>
          <p:nvSpPr>
            <p:cNvPr id="509" name="Google Shape;509;p24"/>
            <p:cNvSpPr txBox="1"/>
            <p:nvPr/>
          </p:nvSpPr>
          <p:spPr>
            <a:xfrm>
              <a:off x="3320063" y="1428750"/>
              <a:ext cx="2895780" cy="27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vi-VN" sz="3600" dirty="0" smtClean="0">
                  <a:latin typeface="Times New Roman" pitchFamily="18" charset="0"/>
                  <a:cs typeface="Times New Roman" pitchFamily="18" charset="0"/>
                </a:rPr>
                <a:t>dòng điện luân phiên đổi chiều.</a:t>
              </a:r>
              <a:endParaRPr sz="3600" b="1">
                <a:latin typeface="Times New Roman" pitchFamily="18" charset="0"/>
                <a:ea typeface="Roboto"/>
                <a:cs typeface="Times New Roman" pitchFamily="18" charset="0"/>
                <a:sym typeface="Roboto"/>
              </a:endParaRPr>
            </a:p>
          </p:txBody>
        </p:sp>
      </p:grpSp>
      <p:sp>
        <p:nvSpPr>
          <p:cNvPr id="24" name="Flowchart: Terminator 23"/>
          <p:cNvSpPr/>
          <p:nvPr/>
        </p:nvSpPr>
        <p:spPr>
          <a:xfrm>
            <a:off x="0" y="0"/>
            <a:ext cx="9144000" cy="129540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Dòng điện xoay chiều là: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92E9-447B-497B-9D30-C61B2B3D77B2}" type="slidenum">
              <a:rPr lang="en-US"/>
              <a:pPr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74320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00400" y="228600"/>
            <a:ext cx="4036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>
              <a:spcBef>
                <a:spcPct val="20000"/>
              </a:spcBef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914400"/>
            <a:ext cx="899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spcBef>
                <a:spcPct val="20000"/>
              </a:spcBef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21;p23"/>
          <p:cNvGrpSpPr/>
          <p:nvPr/>
        </p:nvGrpSpPr>
        <p:grpSpPr>
          <a:xfrm>
            <a:off x="0" y="1219201"/>
            <a:ext cx="2133600" cy="5410199"/>
            <a:chOff x="1338088" y="1919060"/>
            <a:chExt cx="1953900" cy="1004631"/>
          </a:xfrm>
        </p:grpSpPr>
        <p:sp>
          <p:nvSpPr>
            <p:cNvPr id="422" name="Google Shape;422;p23"/>
            <p:cNvSpPr/>
            <p:nvPr/>
          </p:nvSpPr>
          <p:spPr>
            <a:xfrm>
              <a:off x="1338088" y="2051891"/>
              <a:ext cx="1870200" cy="871800"/>
            </a:xfrm>
            <a:prstGeom prst="roundRect">
              <a:avLst>
                <a:gd name="adj" fmla="val 675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vi-VN" sz="3200" dirty="0" smtClean="0">
                  <a:latin typeface="Times New Roman" pitchFamily="18" charset="0"/>
                  <a:cs typeface="Times New Roman" pitchFamily="18" charset="0"/>
                </a:rPr>
                <a:t>số đường sức từ xuyên qua tiết diện S của cuộn dây tăng lên.</a:t>
              </a:r>
              <a:endParaRPr sz="3200">
                <a:solidFill>
                  <a:srgbClr val="FFFFFF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endParaRPr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1972163" y="1919060"/>
              <a:ext cx="713335" cy="132831"/>
            </a:xfrm>
            <a:custGeom>
              <a:avLst/>
              <a:gdLst/>
              <a:ahLst/>
              <a:cxnLst/>
              <a:rect l="l" t="t" r="r" b="b"/>
              <a:pathLst>
                <a:path w="30683" h="30695" extrusionOk="0">
                  <a:moveTo>
                    <a:pt x="15348" y="1"/>
                  </a:moveTo>
                  <a:cubicBezTo>
                    <a:pt x="6871" y="1"/>
                    <a:pt x="1" y="6871"/>
                    <a:pt x="1" y="15348"/>
                  </a:cubicBezTo>
                  <a:cubicBezTo>
                    <a:pt x="1" y="23825"/>
                    <a:pt x="6871" y="30695"/>
                    <a:pt x="15348" y="30695"/>
                  </a:cubicBezTo>
                  <a:cubicBezTo>
                    <a:pt x="23813" y="30695"/>
                    <a:pt x="30683" y="23825"/>
                    <a:pt x="30683" y="15348"/>
                  </a:cubicBezTo>
                  <a:cubicBezTo>
                    <a:pt x="30683" y="6871"/>
                    <a:pt x="23813" y="1"/>
                    <a:pt x="1534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sz="3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7" name="Google Shape;427;p23"/>
            <p:cNvSpPr/>
            <p:nvPr/>
          </p:nvSpPr>
          <p:spPr>
            <a:xfrm rot="5400000">
              <a:off x="2964988" y="2447250"/>
              <a:ext cx="556500" cy="97500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430;p23"/>
          <p:cNvGrpSpPr/>
          <p:nvPr/>
        </p:nvGrpSpPr>
        <p:grpSpPr>
          <a:xfrm>
            <a:off x="2209799" y="1219203"/>
            <a:ext cx="2514600" cy="5638796"/>
            <a:chOff x="3305209" y="1875023"/>
            <a:chExt cx="2029191" cy="1047945"/>
          </a:xfrm>
        </p:grpSpPr>
        <p:sp>
          <p:nvSpPr>
            <p:cNvPr id="431" name="Google Shape;431;p23"/>
            <p:cNvSpPr/>
            <p:nvPr/>
          </p:nvSpPr>
          <p:spPr>
            <a:xfrm>
              <a:off x="3305209" y="2002475"/>
              <a:ext cx="2029191" cy="920493"/>
            </a:xfrm>
            <a:prstGeom prst="roundRect">
              <a:avLst>
                <a:gd name="adj" fmla="val 675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lvl="0" algn="ctr"/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2800" dirty="0" smtClean="0">
                  <a:latin typeface="Times New Roman" pitchFamily="18" charset="0"/>
                  <a:cs typeface="Times New Roman" pitchFamily="18" charset="0"/>
                </a:rPr>
                <a:t>số đường sức từ xuyên qua tiết diện S của cuộn dây đang tăng mà chuyển sang giảm hoặc ngược lại đang giảm mà chuyển sang tăng.</a:t>
              </a:r>
              <a:endParaRPr sz="2800">
                <a:solidFill>
                  <a:srgbClr val="FFFFFF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endParaRPr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3920116" y="1875023"/>
              <a:ext cx="475994" cy="119500"/>
            </a:xfrm>
            <a:custGeom>
              <a:avLst/>
              <a:gdLst/>
              <a:ahLst/>
              <a:cxnLst/>
              <a:rect l="l" t="t" r="r" b="b"/>
              <a:pathLst>
                <a:path w="30683" h="30695" extrusionOk="0">
                  <a:moveTo>
                    <a:pt x="15348" y="1"/>
                  </a:moveTo>
                  <a:cubicBezTo>
                    <a:pt x="6871" y="1"/>
                    <a:pt x="1" y="6871"/>
                    <a:pt x="1" y="15348"/>
                  </a:cubicBezTo>
                  <a:cubicBezTo>
                    <a:pt x="1" y="23825"/>
                    <a:pt x="6871" y="30695"/>
                    <a:pt x="15348" y="30695"/>
                  </a:cubicBezTo>
                  <a:cubicBezTo>
                    <a:pt x="23813" y="30695"/>
                    <a:pt x="30683" y="23825"/>
                    <a:pt x="30683" y="15348"/>
                  </a:cubicBezTo>
                  <a:cubicBezTo>
                    <a:pt x="30683" y="6871"/>
                    <a:pt x="23813" y="1"/>
                    <a:pt x="1534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sz="3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3" name="Google Shape;433;p23"/>
            <p:cNvSpPr/>
            <p:nvPr/>
          </p:nvSpPr>
          <p:spPr>
            <a:xfrm rot="5400000">
              <a:off x="5007400" y="2447250"/>
              <a:ext cx="556500" cy="975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3"/>
            <p:cNvSpPr/>
            <p:nvPr/>
          </p:nvSpPr>
          <p:spPr>
            <a:xfrm rot="5400000">
              <a:off x="3137200" y="2447250"/>
              <a:ext cx="556500" cy="97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441;p23"/>
          <p:cNvGrpSpPr/>
          <p:nvPr/>
        </p:nvGrpSpPr>
        <p:grpSpPr>
          <a:xfrm>
            <a:off x="4800602" y="1219199"/>
            <a:ext cx="2044134" cy="5638797"/>
            <a:chOff x="5395313" y="1891036"/>
            <a:chExt cx="2126204" cy="1073972"/>
          </a:xfrm>
        </p:grpSpPr>
        <p:sp>
          <p:nvSpPr>
            <p:cNvPr id="442" name="Google Shape;442;p23"/>
            <p:cNvSpPr/>
            <p:nvPr/>
          </p:nvSpPr>
          <p:spPr>
            <a:xfrm>
              <a:off x="5474571" y="2021654"/>
              <a:ext cx="2046946" cy="943354"/>
            </a:xfrm>
            <a:prstGeom prst="roundRect">
              <a:avLst>
                <a:gd name="adj" fmla="val 675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lvl="0" algn="ctr"/>
              <a:r>
                <a:rPr lang="vi-VN" sz="3200" dirty="0" smtClean="0">
                  <a:latin typeface="Times New Roman" pitchFamily="18" charset="0"/>
                  <a:cs typeface="Times New Roman" pitchFamily="18" charset="0"/>
                </a:rPr>
                <a:t>số đường sức từ xuyên qua tiết diện S của cuộn dây giảm đi.</a:t>
              </a:r>
              <a:endParaRPr sz="3200">
                <a:solidFill>
                  <a:srgbClr val="FFFFFF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endParaRPr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6108646" y="1891036"/>
              <a:ext cx="634075" cy="129607"/>
            </a:xfrm>
            <a:custGeom>
              <a:avLst/>
              <a:gdLst/>
              <a:ahLst/>
              <a:cxnLst/>
              <a:rect l="l" t="t" r="r" b="b"/>
              <a:pathLst>
                <a:path w="30683" h="30695" extrusionOk="0">
                  <a:moveTo>
                    <a:pt x="15348" y="1"/>
                  </a:moveTo>
                  <a:cubicBezTo>
                    <a:pt x="6871" y="1"/>
                    <a:pt x="1" y="6871"/>
                    <a:pt x="1" y="15348"/>
                  </a:cubicBezTo>
                  <a:cubicBezTo>
                    <a:pt x="1" y="23825"/>
                    <a:pt x="6871" y="30695"/>
                    <a:pt x="15348" y="30695"/>
                  </a:cubicBezTo>
                  <a:cubicBezTo>
                    <a:pt x="23813" y="30695"/>
                    <a:pt x="30683" y="23825"/>
                    <a:pt x="30683" y="15348"/>
                  </a:cubicBezTo>
                  <a:cubicBezTo>
                    <a:pt x="30683" y="6871"/>
                    <a:pt x="23813" y="1"/>
                    <a:pt x="1534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sz="3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4" name="Google Shape;444;p23"/>
            <p:cNvSpPr/>
            <p:nvPr/>
          </p:nvSpPr>
          <p:spPr>
            <a:xfrm rot="5400000">
              <a:off x="7036013" y="2447250"/>
              <a:ext cx="556500" cy="97500"/>
            </a:xfrm>
            <a:prstGeom prst="triangle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3"/>
            <p:cNvSpPr/>
            <p:nvPr/>
          </p:nvSpPr>
          <p:spPr>
            <a:xfrm rot="5400000">
              <a:off x="5165813" y="2447250"/>
              <a:ext cx="556500" cy="97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452;p23"/>
          <p:cNvGrpSpPr/>
          <p:nvPr/>
        </p:nvGrpSpPr>
        <p:grpSpPr>
          <a:xfrm>
            <a:off x="6934205" y="1219200"/>
            <a:ext cx="1981197" cy="5638800"/>
            <a:chOff x="7404288" y="1906572"/>
            <a:chExt cx="2060740" cy="1025328"/>
          </a:xfrm>
        </p:grpSpPr>
        <p:sp>
          <p:nvSpPr>
            <p:cNvPr id="453" name="Google Shape;453;p23"/>
            <p:cNvSpPr/>
            <p:nvPr/>
          </p:nvSpPr>
          <p:spPr>
            <a:xfrm>
              <a:off x="7418085" y="2031274"/>
              <a:ext cx="2046943" cy="900626"/>
            </a:xfrm>
            <a:prstGeom prst="roundRect">
              <a:avLst>
                <a:gd name="adj" fmla="val 6755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82875" tIns="91425" rIns="182875" bIns="91425" anchor="ctr" anchorCtr="0">
              <a:noAutofit/>
            </a:bodyPr>
            <a:lstStyle/>
            <a:p>
              <a:pPr lvl="0" algn="ctr"/>
              <a:r>
                <a:rPr lang="vi-VN" sz="3200" dirty="0" smtClean="0">
                  <a:latin typeface="Times New Roman" pitchFamily="18" charset="0"/>
                  <a:cs typeface="Times New Roman" pitchFamily="18" charset="0"/>
                </a:rPr>
                <a:t>số đường sức từ xuyên qua tiết diện S của cuộn dây không thay đổi.</a:t>
              </a:r>
              <a:endParaRPr sz="3200">
                <a:solidFill>
                  <a:srgbClr val="FFFFFF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endParaRPr>
            </a:p>
          </p:txBody>
        </p:sp>
        <p:sp>
          <p:nvSpPr>
            <p:cNvPr id="454" name="Google Shape;454;p23"/>
            <p:cNvSpPr/>
            <p:nvPr/>
          </p:nvSpPr>
          <p:spPr>
            <a:xfrm>
              <a:off x="8117620" y="1906572"/>
              <a:ext cx="623527" cy="110846"/>
            </a:xfrm>
            <a:custGeom>
              <a:avLst/>
              <a:gdLst/>
              <a:ahLst/>
              <a:cxnLst/>
              <a:rect l="l" t="t" r="r" b="b"/>
              <a:pathLst>
                <a:path w="30683" h="30695" extrusionOk="0">
                  <a:moveTo>
                    <a:pt x="15348" y="1"/>
                  </a:moveTo>
                  <a:cubicBezTo>
                    <a:pt x="6871" y="1"/>
                    <a:pt x="1" y="6871"/>
                    <a:pt x="1" y="15348"/>
                  </a:cubicBezTo>
                  <a:cubicBezTo>
                    <a:pt x="1" y="23825"/>
                    <a:pt x="6871" y="30695"/>
                    <a:pt x="15348" y="30695"/>
                  </a:cubicBezTo>
                  <a:cubicBezTo>
                    <a:pt x="23813" y="30695"/>
                    <a:pt x="30683" y="23825"/>
                    <a:pt x="30683" y="15348"/>
                  </a:cubicBezTo>
                  <a:cubicBezTo>
                    <a:pt x="30683" y="6871"/>
                    <a:pt x="23813" y="1"/>
                    <a:pt x="1534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600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sz="3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5" name="Google Shape;455;p23"/>
            <p:cNvSpPr/>
            <p:nvPr/>
          </p:nvSpPr>
          <p:spPr>
            <a:xfrm rot="5400000">
              <a:off x="9044988" y="2447250"/>
              <a:ext cx="556500" cy="97500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3"/>
            <p:cNvSpPr/>
            <p:nvPr/>
          </p:nvSpPr>
          <p:spPr>
            <a:xfrm rot="5400000">
              <a:off x="7174788" y="2447250"/>
              <a:ext cx="556500" cy="9750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Flowchart: Terminator 43"/>
          <p:cNvSpPr/>
          <p:nvPr/>
        </p:nvSpPr>
        <p:spPr>
          <a:xfrm>
            <a:off x="228600" y="0"/>
            <a:ext cx="8915400" cy="1143000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Dòng điện cảm ứng trong cuộn dây dẫn kín đổi chiều khi: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43;p28"/>
          <p:cNvGrpSpPr/>
          <p:nvPr/>
        </p:nvGrpSpPr>
        <p:grpSpPr>
          <a:xfrm>
            <a:off x="0" y="1447800"/>
            <a:ext cx="9144000" cy="1010467"/>
            <a:chOff x="2206725" y="1254350"/>
            <a:chExt cx="5735801" cy="757850"/>
          </a:xfrm>
        </p:grpSpPr>
        <p:sp>
          <p:nvSpPr>
            <p:cNvPr id="644" name="Google Shape;644;p28"/>
            <p:cNvSpPr/>
            <p:nvPr/>
          </p:nvSpPr>
          <p:spPr>
            <a:xfrm flipV="1">
              <a:off x="2820775" y="1579910"/>
              <a:ext cx="527547" cy="34289"/>
            </a:xfrm>
            <a:custGeom>
              <a:avLst/>
              <a:gdLst/>
              <a:ahLst/>
              <a:cxnLst/>
              <a:rect l="l" t="t" r="r" b="b"/>
              <a:pathLst>
                <a:path w="57615" h="1" fill="none" extrusionOk="0">
                  <a:moveTo>
                    <a:pt x="1" y="1"/>
                  </a:moveTo>
                  <a:lnTo>
                    <a:pt x="57615" y="1"/>
                  </a:lnTo>
                </a:path>
              </a:pathLst>
            </a:custGeom>
            <a:noFill/>
            <a:ln w="33625" cap="rnd" cmpd="sng">
              <a:solidFill>
                <a:srgbClr val="69E78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8"/>
            <p:cNvSpPr/>
            <p:nvPr/>
          </p:nvSpPr>
          <p:spPr>
            <a:xfrm>
              <a:off x="2206725" y="1254350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33" y="0"/>
                  </a:moveTo>
                  <a:lnTo>
                    <a:pt x="0" y="7572"/>
                  </a:lnTo>
                  <a:lnTo>
                    <a:pt x="0" y="22729"/>
                  </a:lnTo>
                  <a:lnTo>
                    <a:pt x="13133" y="30313"/>
                  </a:lnTo>
                  <a:lnTo>
                    <a:pt x="26253" y="22729"/>
                  </a:lnTo>
                  <a:lnTo>
                    <a:pt x="26253" y="7572"/>
                  </a:lnTo>
                  <a:lnTo>
                    <a:pt x="1313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8"/>
            <p:cNvSpPr/>
            <p:nvPr/>
          </p:nvSpPr>
          <p:spPr>
            <a:xfrm>
              <a:off x="2268325" y="1325175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9" y="1"/>
                  </a:moveTo>
                  <a:lnTo>
                    <a:pt x="1" y="6156"/>
                  </a:lnTo>
                  <a:lnTo>
                    <a:pt x="1" y="18479"/>
                  </a:lnTo>
                  <a:lnTo>
                    <a:pt x="10669" y="24635"/>
                  </a:lnTo>
                  <a:lnTo>
                    <a:pt x="21337" y="18479"/>
                  </a:lnTo>
                  <a:lnTo>
                    <a:pt x="21337" y="6156"/>
                  </a:lnTo>
                  <a:lnTo>
                    <a:pt x="10669" y="1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8"/>
            <p:cNvSpPr/>
            <p:nvPr/>
          </p:nvSpPr>
          <p:spPr>
            <a:xfrm>
              <a:off x="2369825" y="1468050"/>
              <a:ext cx="330125" cy="330125"/>
            </a:xfrm>
            <a:custGeom>
              <a:avLst/>
              <a:gdLst/>
              <a:ahLst/>
              <a:cxnLst/>
              <a:rect l="l" t="t" r="r" b="b"/>
              <a:pathLst>
                <a:path w="13205" h="13205" extrusionOk="0">
                  <a:moveTo>
                    <a:pt x="6611" y="2399"/>
                  </a:moveTo>
                  <a:cubicBezTo>
                    <a:pt x="7277" y="2399"/>
                    <a:pt x="7954" y="2558"/>
                    <a:pt x="8585" y="2894"/>
                  </a:cubicBezTo>
                  <a:cubicBezTo>
                    <a:pt x="10633" y="3977"/>
                    <a:pt x="11407" y="6525"/>
                    <a:pt x="10324" y="8585"/>
                  </a:cubicBezTo>
                  <a:cubicBezTo>
                    <a:pt x="9564" y="10005"/>
                    <a:pt x="8105" y="10813"/>
                    <a:pt x="6599" y="10813"/>
                  </a:cubicBezTo>
                  <a:cubicBezTo>
                    <a:pt x="5934" y="10813"/>
                    <a:pt x="5260" y="10655"/>
                    <a:pt x="4632" y="10323"/>
                  </a:cubicBezTo>
                  <a:cubicBezTo>
                    <a:pt x="2584" y="9228"/>
                    <a:pt x="1799" y="6680"/>
                    <a:pt x="2894" y="4632"/>
                  </a:cubicBezTo>
                  <a:cubicBezTo>
                    <a:pt x="3654" y="3212"/>
                    <a:pt x="5106" y="2399"/>
                    <a:pt x="6611" y="2399"/>
                  </a:cubicBezTo>
                  <a:close/>
                  <a:moveTo>
                    <a:pt x="5680" y="1"/>
                  </a:moveTo>
                  <a:lnTo>
                    <a:pt x="3692" y="608"/>
                  </a:lnTo>
                  <a:lnTo>
                    <a:pt x="3977" y="1548"/>
                  </a:lnTo>
                  <a:cubicBezTo>
                    <a:pt x="3287" y="1918"/>
                    <a:pt x="2656" y="2418"/>
                    <a:pt x="2156" y="3061"/>
                  </a:cubicBezTo>
                  <a:lnTo>
                    <a:pt x="1275" y="2596"/>
                  </a:lnTo>
                  <a:lnTo>
                    <a:pt x="298" y="4430"/>
                  </a:lnTo>
                  <a:lnTo>
                    <a:pt x="1180" y="4894"/>
                  </a:lnTo>
                  <a:cubicBezTo>
                    <a:pt x="929" y="5668"/>
                    <a:pt x="858" y="6466"/>
                    <a:pt x="941" y="7252"/>
                  </a:cubicBezTo>
                  <a:lnTo>
                    <a:pt x="1" y="7537"/>
                  </a:lnTo>
                  <a:lnTo>
                    <a:pt x="608" y="9526"/>
                  </a:lnTo>
                  <a:lnTo>
                    <a:pt x="1549" y="9240"/>
                  </a:lnTo>
                  <a:cubicBezTo>
                    <a:pt x="1918" y="9930"/>
                    <a:pt x="2418" y="10561"/>
                    <a:pt x="3061" y="11062"/>
                  </a:cubicBezTo>
                  <a:lnTo>
                    <a:pt x="2596" y="11931"/>
                  </a:lnTo>
                  <a:lnTo>
                    <a:pt x="4430" y="12907"/>
                  </a:lnTo>
                  <a:lnTo>
                    <a:pt x="4894" y="12038"/>
                  </a:lnTo>
                  <a:cubicBezTo>
                    <a:pt x="5449" y="12217"/>
                    <a:pt x="6016" y="12305"/>
                    <a:pt x="6583" y="12305"/>
                  </a:cubicBezTo>
                  <a:cubicBezTo>
                    <a:pt x="6806" y="12305"/>
                    <a:pt x="7029" y="12291"/>
                    <a:pt x="7252" y="12264"/>
                  </a:cubicBezTo>
                  <a:lnTo>
                    <a:pt x="7537" y="13205"/>
                  </a:lnTo>
                  <a:lnTo>
                    <a:pt x="9526" y="12597"/>
                  </a:lnTo>
                  <a:lnTo>
                    <a:pt x="9240" y="11657"/>
                  </a:lnTo>
                  <a:cubicBezTo>
                    <a:pt x="9931" y="11300"/>
                    <a:pt x="10562" y="10788"/>
                    <a:pt x="11062" y="10157"/>
                  </a:cubicBezTo>
                  <a:lnTo>
                    <a:pt x="11931" y="10621"/>
                  </a:lnTo>
                  <a:lnTo>
                    <a:pt x="12907" y="8776"/>
                  </a:lnTo>
                  <a:lnTo>
                    <a:pt x="12038" y="8323"/>
                  </a:lnTo>
                  <a:cubicBezTo>
                    <a:pt x="12288" y="7537"/>
                    <a:pt x="12359" y="6740"/>
                    <a:pt x="12264" y="5966"/>
                  </a:cubicBezTo>
                  <a:lnTo>
                    <a:pt x="13205" y="5668"/>
                  </a:lnTo>
                  <a:lnTo>
                    <a:pt x="12598" y="3680"/>
                  </a:lnTo>
                  <a:lnTo>
                    <a:pt x="11657" y="3977"/>
                  </a:lnTo>
                  <a:cubicBezTo>
                    <a:pt x="11300" y="3275"/>
                    <a:pt x="10788" y="2656"/>
                    <a:pt x="10157" y="2144"/>
                  </a:cubicBezTo>
                  <a:lnTo>
                    <a:pt x="10621" y="1275"/>
                  </a:lnTo>
                  <a:lnTo>
                    <a:pt x="8776" y="298"/>
                  </a:lnTo>
                  <a:lnTo>
                    <a:pt x="8323" y="1179"/>
                  </a:lnTo>
                  <a:cubicBezTo>
                    <a:pt x="7745" y="995"/>
                    <a:pt x="7160" y="908"/>
                    <a:pt x="6583" y="908"/>
                  </a:cubicBezTo>
                  <a:cubicBezTo>
                    <a:pt x="6376" y="908"/>
                    <a:pt x="6170" y="919"/>
                    <a:pt x="5966" y="941"/>
                  </a:cubicBezTo>
                  <a:lnTo>
                    <a:pt x="56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8"/>
            <p:cNvSpPr txBox="1"/>
            <p:nvPr/>
          </p:nvSpPr>
          <p:spPr>
            <a:xfrm>
              <a:off x="4171768" y="1464043"/>
              <a:ext cx="3770758" cy="3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vi-VN" sz="2800" dirty="0" smtClean="0">
                  <a:latin typeface="Times New Roman" pitchFamily="18" charset="0"/>
                  <a:cs typeface="Times New Roman" pitchFamily="18" charset="0"/>
                </a:rPr>
                <a:t>Cho nam châm quay trước một cuộn dây dẫn kín, các đường sức từ bị cuộn dây cắt ngang.</a:t>
              </a:r>
              <a:endParaRPr sz="2800">
                <a:solidFill>
                  <a:srgbClr val="434343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endParaRPr>
            </a:p>
          </p:txBody>
        </p:sp>
        <p:sp>
          <p:nvSpPr>
            <p:cNvPr id="649" name="Google Shape;649;p28"/>
            <p:cNvSpPr/>
            <p:nvPr/>
          </p:nvSpPr>
          <p:spPr>
            <a:xfrm>
              <a:off x="3348322" y="1371600"/>
              <a:ext cx="531345" cy="40004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vi-VN" sz="3600" b="1" dirty="0" smtClean="0">
                  <a:solidFill>
                    <a:srgbClr val="FFFFFF"/>
                  </a:solidFill>
                  <a:latin typeface="Times New Roman" pitchFamily="18" charset="0"/>
                  <a:ea typeface="Fira Sans Extra Condensed Medium"/>
                  <a:cs typeface="Times New Roman" pitchFamily="18" charset="0"/>
                  <a:sym typeface="Fira Sans Extra Condensed Medium"/>
                </a:rPr>
                <a:t>A</a:t>
              </a:r>
              <a:endParaRPr sz="36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oogle Shape;650;p28"/>
          <p:cNvGrpSpPr/>
          <p:nvPr/>
        </p:nvGrpSpPr>
        <p:grpSpPr>
          <a:xfrm>
            <a:off x="457200" y="2667000"/>
            <a:ext cx="8686800" cy="1010467"/>
            <a:chOff x="2922575" y="1798150"/>
            <a:chExt cx="5019950" cy="757850"/>
          </a:xfrm>
        </p:grpSpPr>
        <p:sp>
          <p:nvSpPr>
            <p:cNvPr id="651" name="Google Shape;651;p28"/>
            <p:cNvSpPr/>
            <p:nvPr/>
          </p:nvSpPr>
          <p:spPr>
            <a:xfrm>
              <a:off x="3523550" y="2181525"/>
              <a:ext cx="468088" cy="34289"/>
            </a:xfrm>
            <a:custGeom>
              <a:avLst/>
              <a:gdLst/>
              <a:ahLst/>
              <a:cxnLst/>
              <a:rect l="l" t="t" r="r" b="b"/>
              <a:pathLst>
                <a:path w="29504" h="1" fill="none" extrusionOk="0">
                  <a:moveTo>
                    <a:pt x="0" y="1"/>
                  </a:moveTo>
                  <a:lnTo>
                    <a:pt x="29504" y="1"/>
                  </a:lnTo>
                </a:path>
              </a:pathLst>
            </a:custGeom>
            <a:noFill/>
            <a:ln w="33625" cap="rnd" cmpd="sng">
              <a:solidFill>
                <a:srgbClr val="FCBD2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8"/>
            <p:cNvSpPr/>
            <p:nvPr/>
          </p:nvSpPr>
          <p:spPr>
            <a:xfrm>
              <a:off x="2922575" y="1798150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33" y="1"/>
                  </a:moveTo>
                  <a:lnTo>
                    <a:pt x="1" y="7585"/>
                  </a:lnTo>
                  <a:lnTo>
                    <a:pt x="1" y="22742"/>
                  </a:lnTo>
                  <a:lnTo>
                    <a:pt x="13133" y="30314"/>
                  </a:lnTo>
                  <a:lnTo>
                    <a:pt x="26254" y="22742"/>
                  </a:lnTo>
                  <a:lnTo>
                    <a:pt x="26254" y="7585"/>
                  </a:lnTo>
                  <a:lnTo>
                    <a:pt x="13133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8"/>
            <p:cNvSpPr/>
            <p:nvPr/>
          </p:nvSpPr>
          <p:spPr>
            <a:xfrm>
              <a:off x="2984200" y="1869300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8" y="0"/>
                  </a:moveTo>
                  <a:lnTo>
                    <a:pt x="0" y="6156"/>
                  </a:lnTo>
                  <a:lnTo>
                    <a:pt x="0" y="18467"/>
                  </a:lnTo>
                  <a:lnTo>
                    <a:pt x="10668" y="24634"/>
                  </a:lnTo>
                  <a:lnTo>
                    <a:pt x="21336" y="18467"/>
                  </a:lnTo>
                  <a:lnTo>
                    <a:pt x="21336" y="6156"/>
                  </a:lnTo>
                  <a:lnTo>
                    <a:pt x="10668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8"/>
            <p:cNvSpPr/>
            <p:nvPr/>
          </p:nvSpPr>
          <p:spPr>
            <a:xfrm>
              <a:off x="3100875" y="2027050"/>
              <a:ext cx="300050" cy="300050"/>
            </a:xfrm>
            <a:custGeom>
              <a:avLst/>
              <a:gdLst/>
              <a:ahLst/>
              <a:cxnLst/>
              <a:rect l="l" t="t" r="r" b="b"/>
              <a:pathLst>
                <a:path w="12002" h="12002" extrusionOk="0">
                  <a:moveTo>
                    <a:pt x="6001" y="989"/>
                  </a:moveTo>
                  <a:cubicBezTo>
                    <a:pt x="8764" y="989"/>
                    <a:pt x="11014" y="3239"/>
                    <a:pt x="11014" y="6001"/>
                  </a:cubicBezTo>
                  <a:cubicBezTo>
                    <a:pt x="11014" y="8775"/>
                    <a:pt x="8764" y="11014"/>
                    <a:pt x="6001" y="11014"/>
                  </a:cubicBezTo>
                  <a:cubicBezTo>
                    <a:pt x="3227" y="11014"/>
                    <a:pt x="989" y="8775"/>
                    <a:pt x="989" y="6001"/>
                  </a:cubicBezTo>
                  <a:cubicBezTo>
                    <a:pt x="989" y="3239"/>
                    <a:pt x="3227" y="989"/>
                    <a:pt x="6001" y="989"/>
                  </a:cubicBezTo>
                  <a:close/>
                  <a:moveTo>
                    <a:pt x="6001" y="1"/>
                  </a:moveTo>
                  <a:cubicBezTo>
                    <a:pt x="2679" y="1"/>
                    <a:pt x="1" y="2691"/>
                    <a:pt x="1" y="6001"/>
                  </a:cubicBezTo>
                  <a:cubicBezTo>
                    <a:pt x="1" y="9323"/>
                    <a:pt x="2679" y="12002"/>
                    <a:pt x="6001" y="12002"/>
                  </a:cubicBezTo>
                  <a:cubicBezTo>
                    <a:pt x="9311" y="12002"/>
                    <a:pt x="12002" y="9323"/>
                    <a:pt x="12002" y="6001"/>
                  </a:cubicBezTo>
                  <a:cubicBezTo>
                    <a:pt x="12002" y="2691"/>
                    <a:pt x="9311" y="1"/>
                    <a:pt x="60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8"/>
            <p:cNvSpPr/>
            <p:nvPr/>
          </p:nvSpPr>
          <p:spPr>
            <a:xfrm>
              <a:off x="3171725" y="2100950"/>
              <a:ext cx="136650" cy="98475"/>
            </a:xfrm>
            <a:custGeom>
              <a:avLst/>
              <a:gdLst/>
              <a:ahLst/>
              <a:cxnLst/>
              <a:rect l="l" t="t" r="r" b="b"/>
              <a:pathLst>
                <a:path w="5466" h="3939" extrusionOk="0">
                  <a:moveTo>
                    <a:pt x="560" y="0"/>
                  </a:moveTo>
                  <a:cubicBezTo>
                    <a:pt x="429" y="0"/>
                    <a:pt x="298" y="51"/>
                    <a:pt x="203" y="152"/>
                  </a:cubicBezTo>
                  <a:cubicBezTo>
                    <a:pt x="0" y="343"/>
                    <a:pt x="0" y="676"/>
                    <a:pt x="203" y="866"/>
                  </a:cubicBezTo>
                  <a:lnTo>
                    <a:pt x="2274" y="2950"/>
                  </a:lnTo>
                  <a:cubicBezTo>
                    <a:pt x="2274" y="2986"/>
                    <a:pt x="2274" y="3010"/>
                    <a:pt x="2274" y="3045"/>
                  </a:cubicBezTo>
                  <a:cubicBezTo>
                    <a:pt x="2274" y="3545"/>
                    <a:pt x="2667" y="3938"/>
                    <a:pt x="3167" y="3938"/>
                  </a:cubicBezTo>
                  <a:cubicBezTo>
                    <a:pt x="3655" y="3938"/>
                    <a:pt x="4048" y="3545"/>
                    <a:pt x="4060" y="3057"/>
                  </a:cubicBezTo>
                  <a:lnTo>
                    <a:pt x="5263" y="1855"/>
                  </a:lnTo>
                  <a:cubicBezTo>
                    <a:pt x="5465" y="1652"/>
                    <a:pt x="5465" y="1331"/>
                    <a:pt x="5263" y="1128"/>
                  </a:cubicBezTo>
                  <a:cubicBezTo>
                    <a:pt x="5162" y="1027"/>
                    <a:pt x="5031" y="977"/>
                    <a:pt x="4900" y="977"/>
                  </a:cubicBezTo>
                  <a:cubicBezTo>
                    <a:pt x="4769" y="977"/>
                    <a:pt x="4638" y="1027"/>
                    <a:pt x="4537" y="1128"/>
                  </a:cubicBezTo>
                  <a:lnTo>
                    <a:pt x="3465" y="2212"/>
                  </a:lnTo>
                  <a:cubicBezTo>
                    <a:pt x="3370" y="2176"/>
                    <a:pt x="3274" y="2152"/>
                    <a:pt x="3167" y="2152"/>
                  </a:cubicBezTo>
                  <a:cubicBezTo>
                    <a:pt x="3096" y="2152"/>
                    <a:pt x="3024" y="2164"/>
                    <a:pt x="2953" y="2176"/>
                  </a:cubicBezTo>
                  <a:lnTo>
                    <a:pt x="917" y="152"/>
                  </a:lnTo>
                  <a:cubicBezTo>
                    <a:pt x="822" y="51"/>
                    <a:pt x="691" y="0"/>
                    <a:pt x="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8"/>
            <p:cNvSpPr/>
            <p:nvPr/>
          </p:nvSpPr>
          <p:spPr>
            <a:xfrm>
              <a:off x="3991638" y="1969600"/>
              <a:ext cx="520588" cy="380862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vi-VN" sz="3600" b="1" dirty="0" smtClean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B</a:t>
              </a:r>
              <a:endParaRPr sz="3600" b="1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57" name="Google Shape;657;p28"/>
            <p:cNvSpPr txBox="1"/>
            <p:nvPr/>
          </p:nvSpPr>
          <p:spPr>
            <a:xfrm>
              <a:off x="4595892" y="2031393"/>
              <a:ext cx="3346633" cy="3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vi-VN" sz="2800" dirty="0" smtClean="0">
                  <a:latin typeface="Times New Roman" pitchFamily="18" charset="0"/>
                  <a:cs typeface="Times New Roman" pitchFamily="18" charset="0"/>
                </a:rPr>
                <a:t>Cho cuộn dây dẫn kín quay trong từ trường của nam châm và cắt các đường sức từ của từ trường</a:t>
              </a:r>
              <a:r>
                <a:rPr lang="vi-VN" sz="2800" dirty="0" smtClean="0"/>
                <a:t>.</a:t>
              </a:r>
              <a:endParaRPr sz="2800">
                <a:solidFill>
                  <a:srgbClr val="434343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endParaRPr>
            </a:p>
          </p:txBody>
        </p:sp>
      </p:grpSp>
      <p:grpSp>
        <p:nvGrpSpPr>
          <p:cNvPr id="4" name="Google Shape;665;p28"/>
          <p:cNvGrpSpPr/>
          <p:nvPr/>
        </p:nvGrpSpPr>
        <p:grpSpPr>
          <a:xfrm>
            <a:off x="381000" y="3886200"/>
            <a:ext cx="8763000" cy="1010467"/>
            <a:chOff x="2922575" y="3259950"/>
            <a:chExt cx="5019950" cy="757850"/>
          </a:xfrm>
        </p:grpSpPr>
        <p:sp>
          <p:nvSpPr>
            <p:cNvPr id="666" name="Google Shape;666;p28"/>
            <p:cNvSpPr/>
            <p:nvPr/>
          </p:nvSpPr>
          <p:spPr>
            <a:xfrm flipV="1">
              <a:off x="3523550" y="3602851"/>
              <a:ext cx="478080" cy="36000"/>
            </a:xfrm>
            <a:custGeom>
              <a:avLst/>
              <a:gdLst/>
              <a:ahLst/>
              <a:cxnLst/>
              <a:rect l="l" t="t" r="r" b="b"/>
              <a:pathLst>
                <a:path w="29504" h="1" fill="none" extrusionOk="0">
                  <a:moveTo>
                    <a:pt x="0" y="1"/>
                  </a:moveTo>
                  <a:lnTo>
                    <a:pt x="29504" y="1"/>
                  </a:lnTo>
                </a:path>
              </a:pathLst>
            </a:custGeom>
            <a:noFill/>
            <a:ln w="33625" cap="rnd" cmpd="sng">
              <a:solidFill>
                <a:srgbClr val="EC3A3B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8"/>
            <p:cNvSpPr/>
            <p:nvPr/>
          </p:nvSpPr>
          <p:spPr>
            <a:xfrm>
              <a:off x="2922575" y="3259950"/>
              <a:ext cx="656350" cy="757850"/>
            </a:xfrm>
            <a:custGeom>
              <a:avLst/>
              <a:gdLst/>
              <a:ahLst/>
              <a:cxnLst/>
              <a:rect l="l" t="t" r="r" b="b"/>
              <a:pathLst>
                <a:path w="26254" h="30314" extrusionOk="0">
                  <a:moveTo>
                    <a:pt x="13133" y="0"/>
                  </a:moveTo>
                  <a:lnTo>
                    <a:pt x="1" y="7573"/>
                  </a:lnTo>
                  <a:lnTo>
                    <a:pt x="1" y="22729"/>
                  </a:lnTo>
                  <a:lnTo>
                    <a:pt x="13133" y="30313"/>
                  </a:lnTo>
                  <a:lnTo>
                    <a:pt x="26254" y="22729"/>
                  </a:lnTo>
                  <a:lnTo>
                    <a:pt x="26254" y="7573"/>
                  </a:lnTo>
                  <a:lnTo>
                    <a:pt x="1313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8"/>
            <p:cNvSpPr/>
            <p:nvPr/>
          </p:nvSpPr>
          <p:spPr>
            <a:xfrm>
              <a:off x="2984200" y="3330775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8" y="1"/>
                  </a:moveTo>
                  <a:lnTo>
                    <a:pt x="0" y="6156"/>
                  </a:lnTo>
                  <a:lnTo>
                    <a:pt x="0" y="18479"/>
                  </a:lnTo>
                  <a:lnTo>
                    <a:pt x="10668" y="24635"/>
                  </a:lnTo>
                  <a:lnTo>
                    <a:pt x="21336" y="18479"/>
                  </a:lnTo>
                  <a:lnTo>
                    <a:pt x="21336" y="6156"/>
                  </a:lnTo>
                  <a:lnTo>
                    <a:pt x="10668" y="1"/>
                  </a:lnTo>
                  <a:close/>
                </a:path>
              </a:pathLst>
            </a:custGeom>
            <a:solidFill>
              <a:srgbClr val="EC3A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8"/>
            <p:cNvSpPr/>
            <p:nvPr/>
          </p:nvSpPr>
          <p:spPr>
            <a:xfrm>
              <a:off x="3067550" y="3508475"/>
              <a:ext cx="366425" cy="260775"/>
            </a:xfrm>
            <a:custGeom>
              <a:avLst/>
              <a:gdLst/>
              <a:ahLst/>
              <a:cxnLst/>
              <a:rect l="l" t="t" r="r" b="b"/>
              <a:pathLst>
                <a:path w="14657" h="10431" extrusionOk="0">
                  <a:moveTo>
                    <a:pt x="13276" y="5144"/>
                  </a:moveTo>
                  <a:cubicBezTo>
                    <a:pt x="13025" y="5144"/>
                    <a:pt x="12775" y="5144"/>
                    <a:pt x="12537" y="5144"/>
                  </a:cubicBezTo>
                  <a:lnTo>
                    <a:pt x="8739" y="906"/>
                  </a:lnTo>
                  <a:cubicBezTo>
                    <a:pt x="8739" y="906"/>
                    <a:pt x="8739" y="906"/>
                    <a:pt x="8739" y="906"/>
                  </a:cubicBezTo>
                  <a:cubicBezTo>
                    <a:pt x="8775" y="822"/>
                    <a:pt x="8799" y="727"/>
                    <a:pt x="8799" y="632"/>
                  </a:cubicBezTo>
                  <a:cubicBezTo>
                    <a:pt x="8799" y="275"/>
                    <a:pt x="8525" y="1"/>
                    <a:pt x="8168" y="1"/>
                  </a:cubicBezTo>
                  <a:cubicBezTo>
                    <a:pt x="7822" y="1"/>
                    <a:pt x="7537" y="275"/>
                    <a:pt x="7537" y="632"/>
                  </a:cubicBezTo>
                  <a:cubicBezTo>
                    <a:pt x="7537" y="977"/>
                    <a:pt x="7822" y="1263"/>
                    <a:pt x="8168" y="1263"/>
                  </a:cubicBezTo>
                  <a:cubicBezTo>
                    <a:pt x="8227" y="1263"/>
                    <a:pt x="8275" y="1251"/>
                    <a:pt x="8323" y="1239"/>
                  </a:cubicBezTo>
                  <a:cubicBezTo>
                    <a:pt x="8334" y="1251"/>
                    <a:pt x="8334" y="1251"/>
                    <a:pt x="8334" y="1263"/>
                  </a:cubicBezTo>
                  <a:lnTo>
                    <a:pt x="11799" y="5144"/>
                  </a:lnTo>
                  <a:cubicBezTo>
                    <a:pt x="8823" y="5132"/>
                    <a:pt x="5846" y="5132"/>
                    <a:pt x="2858" y="5144"/>
                  </a:cubicBezTo>
                  <a:lnTo>
                    <a:pt x="6346" y="1239"/>
                  </a:lnTo>
                  <a:cubicBezTo>
                    <a:pt x="6394" y="1251"/>
                    <a:pt x="6441" y="1263"/>
                    <a:pt x="6489" y="1263"/>
                  </a:cubicBezTo>
                  <a:cubicBezTo>
                    <a:pt x="6846" y="1263"/>
                    <a:pt x="7120" y="977"/>
                    <a:pt x="7120" y="632"/>
                  </a:cubicBezTo>
                  <a:cubicBezTo>
                    <a:pt x="7120" y="275"/>
                    <a:pt x="6846" y="1"/>
                    <a:pt x="6489" y="1"/>
                  </a:cubicBezTo>
                  <a:cubicBezTo>
                    <a:pt x="6144" y="1"/>
                    <a:pt x="5858" y="275"/>
                    <a:pt x="5858" y="632"/>
                  </a:cubicBezTo>
                  <a:cubicBezTo>
                    <a:pt x="5858" y="727"/>
                    <a:pt x="5882" y="822"/>
                    <a:pt x="5929" y="906"/>
                  </a:cubicBezTo>
                  <a:lnTo>
                    <a:pt x="2131" y="5144"/>
                  </a:lnTo>
                  <a:cubicBezTo>
                    <a:pt x="1881" y="5144"/>
                    <a:pt x="1643" y="5144"/>
                    <a:pt x="1393" y="5144"/>
                  </a:cubicBezTo>
                  <a:cubicBezTo>
                    <a:pt x="0" y="5144"/>
                    <a:pt x="60" y="6656"/>
                    <a:pt x="1393" y="6656"/>
                  </a:cubicBezTo>
                  <a:lnTo>
                    <a:pt x="1607" y="6656"/>
                  </a:lnTo>
                  <a:lnTo>
                    <a:pt x="2048" y="9169"/>
                  </a:lnTo>
                  <a:cubicBezTo>
                    <a:pt x="2167" y="9883"/>
                    <a:pt x="2524" y="10431"/>
                    <a:pt x="3620" y="10431"/>
                  </a:cubicBezTo>
                  <a:lnTo>
                    <a:pt x="11037" y="10431"/>
                  </a:lnTo>
                  <a:cubicBezTo>
                    <a:pt x="12144" y="10431"/>
                    <a:pt x="12490" y="9883"/>
                    <a:pt x="12621" y="9169"/>
                  </a:cubicBezTo>
                  <a:lnTo>
                    <a:pt x="13049" y="6656"/>
                  </a:lnTo>
                  <a:lnTo>
                    <a:pt x="13276" y="6656"/>
                  </a:lnTo>
                  <a:cubicBezTo>
                    <a:pt x="14597" y="6645"/>
                    <a:pt x="14657" y="5144"/>
                    <a:pt x="13276" y="5144"/>
                  </a:cubicBezTo>
                  <a:close/>
                  <a:moveTo>
                    <a:pt x="3893" y="9478"/>
                  </a:moveTo>
                  <a:cubicBezTo>
                    <a:pt x="3643" y="9478"/>
                    <a:pt x="3405" y="9264"/>
                    <a:pt x="3370" y="9014"/>
                  </a:cubicBezTo>
                  <a:cubicBezTo>
                    <a:pt x="3322" y="8633"/>
                    <a:pt x="3274" y="8252"/>
                    <a:pt x="3215" y="7871"/>
                  </a:cubicBezTo>
                  <a:cubicBezTo>
                    <a:pt x="3167" y="7490"/>
                    <a:pt x="3108" y="7109"/>
                    <a:pt x="3060" y="6728"/>
                  </a:cubicBezTo>
                  <a:cubicBezTo>
                    <a:pt x="3060" y="6704"/>
                    <a:pt x="3060" y="6680"/>
                    <a:pt x="3060" y="6645"/>
                  </a:cubicBezTo>
                  <a:lnTo>
                    <a:pt x="4036" y="6645"/>
                  </a:lnTo>
                  <a:cubicBezTo>
                    <a:pt x="4048" y="6680"/>
                    <a:pt x="4048" y="6704"/>
                    <a:pt x="4048" y="6728"/>
                  </a:cubicBezTo>
                  <a:cubicBezTo>
                    <a:pt x="4096" y="7109"/>
                    <a:pt x="4132" y="7490"/>
                    <a:pt x="4179" y="7871"/>
                  </a:cubicBezTo>
                  <a:cubicBezTo>
                    <a:pt x="4215" y="8252"/>
                    <a:pt x="4251" y="8633"/>
                    <a:pt x="4298" y="9014"/>
                  </a:cubicBezTo>
                  <a:cubicBezTo>
                    <a:pt x="4322" y="9264"/>
                    <a:pt x="4143" y="9478"/>
                    <a:pt x="3893" y="9478"/>
                  </a:cubicBezTo>
                  <a:close/>
                  <a:moveTo>
                    <a:pt x="5608" y="9478"/>
                  </a:moveTo>
                  <a:cubicBezTo>
                    <a:pt x="5358" y="9478"/>
                    <a:pt x="5144" y="9264"/>
                    <a:pt x="5120" y="9014"/>
                  </a:cubicBezTo>
                  <a:cubicBezTo>
                    <a:pt x="5096" y="8633"/>
                    <a:pt x="5060" y="8252"/>
                    <a:pt x="5036" y="7871"/>
                  </a:cubicBezTo>
                  <a:cubicBezTo>
                    <a:pt x="5001" y="7490"/>
                    <a:pt x="4977" y="7109"/>
                    <a:pt x="4953" y="6728"/>
                  </a:cubicBezTo>
                  <a:cubicBezTo>
                    <a:pt x="4941" y="6704"/>
                    <a:pt x="4953" y="6680"/>
                    <a:pt x="4953" y="6645"/>
                  </a:cubicBezTo>
                  <a:lnTo>
                    <a:pt x="5929" y="6645"/>
                  </a:lnTo>
                  <a:cubicBezTo>
                    <a:pt x="5929" y="6680"/>
                    <a:pt x="5941" y="6704"/>
                    <a:pt x="5941" y="6728"/>
                  </a:cubicBezTo>
                  <a:cubicBezTo>
                    <a:pt x="5953" y="7109"/>
                    <a:pt x="5977" y="7490"/>
                    <a:pt x="5989" y="7871"/>
                  </a:cubicBezTo>
                  <a:cubicBezTo>
                    <a:pt x="6013" y="8252"/>
                    <a:pt x="6025" y="8633"/>
                    <a:pt x="6048" y="9014"/>
                  </a:cubicBezTo>
                  <a:cubicBezTo>
                    <a:pt x="6048" y="9264"/>
                    <a:pt x="5858" y="9478"/>
                    <a:pt x="5608" y="9478"/>
                  </a:cubicBezTo>
                  <a:close/>
                  <a:moveTo>
                    <a:pt x="7811" y="7871"/>
                  </a:moveTo>
                  <a:cubicBezTo>
                    <a:pt x="7799" y="8252"/>
                    <a:pt x="7799" y="8633"/>
                    <a:pt x="7787" y="9014"/>
                  </a:cubicBezTo>
                  <a:cubicBezTo>
                    <a:pt x="7787" y="9264"/>
                    <a:pt x="7584" y="9478"/>
                    <a:pt x="7334" y="9478"/>
                  </a:cubicBezTo>
                  <a:cubicBezTo>
                    <a:pt x="7084" y="9478"/>
                    <a:pt x="6870" y="9264"/>
                    <a:pt x="6870" y="9014"/>
                  </a:cubicBezTo>
                  <a:cubicBezTo>
                    <a:pt x="6870" y="8633"/>
                    <a:pt x="6858" y="8252"/>
                    <a:pt x="6858" y="7871"/>
                  </a:cubicBezTo>
                  <a:cubicBezTo>
                    <a:pt x="6846" y="7490"/>
                    <a:pt x="6846" y="7109"/>
                    <a:pt x="6834" y="6728"/>
                  </a:cubicBezTo>
                  <a:cubicBezTo>
                    <a:pt x="6834" y="6704"/>
                    <a:pt x="6834" y="6680"/>
                    <a:pt x="6846" y="6645"/>
                  </a:cubicBezTo>
                  <a:lnTo>
                    <a:pt x="7822" y="6645"/>
                  </a:lnTo>
                  <a:cubicBezTo>
                    <a:pt x="7822" y="6680"/>
                    <a:pt x="7822" y="6704"/>
                    <a:pt x="7822" y="6728"/>
                  </a:cubicBezTo>
                  <a:cubicBezTo>
                    <a:pt x="7822" y="7109"/>
                    <a:pt x="7811" y="7490"/>
                    <a:pt x="7811" y="7871"/>
                  </a:cubicBezTo>
                  <a:close/>
                  <a:moveTo>
                    <a:pt x="9632" y="7871"/>
                  </a:moveTo>
                  <a:cubicBezTo>
                    <a:pt x="9596" y="8252"/>
                    <a:pt x="9573" y="8633"/>
                    <a:pt x="9537" y="9014"/>
                  </a:cubicBezTo>
                  <a:cubicBezTo>
                    <a:pt x="9525" y="9264"/>
                    <a:pt x="9299" y="9478"/>
                    <a:pt x="9049" y="9478"/>
                  </a:cubicBezTo>
                  <a:cubicBezTo>
                    <a:pt x="8799" y="9478"/>
                    <a:pt x="8608" y="9264"/>
                    <a:pt x="8620" y="9014"/>
                  </a:cubicBezTo>
                  <a:cubicBezTo>
                    <a:pt x="8632" y="8633"/>
                    <a:pt x="8656" y="8252"/>
                    <a:pt x="8668" y="7871"/>
                  </a:cubicBezTo>
                  <a:cubicBezTo>
                    <a:pt x="8692" y="7490"/>
                    <a:pt x="8704" y="7109"/>
                    <a:pt x="8715" y="6728"/>
                  </a:cubicBezTo>
                  <a:cubicBezTo>
                    <a:pt x="8727" y="6704"/>
                    <a:pt x="8727" y="6680"/>
                    <a:pt x="8739" y="6645"/>
                  </a:cubicBezTo>
                  <a:lnTo>
                    <a:pt x="9716" y="6645"/>
                  </a:lnTo>
                  <a:cubicBezTo>
                    <a:pt x="9716" y="6680"/>
                    <a:pt x="9716" y="6704"/>
                    <a:pt x="9716" y="6728"/>
                  </a:cubicBezTo>
                  <a:cubicBezTo>
                    <a:pt x="9692" y="7109"/>
                    <a:pt x="9656" y="7490"/>
                    <a:pt x="9632" y="7871"/>
                  </a:cubicBezTo>
                  <a:close/>
                  <a:moveTo>
                    <a:pt x="11597" y="6728"/>
                  </a:moveTo>
                  <a:cubicBezTo>
                    <a:pt x="11549" y="7109"/>
                    <a:pt x="11501" y="7490"/>
                    <a:pt x="11442" y="7871"/>
                  </a:cubicBezTo>
                  <a:cubicBezTo>
                    <a:pt x="11394" y="8252"/>
                    <a:pt x="11335" y="8633"/>
                    <a:pt x="11287" y="9014"/>
                  </a:cubicBezTo>
                  <a:cubicBezTo>
                    <a:pt x="11251" y="9264"/>
                    <a:pt x="11025" y="9478"/>
                    <a:pt x="10775" y="9478"/>
                  </a:cubicBezTo>
                  <a:cubicBezTo>
                    <a:pt x="10525" y="9478"/>
                    <a:pt x="10347" y="9264"/>
                    <a:pt x="10370" y="9014"/>
                  </a:cubicBezTo>
                  <a:cubicBezTo>
                    <a:pt x="10406" y="8633"/>
                    <a:pt x="10454" y="8252"/>
                    <a:pt x="10489" y="7871"/>
                  </a:cubicBezTo>
                  <a:cubicBezTo>
                    <a:pt x="10525" y="7490"/>
                    <a:pt x="10573" y="7109"/>
                    <a:pt x="10609" y="6728"/>
                  </a:cubicBezTo>
                  <a:cubicBezTo>
                    <a:pt x="10609" y="6704"/>
                    <a:pt x="10620" y="6680"/>
                    <a:pt x="10620" y="6645"/>
                  </a:cubicBezTo>
                  <a:lnTo>
                    <a:pt x="11609" y="6645"/>
                  </a:lnTo>
                  <a:cubicBezTo>
                    <a:pt x="11609" y="6680"/>
                    <a:pt x="11609" y="6704"/>
                    <a:pt x="11597" y="67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8"/>
            <p:cNvSpPr/>
            <p:nvPr/>
          </p:nvSpPr>
          <p:spPr>
            <a:xfrm>
              <a:off x="3954715" y="3374250"/>
              <a:ext cx="515678" cy="40005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vi-VN" sz="3600" b="1" dirty="0" smtClean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C</a:t>
              </a:r>
              <a:endParaRPr sz="3600" b="1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71" name="Google Shape;671;p28"/>
            <p:cNvSpPr txBox="1"/>
            <p:nvPr/>
          </p:nvSpPr>
          <p:spPr>
            <a:xfrm>
              <a:off x="4494038" y="3488555"/>
              <a:ext cx="3448487" cy="3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vi-VN" sz="2800" dirty="0" smtClean="0">
                  <a:latin typeface="Times New Roman" pitchFamily="18" charset="0"/>
                  <a:cs typeface="Times New Roman" pitchFamily="18" charset="0"/>
                </a:rPr>
                <a:t>Liên tục cho một cực của nam châm lại gần rồi ra xa một đầu cuộn dây dẫn kín.</a:t>
              </a:r>
              <a:endParaRPr sz="2800">
                <a:solidFill>
                  <a:srgbClr val="434343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endParaRPr>
            </a:p>
          </p:txBody>
        </p:sp>
      </p:grpSp>
      <p:grpSp>
        <p:nvGrpSpPr>
          <p:cNvPr id="5" name="Google Shape;672;p28"/>
          <p:cNvGrpSpPr/>
          <p:nvPr/>
        </p:nvGrpSpPr>
        <p:grpSpPr>
          <a:xfrm>
            <a:off x="0" y="5181600"/>
            <a:ext cx="8915400" cy="1010067"/>
            <a:chOff x="2206725" y="3849300"/>
            <a:chExt cx="5735800" cy="757550"/>
          </a:xfrm>
        </p:grpSpPr>
        <p:sp>
          <p:nvSpPr>
            <p:cNvPr id="673" name="Google Shape;673;p28"/>
            <p:cNvSpPr/>
            <p:nvPr/>
          </p:nvSpPr>
          <p:spPr>
            <a:xfrm flipV="1">
              <a:off x="2820776" y="4192200"/>
              <a:ext cx="596255" cy="35725"/>
            </a:xfrm>
            <a:custGeom>
              <a:avLst/>
              <a:gdLst/>
              <a:ahLst/>
              <a:cxnLst/>
              <a:rect l="l" t="t" r="r" b="b"/>
              <a:pathLst>
                <a:path w="57615" h="1" fill="none" extrusionOk="0">
                  <a:moveTo>
                    <a:pt x="1" y="0"/>
                  </a:moveTo>
                  <a:lnTo>
                    <a:pt x="57615" y="0"/>
                  </a:lnTo>
                </a:path>
              </a:pathLst>
            </a:custGeom>
            <a:noFill/>
            <a:ln w="33625" cap="rnd" cmpd="sng">
              <a:solidFill>
                <a:srgbClr val="4949E7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8"/>
            <p:cNvSpPr/>
            <p:nvPr/>
          </p:nvSpPr>
          <p:spPr>
            <a:xfrm>
              <a:off x="2206725" y="3849300"/>
              <a:ext cx="656350" cy="757550"/>
            </a:xfrm>
            <a:custGeom>
              <a:avLst/>
              <a:gdLst/>
              <a:ahLst/>
              <a:cxnLst/>
              <a:rect l="l" t="t" r="r" b="b"/>
              <a:pathLst>
                <a:path w="26254" h="30302" extrusionOk="0">
                  <a:moveTo>
                    <a:pt x="13133" y="0"/>
                  </a:moveTo>
                  <a:lnTo>
                    <a:pt x="0" y="7573"/>
                  </a:lnTo>
                  <a:lnTo>
                    <a:pt x="0" y="22729"/>
                  </a:lnTo>
                  <a:lnTo>
                    <a:pt x="13133" y="30302"/>
                  </a:lnTo>
                  <a:lnTo>
                    <a:pt x="26253" y="22729"/>
                  </a:lnTo>
                  <a:lnTo>
                    <a:pt x="26253" y="7573"/>
                  </a:lnTo>
                  <a:lnTo>
                    <a:pt x="13133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8"/>
            <p:cNvSpPr/>
            <p:nvPr/>
          </p:nvSpPr>
          <p:spPr>
            <a:xfrm>
              <a:off x="2268325" y="3920150"/>
              <a:ext cx="533425" cy="615875"/>
            </a:xfrm>
            <a:custGeom>
              <a:avLst/>
              <a:gdLst/>
              <a:ahLst/>
              <a:cxnLst/>
              <a:rect l="l" t="t" r="r" b="b"/>
              <a:pathLst>
                <a:path w="21337" h="24635" extrusionOk="0">
                  <a:moveTo>
                    <a:pt x="10669" y="0"/>
                  </a:moveTo>
                  <a:lnTo>
                    <a:pt x="1" y="6156"/>
                  </a:lnTo>
                  <a:lnTo>
                    <a:pt x="1" y="18479"/>
                  </a:lnTo>
                  <a:lnTo>
                    <a:pt x="10669" y="24634"/>
                  </a:lnTo>
                  <a:lnTo>
                    <a:pt x="21337" y="18479"/>
                  </a:lnTo>
                  <a:lnTo>
                    <a:pt x="21337" y="6156"/>
                  </a:lnTo>
                  <a:lnTo>
                    <a:pt x="10669" y="0"/>
                  </a:ln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8"/>
            <p:cNvSpPr/>
            <p:nvPr/>
          </p:nvSpPr>
          <p:spPr>
            <a:xfrm>
              <a:off x="2384125" y="4044275"/>
              <a:ext cx="298875" cy="300200"/>
            </a:xfrm>
            <a:custGeom>
              <a:avLst/>
              <a:gdLst/>
              <a:ahLst/>
              <a:cxnLst/>
              <a:rect l="l" t="t" r="r" b="b"/>
              <a:pathLst>
                <a:path w="11955" h="12008" extrusionOk="0">
                  <a:moveTo>
                    <a:pt x="5080" y="0"/>
                  </a:moveTo>
                  <a:cubicBezTo>
                    <a:pt x="4833" y="0"/>
                    <a:pt x="4541" y="139"/>
                    <a:pt x="4298" y="452"/>
                  </a:cubicBezTo>
                  <a:cubicBezTo>
                    <a:pt x="4108" y="703"/>
                    <a:pt x="3929" y="1179"/>
                    <a:pt x="3894" y="1476"/>
                  </a:cubicBezTo>
                  <a:cubicBezTo>
                    <a:pt x="3786" y="2405"/>
                    <a:pt x="4382" y="2953"/>
                    <a:pt x="4608" y="3286"/>
                  </a:cubicBezTo>
                  <a:cubicBezTo>
                    <a:pt x="4763" y="3512"/>
                    <a:pt x="4846" y="3929"/>
                    <a:pt x="4691" y="4441"/>
                  </a:cubicBezTo>
                  <a:lnTo>
                    <a:pt x="1096" y="4441"/>
                  </a:lnTo>
                  <a:cubicBezTo>
                    <a:pt x="393" y="4441"/>
                    <a:pt x="0" y="4989"/>
                    <a:pt x="238" y="5656"/>
                  </a:cubicBezTo>
                  <a:lnTo>
                    <a:pt x="2072" y="10728"/>
                  </a:lnTo>
                  <a:cubicBezTo>
                    <a:pt x="2179" y="11013"/>
                    <a:pt x="2513" y="11251"/>
                    <a:pt x="2810" y="11251"/>
                  </a:cubicBezTo>
                  <a:lnTo>
                    <a:pt x="7132" y="11251"/>
                  </a:lnTo>
                  <a:cubicBezTo>
                    <a:pt x="7430" y="11251"/>
                    <a:pt x="7858" y="11430"/>
                    <a:pt x="8073" y="11644"/>
                  </a:cubicBezTo>
                  <a:lnTo>
                    <a:pt x="8275" y="11847"/>
                  </a:lnTo>
                  <a:cubicBezTo>
                    <a:pt x="8382" y="11954"/>
                    <a:pt x="8525" y="12007"/>
                    <a:pt x="8668" y="12007"/>
                  </a:cubicBezTo>
                  <a:cubicBezTo>
                    <a:pt x="8811" y="12007"/>
                    <a:pt x="8954" y="11954"/>
                    <a:pt x="9061" y="11847"/>
                  </a:cubicBezTo>
                  <a:lnTo>
                    <a:pt x="11728" y="9168"/>
                  </a:lnTo>
                  <a:cubicBezTo>
                    <a:pt x="11954" y="8954"/>
                    <a:pt x="11954" y="8596"/>
                    <a:pt x="11728" y="8382"/>
                  </a:cubicBezTo>
                  <a:lnTo>
                    <a:pt x="9371" y="6013"/>
                  </a:lnTo>
                  <a:cubicBezTo>
                    <a:pt x="9144" y="5798"/>
                    <a:pt x="8978" y="5620"/>
                    <a:pt x="8978" y="5608"/>
                  </a:cubicBezTo>
                  <a:cubicBezTo>
                    <a:pt x="8978" y="5608"/>
                    <a:pt x="8013" y="3810"/>
                    <a:pt x="6608" y="2893"/>
                  </a:cubicBezTo>
                  <a:cubicBezTo>
                    <a:pt x="5215" y="1965"/>
                    <a:pt x="5608" y="1298"/>
                    <a:pt x="5608" y="548"/>
                  </a:cubicBezTo>
                  <a:cubicBezTo>
                    <a:pt x="5608" y="203"/>
                    <a:pt x="5377" y="0"/>
                    <a:pt x="50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8"/>
            <p:cNvSpPr/>
            <p:nvPr/>
          </p:nvSpPr>
          <p:spPr>
            <a:xfrm>
              <a:off x="3417031" y="4020750"/>
              <a:ext cx="554555" cy="40005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vi-VN" sz="3600" b="1" dirty="0" smtClean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rPr>
                <a:t>D</a:t>
              </a:r>
              <a:endParaRPr sz="3600" b="1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678" name="Google Shape;678;p28"/>
            <p:cNvSpPr txBox="1"/>
            <p:nvPr/>
          </p:nvSpPr>
          <p:spPr>
            <a:xfrm>
              <a:off x="4258984" y="4077943"/>
              <a:ext cx="3683541" cy="30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vi-VN" sz="2800" dirty="0" smtClean="0">
                  <a:latin typeface="Times New Roman" pitchFamily="18" charset="0"/>
                  <a:cs typeface="Times New Roman" pitchFamily="18" charset="0"/>
                </a:rPr>
                <a:t>Đặt trục Bắc Nam của thanh nam châm trùng với trục của một ống dây rồi cho nam châm quay quanh trục đó</a:t>
              </a:r>
              <a:r>
                <a:rPr lang="vi-VN" sz="2800" dirty="0" smtClean="0"/>
                <a:t>.</a:t>
              </a:r>
              <a:endParaRPr sz="2800">
                <a:solidFill>
                  <a:srgbClr val="434343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endParaRPr>
            </a:p>
          </p:txBody>
        </p:sp>
      </p:grpSp>
      <p:sp>
        <p:nvSpPr>
          <p:cNvPr id="40" name="Flowchart: Terminator 39"/>
          <p:cNvSpPr/>
          <p:nvPr/>
        </p:nvSpPr>
        <p:spPr>
          <a:xfrm>
            <a:off x="0" y="0"/>
            <a:ext cx="9144000" cy="11430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 hợp nào dưới đây trong cuộn dây không xuất hiện dòng điện cảm ứng xoay chiều?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00400" y="5029200"/>
            <a:ext cx="5676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trục Bắc Nam của thanh nam châm trùng với trục của một ống dây rồi cho nam châm quay quanh trục đó</a:t>
            </a:r>
            <a:r>
              <a:rPr lang="vi-VN" sz="2800" dirty="0" smtClean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ea typeface="Roboto"/>
              <a:cs typeface="Times New Roman" pitchFamily="18" charset="0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nền Slide full h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6267" cy="6858000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0" y="0"/>
            <a:ext cx="9144000" cy="1373745"/>
            <a:chOff x="1154226" y="1181199"/>
            <a:chExt cx="6035147" cy="744279"/>
          </a:xfrm>
        </p:grpSpPr>
        <p:sp>
          <p:nvSpPr>
            <p:cNvPr id="4" name="Rounded Rectangle 3"/>
            <p:cNvSpPr/>
            <p:nvPr/>
          </p:nvSpPr>
          <p:spPr>
            <a:xfrm>
              <a:off x="1154226" y="1181199"/>
              <a:ext cx="5975498" cy="744279"/>
            </a:xfrm>
            <a:prstGeom prst="roundRect">
              <a:avLst/>
            </a:prstGeom>
            <a:solidFill>
              <a:srgbClr val="22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lnSpc>
                  <a:spcPct val="150000"/>
                </a:lnSpc>
                <a:defRPr/>
              </a:pPr>
              <a:endParaRPr lang="vi-VN" altLang="vi-VN" sz="373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54226" y="1181199"/>
              <a:ext cx="6035147" cy="7126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  <a:tabLst>
                  <a:tab pos="1609725" algn="l"/>
                </a:tabLst>
              </a:pPr>
              <a:r>
                <a:rPr lang="en-US" sz="3600" b="1" dirty="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vi-VN" sz="3600" b="1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4: </a:t>
              </a:r>
              <a:r>
                <a:rPr lang="vi-VN" sz="3600" b="1" dirty="0" smtClean="0">
                  <a:latin typeface="Times New Roman" pitchFamily="18" charset="0"/>
                  <a:cs typeface="Times New Roman" pitchFamily="18" charset="0"/>
                </a:rPr>
                <a:t>Khi nào thì dòng điện cảm ứng trong một cuộn dây dẫn kín đổi chiều?</a:t>
              </a:r>
              <a:endParaRPr lang="en-US" sz="36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0" y="1523995"/>
            <a:ext cx="9078257" cy="1066805"/>
            <a:chOff x="1442157" y="2143571"/>
            <a:chExt cx="2451033" cy="579356"/>
          </a:xfrm>
        </p:grpSpPr>
        <p:sp>
          <p:nvSpPr>
            <p:cNvPr id="7" name="Rounded Rectangle 6"/>
            <p:cNvSpPr/>
            <p:nvPr/>
          </p:nvSpPr>
          <p:spPr>
            <a:xfrm>
              <a:off x="1442157" y="2143571"/>
              <a:ext cx="2413591" cy="57935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442157" y="2247395"/>
              <a:ext cx="2451033" cy="3078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  <a:tabLst>
                  <a:tab pos="1609725" algn="l"/>
                </a:tabLst>
              </a:pPr>
              <a:r>
                <a:rPr lang="vi-VN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A.</a:t>
              </a:r>
              <a:r>
                <a:rPr lang="vi-VN" sz="3600" dirty="0" smtClean="0"/>
                <a:t> </a:t>
              </a:r>
              <a:r>
                <a:rPr lang="vi-VN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Nam châm đang chuyển động thì dừng lại.</a:t>
              </a:r>
              <a:endParaRPr lang="en-US" sz="3600" dirty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0" y="2819399"/>
            <a:ext cx="8948270" cy="677750"/>
            <a:chOff x="1403497" y="3629246"/>
            <a:chExt cx="2413591" cy="1560035"/>
          </a:xfrm>
        </p:grpSpPr>
        <p:sp>
          <p:nvSpPr>
            <p:cNvPr id="10" name="Rounded Rectangle 9"/>
            <p:cNvSpPr/>
            <p:nvPr/>
          </p:nvSpPr>
          <p:spPr>
            <a:xfrm>
              <a:off x="1403497" y="3629246"/>
              <a:ext cx="2413591" cy="1403170"/>
            </a:xfrm>
            <a:prstGeom prst="roundRect">
              <a:avLst/>
            </a:prstGeom>
            <a:solidFill>
              <a:srgbClr val="DAE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03497" y="3629246"/>
              <a:ext cx="2404725" cy="156003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800"/>
                </a:spcAft>
                <a:tabLst>
                  <a:tab pos="1609725" algn="l"/>
                </a:tabLst>
              </a:pPr>
              <a:r>
                <a:rPr lang="en-US" sz="3600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B.</a:t>
              </a:r>
              <a:r>
                <a:rPr lang="vi-VN" sz="3600" dirty="0" smtClean="0"/>
                <a:t> </a:t>
              </a:r>
              <a:r>
                <a:rPr lang="vi-VN" sz="3600" dirty="0" smtClean="0">
                  <a:latin typeface="Times New Roman" pitchFamily="18" charset="0"/>
                  <a:cs typeface="Times New Roman" pitchFamily="18" charset="0"/>
                </a:rPr>
                <a:t>Cuộn dây dẫn đang quay thì dừng lại.</a:t>
              </a:r>
              <a:endParaRPr lang="en-US" sz="3600" dirty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9" name="Group 11"/>
          <p:cNvGrpSpPr/>
          <p:nvPr/>
        </p:nvGrpSpPr>
        <p:grpSpPr>
          <a:xfrm>
            <a:off x="0" y="3886200"/>
            <a:ext cx="9144000" cy="1376753"/>
            <a:chOff x="4976379" y="2791444"/>
            <a:chExt cx="4762027" cy="756332"/>
          </a:xfrm>
        </p:grpSpPr>
        <p:sp>
          <p:nvSpPr>
            <p:cNvPr id="13" name="Rounded Rectangle 12"/>
            <p:cNvSpPr/>
            <p:nvPr/>
          </p:nvSpPr>
          <p:spPr>
            <a:xfrm>
              <a:off x="4976379" y="2791444"/>
              <a:ext cx="4762027" cy="756332"/>
            </a:xfrm>
            <a:prstGeom prst="roundRect">
              <a:avLst/>
            </a:prstGeom>
            <a:solidFill>
              <a:srgbClr val="EB2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76379" y="2791446"/>
              <a:ext cx="4762027" cy="659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altLang="vi-VN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vi-VN" altLang="vi-VN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C.</a:t>
              </a:r>
              <a:r>
                <a:rPr lang="vi-VN" sz="3600" dirty="0" smtClean="0"/>
                <a:t> </a:t>
              </a:r>
              <a:r>
                <a:rPr lang="vi-VN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Số đường sức từ xuyên qua tiết diện cuộn dây đang tăng thì giảm hoặc ngược lại.</a:t>
              </a:r>
              <a:endParaRPr lang="en-US" sz="3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2" name="Group 15"/>
          <p:cNvGrpSpPr/>
          <p:nvPr/>
        </p:nvGrpSpPr>
        <p:grpSpPr>
          <a:xfrm>
            <a:off x="0" y="5410200"/>
            <a:ext cx="9144000" cy="1447800"/>
            <a:chOff x="4943849" y="3629246"/>
            <a:chExt cx="2735479" cy="1191341"/>
          </a:xfrm>
        </p:grpSpPr>
        <p:sp>
          <p:nvSpPr>
            <p:cNvPr id="17" name="Rounded Rectangle 16"/>
            <p:cNvSpPr/>
            <p:nvPr/>
          </p:nvSpPr>
          <p:spPr>
            <a:xfrm>
              <a:off x="4943849" y="3629246"/>
              <a:ext cx="2735479" cy="10738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43849" y="3629247"/>
              <a:ext cx="2711897" cy="11913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D.</a:t>
              </a:r>
              <a:r>
                <a:rPr lang="vi-VN" sz="3600" dirty="0" smtClean="0"/>
                <a:t> </a:t>
              </a:r>
              <a:r>
                <a:rPr lang="vi-VN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Số đường sức từ xuyên qua tiết diện cuộn dây liên tục tăng hoặc liên tục giảm.</a:t>
              </a:r>
              <a:endParaRPr lang="en-US" sz="3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0" y="228600"/>
            <a:ext cx="9144000" cy="6440489"/>
            <a:chOff x="0" y="144"/>
            <a:chExt cx="5760" cy="4057"/>
          </a:xfrm>
        </p:grpSpPr>
        <p:sp>
          <p:nvSpPr>
            <p:cNvPr id="15362" name="Text Box 4"/>
            <p:cNvSpPr txBox="1">
              <a:spLocks noChangeArrowheads="1"/>
            </p:cNvSpPr>
            <p:nvPr/>
          </p:nvSpPr>
          <p:spPr bwMode="auto">
            <a:xfrm>
              <a:off x="0" y="144"/>
              <a:ext cx="5760" cy="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đinamô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đạp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xíu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thủy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Hòa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khổng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lồ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đều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dòng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điện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xoay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cấu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giống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  <p:pic>
          <p:nvPicPr>
            <p:cNvPr id="15363" name="Picture 5" descr="15-01-08_1044"/>
            <p:cNvPicPr>
              <a:picLocks noChangeAspect="1" noChangeArrowheads="1"/>
            </p:cNvPicPr>
            <p:nvPr/>
          </p:nvPicPr>
          <p:blipFill>
            <a:blip r:embed="rId2">
              <a:lum contrast="36000"/>
            </a:blip>
            <a:srcRect/>
            <a:stretch>
              <a:fillRect/>
            </a:stretch>
          </p:blipFill>
          <p:spPr bwMode="auto">
            <a:xfrm>
              <a:off x="2832" y="1920"/>
              <a:ext cx="2736" cy="2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4" name="Picture 7" descr="images (3)"/>
            <p:cNvPicPr>
              <a:picLocks noChangeAspect="1" noChangeArrowheads="1"/>
            </p:cNvPicPr>
            <p:nvPr/>
          </p:nvPicPr>
          <p:blipFill>
            <a:blip r:embed="rId3">
              <a:lum contrast="16000"/>
            </a:blip>
            <a:srcRect/>
            <a:stretch>
              <a:fillRect/>
            </a:stretch>
          </p:blipFill>
          <p:spPr bwMode="auto">
            <a:xfrm>
              <a:off x="144" y="1824"/>
              <a:ext cx="249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5" name="AutoShape 8"/>
            <p:cNvSpPr>
              <a:spLocks noChangeArrowheads="1"/>
            </p:cNvSpPr>
            <p:nvPr/>
          </p:nvSpPr>
          <p:spPr bwMode="auto">
            <a:xfrm>
              <a:off x="1056" y="2256"/>
              <a:ext cx="240" cy="432"/>
            </a:xfrm>
            <a:prstGeom prst="curvedRightArrow">
              <a:avLst>
                <a:gd name="adj1" fmla="val 36000"/>
                <a:gd name="adj2" fmla="val 72000"/>
                <a:gd name="adj3" fmla="val 33333"/>
              </a:avLst>
            </a:prstGeom>
            <a:solidFill>
              <a:srgbClr val="0000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50+ Khung Powerpoint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13"/>
          <p:cNvPicPr>
            <a:picLocks noChangeAspect="1" noChangeArrowheads="1"/>
          </p:cNvPicPr>
          <p:nvPr/>
        </p:nvPicPr>
        <p:blipFill>
          <a:blip r:embed="rId3">
            <a:lum contrast="16000"/>
          </a:blip>
          <a:srcRect/>
          <a:stretch>
            <a:fillRect/>
          </a:stretch>
        </p:blipFill>
        <p:spPr bwMode="auto">
          <a:xfrm>
            <a:off x="304800" y="1524000"/>
            <a:ext cx="4110038" cy="3414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7" descr="images (3)"/>
          <p:cNvPicPr>
            <a:picLocks noChangeAspect="1" noChangeArrowheads="1"/>
          </p:cNvPicPr>
          <p:nvPr/>
        </p:nvPicPr>
        <p:blipFill>
          <a:blip r:embed="rId4">
            <a:lum contrast="16000"/>
          </a:blip>
          <a:srcRect/>
          <a:stretch>
            <a:fillRect/>
          </a:stretch>
        </p:blipFill>
        <p:spPr bwMode="auto">
          <a:xfrm>
            <a:off x="4549775" y="1600200"/>
            <a:ext cx="4594225" cy="3402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66800" y="49530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34.1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943600" y="495300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34.</a:t>
            </a:r>
            <a:r>
              <a:rPr lang="vi-V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57200" y="5410200"/>
            <a:ext cx="365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quay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724400" y="5486400"/>
            <a:ext cx="403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quay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533400" y="990600"/>
            <a:ext cx="449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1.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Quan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sát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 :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3"/>
          <p:cNvPicPr>
            <a:picLocks noChangeAspect="1" noChangeArrowheads="1"/>
          </p:cNvPicPr>
          <p:nvPr/>
        </p:nvPicPr>
        <p:blipFill>
          <a:blip r:embed="rId2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4110038" cy="3414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0" y="3581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quay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0" y="228600"/>
            <a:ext cx="426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vi-V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Bộ phận chính: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67200" y="838200"/>
            <a:ext cx="441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Nam châm vĩnh cửu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:Tạo ra từ trường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267200" y="1905000"/>
            <a:ext cx="4876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vi-V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Cuộn dây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:quay quanh một trục đặt trong từ trường 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67200" y="2971800"/>
            <a:ext cx="487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vi-V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Vành khuyên và thanh quét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:lấy điện ra ở hai đầu cuộn dây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45720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động: Khi cuộn dây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đứng thẳng 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 đường sức từ xuyên qua  lõi cuộn dây </a:t>
            </a:r>
            <a:r>
              <a:rPr lang="vi-VN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nhiều nhất  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55626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Khi cuộn dây </a:t>
            </a:r>
            <a:r>
              <a:rPr lang="vi-V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nằm ngang 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 đường sức từ xuyên qua  lõi cuộn dây </a:t>
            </a:r>
            <a:r>
              <a:rPr lang="vi-V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ít </a:t>
            </a:r>
            <a:r>
              <a:rPr lang="vi-V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nhất 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100+ hình nền powerpoint cho giáo án - hinhanhsieudep.n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9144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Khi cuộn 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dây quay từ vị trí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đứng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thẳng đến nằm ngang 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 đường sức từ xuyên qua  lõi cuộn dây </a:t>
            </a:r>
            <a:r>
              <a:rPr lang="vi-VN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giảm đi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81000" y="23622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Khi cuộn 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dây quay từ vị trí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nằm ngang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đứng thẳng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 sức từ xuyên qua  lõi cuộn dây </a:t>
            </a:r>
            <a:r>
              <a:rPr lang="vi-V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tăng lên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38100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Do đó </a:t>
            </a:r>
            <a:r>
              <a:rPr 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cuộn </a:t>
            </a:r>
            <a:r>
              <a:rPr 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dây quay liên tục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 sức từ xuyên 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qua lõi 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cuộn 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dây thay phiên </a:t>
            </a:r>
            <a:r>
              <a:rPr lang="vi-V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giảm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981200" y="5181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4876800"/>
            <a:ext cx="6629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Xuất hiện dòng điện cảm ứng xoay chiều trên  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cuộn 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dây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mages (3)"/>
          <p:cNvPicPr>
            <a:picLocks noChangeAspect="1" noChangeArrowheads="1"/>
          </p:cNvPicPr>
          <p:nvPr/>
        </p:nvPicPr>
        <p:blipFill>
          <a:blip r:embed="rId2">
            <a:lum contrast="16000"/>
          </a:blip>
          <a:srcRect/>
          <a:stretch>
            <a:fillRect/>
          </a:stretch>
        </p:blipFill>
        <p:spPr bwMode="auto">
          <a:xfrm>
            <a:off x="0" y="0"/>
            <a:ext cx="4594225" cy="3402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342900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quay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876800" y="0"/>
            <a:ext cx="426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vi-VN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Bộ phận chính: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24400" y="762000"/>
            <a:ext cx="441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Nam châm điện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:Tạo từ trường, quay quanh 1 trục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24400" y="2286000"/>
            <a:ext cx="441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vi-V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Cuộn dây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:đặt trong từ trường 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38862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động: </a:t>
            </a:r>
            <a:r>
              <a:rPr 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khi cuộn dây quay liên tục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 đường sức từ xuyên qua lõi cuộn dây thay phiên </a:t>
            </a:r>
            <a:r>
              <a:rPr lang="vi-VN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giảm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28600" y="5562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5334000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Xuất hiện dòng điện cảm ứng xoay chiều trên 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cuộn </a:t>
            </a:r>
            <a:r>
              <a:rPr lang="vi-V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dây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C1.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37338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6" descr="13"/>
          <p:cNvPicPr>
            <a:picLocks noChangeAspect="1" noChangeArrowheads="1"/>
          </p:cNvPicPr>
          <p:nvPr/>
        </p:nvPicPr>
        <p:blipFill>
          <a:blip r:embed="rId2">
            <a:lum contrast="16000"/>
          </a:blip>
          <a:srcRect/>
          <a:stretch>
            <a:fillRect/>
          </a:stretch>
        </p:blipFill>
        <p:spPr bwMode="auto">
          <a:xfrm>
            <a:off x="685800" y="1524000"/>
            <a:ext cx="3043238" cy="22118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7" descr="images (3)"/>
          <p:cNvPicPr>
            <a:picLocks noChangeAspect="1" noChangeArrowheads="1"/>
          </p:cNvPicPr>
          <p:nvPr/>
        </p:nvPicPr>
        <p:blipFill>
          <a:blip r:embed="rId3">
            <a:lum contrast="16000"/>
          </a:blip>
          <a:srcRect/>
          <a:stretch>
            <a:fillRect/>
          </a:stretch>
        </p:blipFill>
        <p:spPr bwMode="auto">
          <a:xfrm>
            <a:off x="4876800" y="1447800"/>
            <a:ext cx="3429000" cy="21441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47244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 phát điện có cuộn dây quay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thì </a:t>
            </a:r>
            <a:r>
              <a:rPr lang="vi-V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nam châm đứng yên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vi-VN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cuộn dây quay   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7912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 phát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 có 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nam châm quay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thì </a:t>
            </a:r>
            <a:r>
              <a:rPr lang="vi-VN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nam châm </a:t>
            </a:r>
            <a:r>
              <a:rPr lang="vi-VN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quay</a:t>
            </a:r>
            <a:r>
              <a:rPr lang="vi-VN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vi-V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cuộn </a:t>
            </a:r>
            <a:r>
              <a:rPr lang="vi-V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dây đứng yên 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ay phat dien xoay chieu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5975" y="23622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4388" y="23637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6" descr="Papyrus"/>
          <p:cNvSpPr>
            <a:spLocks noChangeArrowheads="1"/>
          </p:cNvSpPr>
          <p:nvPr/>
        </p:nvSpPr>
        <p:spPr bwMode="auto">
          <a:xfrm rot="2700000" flipV="1">
            <a:off x="4814888" y="3835400"/>
            <a:ext cx="658812" cy="12430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PerspectiveFront">
              <a:rot lat="18000000" lon="0" rev="0"/>
            </a:camera>
            <a:lightRig rig="legacyFlat4" dir="b"/>
          </a:scene3d>
          <a:sp3d extrusionH="238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0" name="Oval 7"/>
          <p:cNvSpPr>
            <a:spLocks noChangeArrowheads="1"/>
          </p:cNvSpPr>
          <p:nvPr/>
        </p:nvSpPr>
        <p:spPr bwMode="auto">
          <a:xfrm>
            <a:off x="4752975" y="4579938"/>
            <a:ext cx="120650" cy="80962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1" name="AutoShape 8"/>
          <p:cNvSpPr>
            <a:spLocks noChangeArrowheads="1"/>
          </p:cNvSpPr>
          <p:nvPr/>
        </p:nvSpPr>
        <p:spPr bwMode="auto">
          <a:xfrm>
            <a:off x="4772025" y="4522788"/>
            <a:ext cx="79375" cy="112712"/>
          </a:xfrm>
          <a:prstGeom prst="can">
            <a:avLst>
              <a:gd name="adj" fmla="val 71000"/>
            </a:avLst>
          </a:prstGeom>
          <a:solidFill>
            <a:srgbClr val="FF00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968875" y="3883025"/>
            <a:ext cx="328613" cy="666750"/>
            <a:chOff x="2496" y="2064"/>
            <a:chExt cx="276" cy="561"/>
          </a:xfrm>
        </p:grpSpPr>
        <p:sp>
          <p:nvSpPr>
            <p:cNvPr id="25610" name="Oval 10"/>
            <p:cNvSpPr>
              <a:spLocks noChangeArrowheads="1"/>
            </p:cNvSpPr>
            <p:nvPr/>
          </p:nvSpPr>
          <p:spPr bwMode="auto">
            <a:xfrm>
              <a:off x="2496" y="2487"/>
              <a:ext cx="276" cy="138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611" name="Oval 11"/>
            <p:cNvSpPr>
              <a:spLocks noChangeArrowheads="1"/>
            </p:cNvSpPr>
            <p:nvPr/>
          </p:nvSpPr>
          <p:spPr bwMode="auto">
            <a:xfrm>
              <a:off x="2496" y="2469"/>
              <a:ext cx="276" cy="139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612" name="AutoShape 12"/>
            <p:cNvSpPr>
              <a:spLocks noChangeArrowheads="1"/>
            </p:cNvSpPr>
            <p:nvPr/>
          </p:nvSpPr>
          <p:spPr bwMode="auto">
            <a:xfrm>
              <a:off x="2565" y="2415"/>
              <a:ext cx="137" cy="144"/>
            </a:xfrm>
            <a:prstGeom prst="can">
              <a:avLst>
                <a:gd name="adj" fmla="val 52174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3175">
              <a:solidFill>
                <a:srgbClr val="4D4D4D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473" name="Oval 13"/>
            <p:cNvSpPr>
              <a:spLocks noChangeArrowheads="1"/>
            </p:cNvSpPr>
            <p:nvPr/>
          </p:nvSpPr>
          <p:spPr bwMode="auto">
            <a:xfrm>
              <a:off x="2586" y="2427"/>
              <a:ext cx="96" cy="48"/>
            </a:xfrm>
            <a:prstGeom prst="ellipse">
              <a:avLst/>
            </a:prstGeom>
            <a:noFill/>
            <a:ln w="317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2514" y="2064"/>
              <a:ext cx="242" cy="391"/>
              <a:chOff x="2928" y="2163"/>
              <a:chExt cx="242" cy="391"/>
            </a:xfrm>
          </p:grpSpPr>
          <p:sp>
            <p:nvSpPr>
              <p:cNvPr id="19489" name="Freeform 15"/>
              <p:cNvSpPr>
                <a:spLocks/>
              </p:cNvSpPr>
              <p:nvPr/>
            </p:nvSpPr>
            <p:spPr bwMode="auto">
              <a:xfrm flipH="1">
                <a:off x="3096" y="2352"/>
                <a:ext cx="69" cy="202"/>
              </a:xfrm>
              <a:custGeom>
                <a:avLst/>
                <a:gdLst>
                  <a:gd name="T0" fmla="*/ 0 w 96"/>
                  <a:gd name="T1" fmla="*/ 0 h 240"/>
                  <a:gd name="T2" fmla="*/ 69 w 96"/>
                  <a:gd name="T3" fmla="*/ 202 h 240"/>
                  <a:gd name="T4" fmla="*/ 0 60000 65536"/>
                  <a:gd name="T5" fmla="*/ 0 60000 65536"/>
                  <a:gd name="T6" fmla="*/ 0 w 96"/>
                  <a:gd name="T7" fmla="*/ 0 h 240"/>
                  <a:gd name="T8" fmla="*/ 96 w 96"/>
                  <a:gd name="T9" fmla="*/ 240 h 2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6" h="240">
                    <a:moveTo>
                      <a:pt x="0" y="0"/>
                    </a:moveTo>
                    <a:cubicBezTo>
                      <a:pt x="67" y="103"/>
                      <a:pt x="76" y="120"/>
                      <a:pt x="96" y="240"/>
                    </a:cubicBezTo>
                  </a:path>
                </a:pathLst>
              </a:cu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0" name="Freeform 16"/>
              <p:cNvSpPr>
                <a:spLocks/>
              </p:cNvSpPr>
              <p:nvPr/>
            </p:nvSpPr>
            <p:spPr bwMode="auto">
              <a:xfrm>
                <a:off x="2931" y="2352"/>
                <a:ext cx="69" cy="202"/>
              </a:xfrm>
              <a:custGeom>
                <a:avLst/>
                <a:gdLst>
                  <a:gd name="T0" fmla="*/ 0 w 96"/>
                  <a:gd name="T1" fmla="*/ 0 h 240"/>
                  <a:gd name="T2" fmla="*/ 69 w 96"/>
                  <a:gd name="T3" fmla="*/ 202 h 240"/>
                  <a:gd name="T4" fmla="*/ 0 60000 65536"/>
                  <a:gd name="T5" fmla="*/ 0 60000 65536"/>
                  <a:gd name="T6" fmla="*/ 0 w 96"/>
                  <a:gd name="T7" fmla="*/ 0 h 240"/>
                  <a:gd name="T8" fmla="*/ 96 w 96"/>
                  <a:gd name="T9" fmla="*/ 240 h 24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6" h="240">
                    <a:moveTo>
                      <a:pt x="0" y="0"/>
                    </a:moveTo>
                    <a:cubicBezTo>
                      <a:pt x="67" y="103"/>
                      <a:pt x="76" y="120"/>
                      <a:pt x="96" y="240"/>
                    </a:cubicBezTo>
                  </a:path>
                </a:pathLst>
              </a:cu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1" name="Arc 17"/>
              <p:cNvSpPr>
                <a:spLocks/>
              </p:cNvSpPr>
              <p:nvPr/>
            </p:nvSpPr>
            <p:spPr bwMode="auto">
              <a:xfrm>
                <a:off x="2928" y="2163"/>
                <a:ext cx="242" cy="212"/>
              </a:xfrm>
              <a:custGeom>
                <a:avLst/>
                <a:gdLst>
                  <a:gd name="T0" fmla="*/ 0 w 43200"/>
                  <a:gd name="T1" fmla="*/ 1 h 31944"/>
                  <a:gd name="T2" fmla="*/ 1 w 43200"/>
                  <a:gd name="T3" fmla="*/ 1 h 31944"/>
                  <a:gd name="T4" fmla="*/ 1 w 43200"/>
                  <a:gd name="T5" fmla="*/ 1 h 31944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1944"/>
                  <a:gd name="T11" fmla="*/ 43200 w 43200"/>
                  <a:gd name="T12" fmla="*/ 31944 h 319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1944" fill="none" extrusionOk="0">
                    <a:moveTo>
                      <a:pt x="2637" y="31944"/>
                    </a:moveTo>
                    <a:cubicBezTo>
                      <a:pt x="907" y="28771"/>
                      <a:pt x="0" y="2521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4512"/>
                      <a:pt x="42610" y="27395"/>
                      <a:pt x="41468" y="30074"/>
                    </a:cubicBezTo>
                  </a:path>
                  <a:path w="43200" h="31944" stroke="0" extrusionOk="0">
                    <a:moveTo>
                      <a:pt x="2637" y="31944"/>
                    </a:moveTo>
                    <a:cubicBezTo>
                      <a:pt x="907" y="28771"/>
                      <a:pt x="0" y="25214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4512"/>
                      <a:pt x="42610" y="27395"/>
                      <a:pt x="41468" y="3007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75" name="AutoShape 18"/>
            <p:cNvSpPr>
              <a:spLocks noChangeArrowheads="1"/>
            </p:cNvSpPr>
            <p:nvPr/>
          </p:nvSpPr>
          <p:spPr bwMode="auto">
            <a:xfrm>
              <a:off x="2617" y="2327"/>
              <a:ext cx="35" cy="127"/>
            </a:xfrm>
            <a:prstGeom prst="can">
              <a:avLst>
                <a:gd name="adj" fmla="val 45357"/>
              </a:avLst>
            </a:prstGeom>
            <a:solidFill>
              <a:srgbClr val="FFFFFF">
                <a:alpha val="39999"/>
              </a:srgbClr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604" y="2196"/>
              <a:ext cx="63" cy="142"/>
              <a:chOff x="2991" y="2278"/>
              <a:chExt cx="115" cy="129"/>
            </a:xfrm>
          </p:grpSpPr>
          <p:sp>
            <p:nvSpPr>
              <p:cNvPr id="19477" name="Line 20"/>
              <p:cNvSpPr>
                <a:spLocks noChangeShapeType="1"/>
              </p:cNvSpPr>
              <p:nvPr/>
            </p:nvSpPr>
            <p:spPr bwMode="auto">
              <a:xfrm>
                <a:off x="2991" y="2297"/>
                <a:ext cx="13" cy="0"/>
              </a:xfrm>
              <a:prstGeom prst="line">
                <a:avLst/>
              </a:pr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8" name="Arc 21"/>
              <p:cNvSpPr>
                <a:spLocks/>
              </p:cNvSpPr>
              <p:nvPr/>
            </p:nvSpPr>
            <p:spPr bwMode="auto">
              <a:xfrm>
                <a:off x="3004" y="2286"/>
                <a:ext cx="14" cy="21"/>
              </a:xfrm>
              <a:custGeom>
                <a:avLst/>
                <a:gdLst>
                  <a:gd name="T0" fmla="*/ 0 w 42428"/>
                  <a:gd name="T1" fmla="*/ 0 h 32940"/>
                  <a:gd name="T2" fmla="*/ 0 w 42428"/>
                  <a:gd name="T3" fmla="*/ 0 h 32940"/>
                  <a:gd name="T4" fmla="*/ 0 w 42428"/>
                  <a:gd name="T5" fmla="*/ 0 h 32940"/>
                  <a:gd name="T6" fmla="*/ 0 60000 65536"/>
                  <a:gd name="T7" fmla="*/ 0 60000 65536"/>
                  <a:gd name="T8" fmla="*/ 0 60000 65536"/>
                  <a:gd name="T9" fmla="*/ 0 w 42428"/>
                  <a:gd name="T10" fmla="*/ 0 h 32940"/>
                  <a:gd name="T11" fmla="*/ 42428 w 42428"/>
                  <a:gd name="T12" fmla="*/ 32940 h 329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428" h="32940" fill="none" extrusionOk="0">
                    <a:moveTo>
                      <a:pt x="-1" y="15876"/>
                    </a:moveTo>
                    <a:cubicBezTo>
                      <a:pt x="2576" y="6499"/>
                      <a:pt x="11102" y="-1"/>
                      <a:pt x="20828" y="0"/>
                    </a:cubicBezTo>
                    <a:cubicBezTo>
                      <a:pt x="32757" y="0"/>
                      <a:pt x="42428" y="9670"/>
                      <a:pt x="42428" y="21600"/>
                    </a:cubicBezTo>
                    <a:cubicBezTo>
                      <a:pt x="42428" y="25605"/>
                      <a:pt x="41314" y="29531"/>
                      <a:pt x="39211" y="32939"/>
                    </a:cubicBezTo>
                  </a:path>
                  <a:path w="42428" h="32940" stroke="0" extrusionOk="0">
                    <a:moveTo>
                      <a:pt x="-1" y="15876"/>
                    </a:moveTo>
                    <a:cubicBezTo>
                      <a:pt x="2576" y="6499"/>
                      <a:pt x="11102" y="-1"/>
                      <a:pt x="20828" y="0"/>
                    </a:cubicBezTo>
                    <a:cubicBezTo>
                      <a:pt x="32757" y="0"/>
                      <a:pt x="42428" y="9670"/>
                      <a:pt x="42428" y="21600"/>
                    </a:cubicBezTo>
                    <a:cubicBezTo>
                      <a:pt x="42428" y="25605"/>
                      <a:pt x="41314" y="29531"/>
                      <a:pt x="39211" y="32939"/>
                    </a:cubicBezTo>
                    <a:lnTo>
                      <a:pt x="20828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9" name="Arc 22"/>
              <p:cNvSpPr>
                <a:spLocks/>
              </p:cNvSpPr>
              <p:nvPr/>
            </p:nvSpPr>
            <p:spPr bwMode="auto">
              <a:xfrm>
                <a:off x="3015" y="2283"/>
                <a:ext cx="14" cy="21"/>
              </a:xfrm>
              <a:custGeom>
                <a:avLst/>
                <a:gdLst>
                  <a:gd name="T0" fmla="*/ 0 w 43200"/>
                  <a:gd name="T1" fmla="*/ 0 h 33271"/>
                  <a:gd name="T2" fmla="*/ 0 w 43200"/>
                  <a:gd name="T3" fmla="*/ 0 h 33271"/>
                  <a:gd name="T4" fmla="*/ 0 w 43200"/>
                  <a:gd name="T5" fmla="*/ 0 h 33271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3271"/>
                  <a:gd name="T11" fmla="*/ 43200 w 43200"/>
                  <a:gd name="T12" fmla="*/ 33271 h 332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</a:path>
                  <a:path w="43200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0" name="Arc 23"/>
              <p:cNvSpPr>
                <a:spLocks/>
              </p:cNvSpPr>
              <p:nvPr/>
            </p:nvSpPr>
            <p:spPr bwMode="auto">
              <a:xfrm>
                <a:off x="3026" y="2280"/>
                <a:ext cx="13" cy="21"/>
              </a:xfrm>
              <a:custGeom>
                <a:avLst/>
                <a:gdLst>
                  <a:gd name="T0" fmla="*/ 0 w 43200"/>
                  <a:gd name="T1" fmla="*/ 0 h 33271"/>
                  <a:gd name="T2" fmla="*/ 0 w 43200"/>
                  <a:gd name="T3" fmla="*/ 0 h 33271"/>
                  <a:gd name="T4" fmla="*/ 0 w 43200"/>
                  <a:gd name="T5" fmla="*/ 0 h 33271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3271"/>
                  <a:gd name="T11" fmla="*/ 43200 w 43200"/>
                  <a:gd name="T12" fmla="*/ 33271 h 332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</a:path>
                  <a:path w="43200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1" name="Arc 24"/>
              <p:cNvSpPr>
                <a:spLocks/>
              </p:cNvSpPr>
              <p:nvPr/>
            </p:nvSpPr>
            <p:spPr bwMode="auto">
              <a:xfrm>
                <a:off x="3037" y="2278"/>
                <a:ext cx="14" cy="21"/>
              </a:xfrm>
              <a:custGeom>
                <a:avLst/>
                <a:gdLst>
                  <a:gd name="T0" fmla="*/ 0 w 43200"/>
                  <a:gd name="T1" fmla="*/ 0 h 33271"/>
                  <a:gd name="T2" fmla="*/ 0 w 43200"/>
                  <a:gd name="T3" fmla="*/ 0 h 33271"/>
                  <a:gd name="T4" fmla="*/ 0 w 43200"/>
                  <a:gd name="T5" fmla="*/ 0 h 33271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3271"/>
                  <a:gd name="T11" fmla="*/ 43200 w 43200"/>
                  <a:gd name="T12" fmla="*/ 33271 h 332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</a:path>
                  <a:path w="43200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2" name="Arc 25"/>
              <p:cNvSpPr>
                <a:spLocks/>
              </p:cNvSpPr>
              <p:nvPr/>
            </p:nvSpPr>
            <p:spPr bwMode="auto">
              <a:xfrm>
                <a:off x="3047" y="2279"/>
                <a:ext cx="14" cy="21"/>
              </a:xfrm>
              <a:custGeom>
                <a:avLst/>
                <a:gdLst>
                  <a:gd name="T0" fmla="*/ 0 w 43200"/>
                  <a:gd name="T1" fmla="*/ 0 h 33271"/>
                  <a:gd name="T2" fmla="*/ 0 w 43200"/>
                  <a:gd name="T3" fmla="*/ 0 h 33271"/>
                  <a:gd name="T4" fmla="*/ 0 w 43200"/>
                  <a:gd name="T5" fmla="*/ 0 h 33271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3271"/>
                  <a:gd name="T11" fmla="*/ 43200 w 43200"/>
                  <a:gd name="T12" fmla="*/ 33271 h 332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</a:path>
                  <a:path w="43200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3" name="Arc 26"/>
              <p:cNvSpPr>
                <a:spLocks/>
              </p:cNvSpPr>
              <p:nvPr/>
            </p:nvSpPr>
            <p:spPr bwMode="auto">
              <a:xfrm>
                <a:off x="3057" y="2280"/>
                <a:ext cx="14" cy="21"/>
              </a:xfrm>
              <a:custGeom>
                <a:avLst/>
                <a:gdLst>
                  <a:gd name="T0" fmla="*/ 0 w 43200"/>
                  <a:gd name="T1" fmla="*/ 0 h 33271"/>
                  <a:gd name="T2" fmla="*/ 0 w 43200"/>
                  <a:gd name="T3" fmla="*/ 0 h 33271"/>
                  <a:gd name="T4" fmla="*/ 0 w 43200"/>
                  <a:gd name="T5" fmla="*/ 0 h 33271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3271"/>
                  <a:gd name="T11" fmla="*/ 43200 w 43200"/>
                  <a:gd name="T12" fmla="*/ 33271 h 332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</a:path>
                  <a:path w="43200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4" name="Arc 27"/>
              <p:cNvSpPr>
                <a:spLocks/>
              </p:cNvSpPr>
              <p:nvPr/>
            </p:nvSpPr>
            <p:spPr bwMode="auto">
              <a:xfrm>
                <a:off x="3068" y="2282"/>
                <a:ext cx="14" cy="21"/>
              </a:xfrm>
              <a:custGeom>
                <a:avLst/>
                <a:gdLst>
                  <a:gd name="T0" fmla="*/ 0 w 43200"/>
                  <a:gd name="T1" fmla="*/ 0 h 33271"/>
                  <a:gd name="T2" fmla="*/ 0 w 43200"/>
                  <a:gd name="T3" fmla="*/ 0 h 33271"/>
                  <a:gd name="T4" fmla="*/ 0 w 43200"/>
                  <a:gd name="T5" fmla="*/ 0 h 33271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33271"/>
                  <a:gd name="T11" fmla="*/ 43200 w 43200"/>
                  <a:gd name="T12" fmla="*/ 33271 h 332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</a:path>
                  <a:path w="43200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5605"/>
                      <a:pt x="42086" y="29531"/>
                      <a:pt x="39983" y="3293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5" name="Arc 28"/>
              <p:cNvSpPr>
                <a:spLocks/>
              </p:cNvSpPr>
              <p:nvPr/>
            </p:nvSpPr>
            <p:spPr bwMode="auto">
              <a:xfrm>
                <a:off x="3079" y="2285"/>
                <a:ext cx="14" cy="21"/>
              </a:xfrm>
              <a:custGeom>
                <a:avLst/>
                <a:gdLst>
                  <a:gd name="T0" fmla="*/ 0 w 42799"/>
                  <a:gd name="T1" fmla="*/ 0 h 33271"/>
                  <a:gd name="T2" fmla="*/ 0 w 42799"/>
                  <a:gd name="T3" fmla="*/ 0 h 33271"/>
                  <a:gd name="T4" fmla="*/ 0 w 42799"/>
                  <a:gd name="T5" fmla="*/ 0 h 33271"/>
                  <a:gd name="T6" fmla="*/ 0 60000 65536"/>
                  <a:gd name="T7" fmla="*/ 0 60000 65536"/>
                  <a:gd name="T8" fmla="*/ 0 60000 65536"/>
                  <a:gd name="T9" fmla="*/ 0 w 42799"/>
                  <a:gd name="T10" fmla="*/ 0 h 33271"/>
                  <a:gd name="T11" fmla="*/ 42799 w 42799"/>
                  <a:gd name="T12" fmla="*/ 33271 h 3327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2799" h="33271" fill="none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932" y="-1"/>
                      <a:pt x="40817" y="7316"/>
                      <a:pt x="42798" y="17457"/>
                    </a:cubicBezTo>
                  </a:path>
                  <a:path w="42799" h="33271" stroke="0" extrusionOk="0">
                    <a:moveTo>
                      <a:pt x="3424" y="33270"/>
                    </a:moveTo>
                    <a:cubicBezTo>
                      <a:pt x="1188" y="29788"/>
                      <a:pt x="0" y="2573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1932" y="-1"/>
                      <a:pt x="40817" y="7316"/>
                      <a:pt x="42798" y="1745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6" name="Line 29"/>
              <p:cNvSpPr>
                <a:spLocks noChangeShapeType="1"/>
              </p:cNvSpPr>
              <p:nvPr/>
            </p:nvSpPr>
            <p:spPr bwMode="auto">
              <a:xfrm>
                <a:off x="3093" y="2296"/>
                <a:ext cx="13" cy="0"/>
              </a:xfrm>
              <a:prstGeom prst="line">
                <a:avLst/>
              </a:pr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7" name="Freeform 30"/>
              <p:cNvSpPr>
                <a:spLocks/>
              </p:cNvSpPr>
              <p:nvPr/>
            </p:nvSpPr>
            <p:spPr bwMode="auto">
              <a:xfrm>
                <a:off x="2997" y="2292"/>
                <a:ext cx="33" cy="115"/>
              </a:xfrm>
              <a:custGeom>
                <a:avLst/>
                <a:gdLst>
                  <a:gd name="T0" fmla="*/ 0 w 33"/>
                  <a:gd name="T1" fmla="*/ 0 h 115"/>
                  <a:gd name="T2" fmla="*/ 33 w 33"/>
                  <a:gd name="T3" fmla="*/ 115 h 115"/>
                  <a:gd name="T4" fmla="*/ 0 60000 65536"/>
                  <a:gd name="T5" fmla="*/ 0 60000 65536"/>
                  <a:gd name="T6" fmla="*/ 0 w 33"/>
                  <a:gd name="T7" fmla="*/ 0 h 115"/>
                  <a:gd name="T8" fmla="*/ 33 w 33"/>
                  <a:gd name="T9" fmla="*/ 115 h 1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" h="115">
                    <a:moveTo>
                      <a:pt x="0" y="0"/>
                    </a:moveTo>
                    <a:cubicBezTo>
                      <a:pt x="15" y="42"/>
                      <a:pt x="33" y="92"/>
                      <a:pt x="33" y="115"/>
                    </a:cubicBezTo>
                  </a:path>
                </a:pathLst>
              </a:cu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8" name="Freeform 31"/>
              <p:cNvSpPr>
                <a:spLocks/>
              </p:cNvSpPr>
              <p:nvPr/>
            </p:nvSpPr>
            <p:spPr bwMode="auto">
              <a:xfrm flipH="1">
                <a:off x="3069" y="2291"/>
                <a:ext cx="33" cy="115"/>
              </a:xfrm>
              <a:custGeom>
                <a:avLst/>
                <a:gdLst>
                  <a:gd name="T0" fmla="*/ 0 w 33"/>
                  <a:gd name="T1" fmla="*/ 0 h 115"/>
                  <a:gd name="T2" fmla="*/ 33 w 33"/>
                  <a:gd name="T3" fmla="*/ 115 h 115"/>
                  <a:gd name="T4" fmla="*/ 0 60000 65536"/>
                  <a:gd name="T5" fmla="*/ 0 60000 65536"/>
                  <a:gd name="T6" fmla="*/ 0 w 33"/>
                  <a:gd name="T7" fmla="*/ 0 h 115"/>
                  <a:gd name="T8" fmla="*/ 33 w 33"/>
                  <a:gd name="T9" fmla="*/ 115 h 11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3" h="115">
                    <a:moveTo>
                      <a:pt x="0" y="0"/>
                    </a:moveTo>
                    <a:cubicBezTo>
                      <a:pt x="15" y="42"/>
                      <a:pt x="33" y="92"/>
                      <a:pt x="33" y="115"/>
                    </a:cubicBezTo>
                  </a:path>
                </a:pathLst>
              </a:custGeom>
              <a:noFill/>
              <a:ln w="3175">
                <a:solidFill>
                  <a:srgbClr val="4D4D4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463" name="Oval 32"/>
          <p:cNvSpPr>
            <a:spLocks noChangeArrowheads="1"/>
          </p:cNvSpPr>
          <p:nvPr/>
        </p:nvSpPr>
        <p:spPr bwMode="auto">
          <a:xfrm>
            <a:off x="5370513" y="4260850"/>
            <a:ext cx="120650" cy="8096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4" name="AutoShape 33"/>
          <p:cNvSpPr>
            <a:spLocks noChangeArrowheads="1"/>
          </p:cNvSpPr>
          <p:nvPr/>
        </p:nvSpPr>
        <p:spPr bwMode="auto">
          <a:xfrm>
            <a:off x="5394325" y="4203700"/>
            <a:ext cx="79375" cy="112713"/>
          </a:xfrm>
          <a:prstGeom prst="can">
            <a:avLst>
              <a:gd name="adj" fmla="val 71000"/>
            </a:avLst>
          </a:prstGeom>
          <a:solidFill>
            <a:srgbClr val="FF0000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5" name="Freeform 34"/>
          <p:cNvSpPr>
            <a:spLocks/>
          </p:cNvSpPr>
          <p:nvPr/>
        </p:nvSpPr>
        <p:spPr bwMode="auto">
          <a:xfrm>
            <a:off x="3802063" y="3324225"/>
            <a:ext cx="963612" cy="1512888"/>
          </a:xfrm>
          <a:custGeom>
            <a:avLst/>
            <a:gdLst>
              <a:gd name="T0" fmla="*/ 715962 w 607"/>
              <a:gd name="T1" fmla="*/ 9525 h 953"/>
              <a:gd name="T2" fmla="*/ 715962 w 607"/>
              <a:gd name="T3" fmla="*/ 133350 h 953"/>
              <a:gd name="T4" fmla="*/ 519112 w 607"/>
              <a:gd name="T5" fmla="*/ 815975 h 953"/>
              <a:gd name="T6" fmla="*/ 74612 w 607"/>
              <a:gd name="T7" fmla="*/ 993775 h 953"/>
              <a:gd name="T8" fmla="*/ 74612 w 607"/>
              <a:gd name="T9" fmla="*/ 1362075 h 953"/>
              <a:gd name="T10" fmla="*/ 481012 w 607"/>
              <a:gd name="T11" fmla="*/ 1501775 h 953"/>
              <a:gd name="T12" fmla="*/ 963612 w 607"/>
              <a:gd name="T13" fmla="*/ 1295400 h 9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07"/>
              <a:gd name="T22" fmla="*/ 0 h 953"/>
              <a:gd name="T23" fmla="*/ 607 w 607"/>
              <a:gd name="T24" fmla="*/ 953 h 9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07" h="953">
                <a:moveTo>
                  <a:pt x="451" y="6"/>
                </a:moveTo>
                <a:cubicBezTo>
                  <a:pt x="451" y="19"/>
                  <a:pt x="472" y="0"/>
                  <a:pt x="451" y="84"/>
                </a:cubicBezTo>
                <a:cubicBezTo>
                  <a:pt x="430" y="168"/>
                  <a:pt x="394" y="424"/>
                  <a:pt x="327" y="514"/>
                </a:cubicBezTo>
                <a:cubicBezTo>
                  <a:pt x="260" y="604"/>
                  <a:pt x="94" y="569"/>
                  <a:pt x="47" y="626"/>
                </a:cubicBezTo>
                <a:cubicBezTo>
                  <a:pt x="0" y="683"/>
                  <a:pt x="4" y="805"/>
                  <a:pt x="47" y="858"/>
                </a:cubicBezTo>
                <a:cubicBezTo>
                  <a:pt x="90" y="911"/>
                  <a:pt x="210" y="953"/>
                  <a:pt x="303" y="946"/>
                </a:cubicBezTo>
                <a:cubicBezTo>
                  <a:pt x="396" y="939"/>
                  <a:pt x="544" y="843"/>
                  <a:pt x="607" y="81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5" name="Oval 35"/>
          <p:cNvSpPr>
            <a:spLocks noChangeArrowheads="1"/>
          </p:cNvSpPr>
          <p:nvPr/>
        </p:nvSpPr>
        <p:spPr bwMode="auto">
          <a:xfrm>
            <a:off x="4827588" y="3733800"/>
            <a:ext cx="609600" cy="609600"/>
          </a:xfrm>
          <a:prstGeom prst="ellipse">
            <a:avLst/>
          </a:prstGeom>
          <a:gradFill rotWithShape="1">
            <a:gsLst>
              <a:gs pos="0">
                <a:srgbClr val="FF3300">
                  <a:alpha val="79999"/>
                </a:srgb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67" name="Freeform 36"/>
          <p:cNvSpPr>
            <a:spLocks/>
          </p:cNvSpPr>
          <p:nvPr/>
        </p:nvSpPr>
        <p:spPr bwMode="auto">
          <a:xfrm>
            <a:off x="4565650" y="3190875"/>
            <a:ext cx="1230313" cy="1076325"/>
          </a:xfrm>
          <a:custGeom>
            <a:avLst/>
            <a:gdLst>
              <a:gd name="T0" fmla="*/ 0 w 775"/>
              <a:gd name="T1" fmla="*/ 0 h 678"/>
              <a:gd name="T2" fmla="*/ 381000 w 775"/>
              <a:gd name="T3" fmla="*/ 38100 h 678"/>
              <a:gd name="T4" fmla="*/ 781050 w 775"/>
              <a:gd name="T5" fmla="*/ 66675 h 678"/>
              <a:gd name="T6" fmla="*/ 933450 w 775"/>
              <a:gd name="T7" fmla="*/ 238125 h 678"/>
              <a:gd name="T8" fmla="*/ 693738 w 775"/>
              <a:gd name="T9" fmla="*/ 457200 h 678"/>
              <a:gd name="T10" fmla="*/ 1190625 w 775"/>
              <a:gd name="T11" fmla="*/ 914400 h 678"/>
              <a:gd name="T12" fmla="*/ 933450 w 775"/>
              <a:gd name="T13" fmla="*/ 1076325 h 6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75"/>
              <a:gd name="T22" fmla="*/ 0 h 678"/>
              <a:gd name="T23" fmla="*/ 775 w 775"/>
              <a:gd name="T24" fmla="*/ 678 h 6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75" h="678">
                <a:moveTo>
                  <a:pt x="0" y="0"/>
                </a:moveTo>
                <a:cubicBezTo>
                  <a:pt x="40" y="5"/>
                  <a:pt x="158" y="17"/>
                  <a:pt x="240" y="24"/>
                </a:cubicBezTo>
                <a:cubicBezTo>
                  <a:pt x="322" y="31"/>
                  <a:pt x="434" y="21"/>
                  <a:pt x="492" y="42"/>
                </a:cubicBezTo>
                <a:cubicBezTo>
                  <a:pt x="550" y="63"/>
                  <a:pt x="597" y="109"/>
                  <a:pt x="588" y="150"/>
                </a:cubicBezTo>
                <a:cubicBezTo>
                  <a:pt x="579" y="191"/>
                  <a:pt x="410" y="217"/>
                  <a:pt x="437" y="288"/>
                </a:cubicBezTo>
                <a:cubicBezTo>
                  <a:pt x="464" y="359"/>
                  <a:pt x="725" y="511"/>
                  <a:pt x="750" y="576"/>
                </a:cubicBezTo>
                <a:cubicBezTo>
                  <a:pt x="775" y="641"/>
                  <a:pt x="622" y="657"/>
                  <a:pt x="588" y="678"/>
                </a:cubicBezTo>
              </a:path>
            </a:pathLst>
          </a:custGeom>
          <a:noFill/>
          <a:ln w="1905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C2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 quay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0" y="5334000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5" grpId="0" animBg="1"/>
      <p:bldP spid="25635" grpId="1" animBg="1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08835-7EEA-4A15-843B-22FA00925259}" type="slidenum">
              <a:rPr lang="en-US"/>
              <a:pPr/>
              <a:t>3</a:t>
            </a:fld>
            <a:endParaRPr lang="en-US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EBED"/>
              </a:clrFrom>
              <a:clrTo>
                <a:srgbClr val="EDEBED">
                  <a:alpha val="0"/>
                </a:srgbClr>
              </a:clrTo>
            </a:clrChange>
            <a:lum bright="6000" contrast="12000"/>
          </a:blip>
          <a:srcRect l="39955" t="39365" r="33955" b="23363"/>
          <a:stretch>
            <a:fillRect/>
          </a:stretch>
        </p:blipFill>
        <p:spPr bwMode="auto">
          <a:xfrm rot="-21600000">
            <a:off x="7239000" y="533400"/>
            <a:ext cx="1771650" cy="1981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886200" y="44958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4419600" y="45720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55303" name="AutoShape 7"/>
          <p:cNvSpPr>
            <a:spLocks noChangeArrowheads="1"/>
          </p:cNvSpPr>
          <p:nvPr/>
        </p:nvSpPr>
        <p:spPr bwMode="auto">
          <a:xfrm>
            <a:off x="4267200" y="2133600"/>
            <a:ext cx="4876800" cy="1600200"/>
          </a:xfrm>
          <a:prstGeom prst="wedgeEllipseCallout">
            <a:avLst>
              <a:gd name="adj1" fmla="val -113394"/>
              <a:gd name="adj2" fmla="val 372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“+” ; “-”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5304" name="AutoShape 8"/>
          <p:cNvSpPr>
            <a:spLocks noChangeArrowheads="1"/>
          </p:cNvSpPr>
          <p:nvPr/>
        </p:nvSpPr>
        <p:spPr bwMode="auto">
          <a:xfrm>
            <a:off x="0" y="0"/>
            <a:ext cx="5334000" cy="3276600"/>
          </a:xfrm>
          <a:prstGeom prst="cloudCallout">
            <a:avLst>
              <a:gd name="adj1" fmla="val 132792"/>
              <a:gd name="adj2" fmla="val -1409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“+” ; “-” ?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1371600" y="5957888"/>
            <a:ext cx="5722938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!.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306" name="Picture 10" descr="j02975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05163"/>
            <a:ext cx="1195388" cy="1824037"/>
          </a:xfrm>
          <a:prstGeom prst="rect">
            <a:avLst/>
          </a:prstGeom>
          <a:noFill/>
        </p:spPr>
      </p:pic>
      <p:pic>
        <p:nvPicPr>
          <p:cNvPr id="55307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DEBED"/>
              </a:clrFrom>
              <a:clrTo>
                <a:srgbClr val="EDEBED">
                  <a:alpha val="0"/>
                </a:srgbClr>
              </a:clrTo>
            </a:clrChange>
            <a:lum bright="6000" contrast="12000"/>
          </a:blip>
          <a:srcRect l="39955" t="39365" r="33955" b="23363"/>
          <a:stretch>
            <a:fillRect/>
          </a:stretch>
        </p:blipFill>
        <p:spPr bwMode="auto">
          <a:xfrm rot="-21600000">
            <a:off x="7508875" y="3886200"/>
            <a:ext cx="1635125" cy="18288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</p:pic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1676400" y="3810000"/>
            <a:ext cx="1447800" cy="2057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9" name="AutoShape 13"/>
          <p:cNvSpPr>
            <a:spLocks noChangeArrowheads="1"/>
          </p:cNvSpPr>
          <p:nvPr/>
        </p:nvSpPr>
        <p:spPr bwMode="auto">
          <a:xfrm>
            <a:off x="3048000" y="4038600"/>
            <a:ext cx="4038600" cy="1752600"/>
          </a:xfrm>
          <a:prstGeom prst="wedgeEllipseCallout">
            <a:avLst>
              <a:gd name="adj1" fmla="val 78829"/>
              <a:gd name="adj2" fmla="val -502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 animBg="1"/>
      <p:bldP spid="55304" grpId="0" animBg="1"/>
      <p:bldP spid="55305" grpId="0" animBg="1"/>
      <p:bldP spid="55308" grpId="0" animBg="1"/>
      <p:bldP spid="5530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u="sng"/>
          </a:p>
        </p:txBody>
      </p:sp>
      <p:pic>
        <p:nvPicPr>
          <p:cNvPr id="14340" name="Picture 5" descr="Cau tao va hoat dong cua may phat dien xoay chieu(2)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867400" y="2286000"/>
            <a:ext cx="3276600" cy="2590800"/>
          </a:xfrm>
          <a:noFill/>
        </p:spPr>
      </p:pic>
      <p:pic>
        <p:nvPicPr>
          <p:cNvPr id="14341" name="Picture 6" descr="Cau tao va hoat dong cua may phat dien xoay chie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14600"/>
            <a:ext cx="3048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3505200" y="2438400"/>
            <a:ext cx="1752600" cy="52322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H="1">
            <a:off x="2667000" y="2667000"/>
            <a:ext cx="8382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5257800" y="2667000"/>
            <a:ext cx="1981200" cy="1143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3886200" y="4495800"/>
            <a:ext cx="1752600" cy="52322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 flipH="1" flipV="1">
            <a:off x="2514600" y="3733800"/>
            <a:ext cx="1371600" cy="762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 flipV="1">
            <a:off x="5562600" y="4267200"/>
            <a:ext cx="15240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8" name="Text Box 16"/>
          <p:cNvSpPr txBox="1">
            <a:spLocks noChangeArrowheads="1"/>
          </p:cNvSpPr>
          <p:nvPr/>
        </p:nvSpPr>
        <p:spPr bwMode="auto">
          <a:xfrm>
            <a:off x="990600" y="5334000"/>
            <a:ext cx="152400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Roto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 flipV="1">
            <a:off x="6248400" y="4572000"/>
            <a:ext cx="685800" cy="7620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 flipH="1" flipV="1">
            <a:off x="7696200" y="3962400"/>
            <a:ext cx="304800" cy="13716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 flipH="1" flipV="1">
            <a:off x="2133600" y="4191000"/>
            <a:ext cx="76200" cy="11430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 flipH="1" flipV="1">
            <a:off x="3124200" y="3962400"/>
            <a:ext cx="304800" cy="13716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Text Box 23"/>
          <p:cNvSpPr txBox="1">
            <a:spLocks noChangeArrowheads="1"/>
          </p:cNvSpPr>
          <p:nvPr/>
        </p:nvSpPr>
        <p:spPr bwMode="auto">
          <a:xfrm>
            <a:off x="2743200" y="5334000"/>
            <a:ext cx="152400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Stato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4" name="Text Box 24"/>
          <p:cNvSpPr txBox="1">
            <a:spLocks noChangeArrowheads="1"/>
          </p:cNvSpPr>
          <p:nvPr/>
        </p:nvSpPr>
        <p:spPr bwMode="auto">
          <a:xfrm>
            <a:off x="5334000" y="5334000"/>
            <a:ext cx="1524000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Stato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55" name="Text Box 26"/>
          <p:cNvSpPr txBox="1">
            <a:spLocks noChangeArrowheads="1"/>
          </p:cNvSpPr>
          <p:nvPr/>
        </p:nvSpPr>
        <p:spPr bwMode="auto">
          <a:xfrm>
            <a:off x="7086600" y="5334000"/>
            <a:ext cx="1524000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Roto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0" y="0"/>
            <a:ext cx="327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0" y="45720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Stato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Rô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 animBg="1"/>
      <p:bldP spid="43019" grpId="0" animBg="1"/>
      <p:bldP spid="43021" grpId="0" animBg="1"/>
      <p:bldP spid="43022" grpId="0" animBg="1"/>
      <p:bldP spid="43025" grpId="0" animBg="1"/>
      <p:bldP spid="43026" grpId="0" animBg="1"/>
      <p:bldP spid="43029" grpId="0" animBg="1"/>
      <p:bldP spid="43030" grpId="0" animBg="1"/>
      <p:bldP spid="20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75+ hình nền powerpoint chuyên nghiệp chất lượng full hd cực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09600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4516" name="AutoShape 4" descr="KIẾN THỨC] Máy phát điện xoay chiều là gì|Cấu tạo, phân loại, nguyên l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8" name="AutoShape 6" descr="KIẾN THỨC] Máy phát điện xoay chiều là gì|Cấu tạo, phân loại, nguyên l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4520" name="Picture 8" descr="KIẾN THỨC] Máy phát điện xoay chiều là gì|Cấu tạo, phân loại, nguyên l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19200"/>
            <a:ext cx="4267200" cy="4343400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1219200"/>
            <a:ext cx="441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Cấu tạo</a:t>
            </a:r>
            <a:r>
              <a:rPr 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1219200"/>
            <a:ext cx="29642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 smtClean="0">
                <a:latin typeface="Times New Roman" pitchFamily="18" charset="0"/>
              </a:rPr>
              <a:t>Cuộn </a:t>
            </a:r>
            <a:r>
              <a:rPr lang="nl-NL" sz="3200" b="1" dirty="0" smtClean="0">
                <a:latin typeface="Times New Roman" pitchFamily="18" charset="0"/>
              </a:rPr>
              <a:t>dây</a:t>
            </a:r>
            <a:r>
              <a:rPr lang="vi-VN" sz="3200" b="1" dirty="0" smtClean="0">
                <a:latin typeface="Times New Roman" pitchFamily="18" charset="0"/>
              </a:rPr>
              <a:t>:</a:t>
            </a:r>
            <a:r>
              <a:rPr lang="nl-NL" sz="3200" b="1" dirty="0" smtClean="0">
                <a:latin typeface="Times New Roman" pitchFamily="18" charset="0"/>
              </a:rPr>
              <a:t> </a:t>
            </a:r>
            <a:r>
              <a:rPr lang="nl-NL" sz="3200" b="1" dirty="0" smtClean="0">
                <a:latin typeface="Times New Roman" pitchFamily="18" charset="0"/>
              </a:rPr>
              <a:t>stato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0" y="1752600"/>
            <a:ext cx="39437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 smtClean="0">
                <a:latin typeface="Times New Roman" pitchFamily="18" charset="0"/>
              </a:rPr>
              <a:t>nam </a:t>
            </a:r>
            <a:r>
              <a:rPr lang="nl-NL" sz="3200" b="1" dirty="0" smtClean="0">
                <a:latin typeface="Times New Roman" pitchFamily="18" charset="0"/>
              </a:rPr>
              <a:t>châm </a:t>
            </a:r>
            <a:r>
              <a:rPr lang="nl-NL" sz="3200" b="1" dirty="0" smtClean="0">
                <a:latin typeface="Times New Roman" pitchFamily="18" charset="0"/>
              </a:rPr>
              <a:t>điện</a:t>
            </a:r>
            <a:r>
              <a:rPr lang="vi-VN" sz="3200" b="1" dirty="0" smtClean="0">
                <a:latin typeface="Times New Roman" pitchFamily="18" charset="0"/>
              </a:rPr>
              <a:t>:</a:t>
            </a:r>
            <a:r>
              <a:rPr lang="nl-NL" sz="3200" b="1" dirty="0" smtClean="0">
                <a:latin typeface="Times New Roman" pitchFamily="18" charset="0"/>
              </a:rPr>
              <a:t> rôto</a:t>
            </a:r>
            <a:r>
              <a:rPr lang="nl-NL" sz="3200" b="1" dirty="0" smtClean="0">
                <a:latin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2286000"/>
            <a:ext cx="441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Kích thước: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819400"/>
            <a:ext cx="3191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 smtClean="0">
                <a:latin typeface="Times New Roman" pitchFamily="18" charset="0"/>
              </a:rPr>
              <a:t>C</a:t>
            </a:r>
            <a:r>
              <a:rPr lang="vi-VN" sz="3200" b="1" dirty="0" smtClean="0">
                <a:latin typeface="Times New Roman" pitchFamily="18" charset="0"/>
              </a:rPr>
              <a:t>hiều ngang:</a:t>
            </a:r>
            <a:r>
              <a:rPr lang="nl-NL" sz="3200" b="1" dirty="0" smtClean="0">
                <a:latin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</a:rPr>
              <a:t>4m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0" y="3352800"/>
            <a:ext cx="2872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 dirty="0" smtClean="0">
                <a:latin typeface="Times New Roman" pitchFamily="18" charset="0"/>
              </a:rPr>
              <a:t>C</a:t>
            </a:r>
            <a:r>
              <a:rPr lang="vi-VN" sz="3200" b="1" dirty="0" smtClean="0">
                <a:latin typeface="Times New Roman" pitchFamily="18" charset="0"/>
              </a:rPr>
              <a:t>hiều dài:</a:t>
            </a:r>
            <a:r>
              <a:rPr lang="nl-NL" sz="3200" b="1" dirty="0" smtClean="0">
                <a:latin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</a:rPr>
              <a:t>20m</a:t>
            </a:r>
            <a:endParaRPr lang="en-US" sz="3200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0" y="3886200"/>
            <a:ext cx="441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Dòng điện tạo ra</a:t>
            </a:r>
            <a:r>
              <a:rPr 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5400" y="4419600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 smtClean="0">
                <a:latin typeface="Times New Roman" pitchFamily="18" charset="0"/>
              </a:rPr>
              <a:t>I :</a:t>
            </a:r>
            <a:r>
              <a:rPr lang="nl-NL" sz="3200" b="1" dirty="0" smtClean="0">
                <a:latin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</a:rPr>
              <a:t>10kA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1295400" y="5029200"/>
            <a:ext cx="2064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 smtClean="0">
                <a:latin typeface="Times New Roman" pitchFamily="18" charset="0"/>
              </a:rPr>
              <a:t>U</a:t>
            </a:r>
            <a:r>
              <a:rPr lang="vi-VN" sz="3200" b="1" dirty="0" smtClean="0">
                <a:latin typeface="Times New Roman" pitchFamily="18" charset="0"/>
              </a:rPr>
              <a:t> :</a:t>
            </a:r>
            <a:r>
              <a:rPr lang="nl-NL" sz="3200" b="1" dirty="0" smtClean="0">
                <a:latin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</a:rPr>
              <a:t>10,5kV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1371600" y="5638800"/>
            <a:ext cx="2144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 smtClean="0">
                <a:latin typeface="Times New Roman" pitchFamily="18" charset="0"/>
              </a:rPr>
              <a:t>P</a:t>
            </a:r>
            <a:r>
              <a:rPr lang="vi-VN" sz="3200" b="1" dirty="0" smtClean="0">
                <a:latin typeface="Times New Roman" pitchFamily="18" charset="0"/>
              </a:rPr>
              <a:t> :</a:t>
            </a:r>
            <a:r>
              <a:rPr lang="nl-NL" sz="3200" b="1" dirty="0" smtClean="0">
                <a:latin typeface="Times New Roman" pitchFamily="18" charset="0"/>
              </a:rPr>
              <a:t> </a:t>
            </a:r>
            <a:r>
              <a:rPr lang="vi-VN" sz="3200" b="1" dirty="0" smtClean="0">
                <a:latin typeface="Times New Roman" pitchFamily="18" charset="0"/>
              </a:rPr>
              <a:t>110MW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Máy phát điện xoay chiều là gì? Cấu tạo và nguyên lý hoạt độ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724400" cy="42672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0"/>
            <a:ext cx="739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2" name="Picture 2" descr="KIẾN THỨC] Máy phát điện xoay chiều là gì|Cấu tạo, phân loại, nguyên l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00200"/>
            <a:ext cx="4343400" cy="441960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5943600"/>
            <a:ext cx="441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Dùng tuabin nước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24400" y="6019800"/>
            <a:ext cx="441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Dùng cánh quạt gió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0" y="5334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Rôto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tua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bin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ình Nền Powerpoint Dễ Thương, Ngộ Nghĩnh, Đáng Yêu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C3. So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đinamô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898" name="Picture 2" descr="Trên hình 31.1 vẽ sơ đồ cấu tạo của một đinamo ở xe đạp. Trong dinamo có  một nam châm và cuộn dây. Liệu có phải nhờ nam châm mà tạo 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4267200" cy="426720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6096000"/>
            <a:ext cx="4419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Đinamô xe đạp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900" name="Picture 4" descr="Nếu nguyên tắc cấu tạo của máy phát điện xoay chiều có khung dây qu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524000"/>
            <a:ext cx="4800600" cy="4114800"/>
          </a:xfrm>
          <a:prstGeom prst="rect">
            <a:avLst/>
          </a:prstGeom>
          <a:noFill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99671" y="5780782"/>
            <a:ext cx="474432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vi-V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Máy phát điện xoay chiều trong công nghiệp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Hình Nền Slide Powerpoint Học Tập Đẹp, Đơn Giản, Dễ Thương Nhấ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304800"/>
            <a:ext cx="9084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cuộn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914400" y="990600"/>
            <a:ext cx="2467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1828800"/>
          <a:ext cx="86868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1141343"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Đinamô</a:t>
                      </a:r>
                      <a:r>
                        <a:rPr lang="vi-VN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xe đạp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Máy</a:t>
                      </a:r>
                      <a:r>
                        <a:rPr lang="vi-VN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phát điện trong công nghiệp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457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4570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68117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vi-VN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2971800"/>
            <a:ext cx="3935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Nam châm vĩnh cửu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3048000"/>
            <a:ext cx="3108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Nam châm điện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3657600"/>
            <a:ext cx="2749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Một cuộn dây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76800" y="3657600"/>
            <a:ext cx="31085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Nhiều cuộn dây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4343400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Dòng điện có công suất nhỏ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1" y="4495800"/>
            <a:ext cx="419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Dòng điện có công suất lớn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0"/>
            <a:ext cx="365974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 dirty="0" smtClean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CỦNG CỐ</a:t>
            </a:r>
            <a:endParaRPr lang="en-US" sz="3733" b="1" kern="0" dirty="0">
              <a:solidFill>
                <a:srgbClr val="00518E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7" name="Group 8"/>
          <p:cNvGrpSpPr/>
          <p:nvPr/>
        </p:nvGrpSpPr>
        <p:grpSpPr>
          <a:xfrm>
            <a:off x="0" y="685800"/>
            <a:ext cx="8724645" cy="1450495"/>
            <a:chOff x="1342678" y="1267153"/>
            <a:chExt cx="6618070" cy="795532"/>
          </a:xfrm>
        </p:grpSpPr>
        <p:sp>
          <p:nvSpPr>
            <p:cNvPr id="6" name="Rounded Rectangle 5"/>
            <p:cNvSpPr/>
            <p:nvPr/>
          </p:nvSpPr>
          <p:spPr>
            <a:xfrm>
              <a:off x="1342678" y="1267153"/>
              <a:ext cx="6618070" cy="744279"/>
            </a:xfrm>
            <a:prstGeom prst="roundRect">
              <a:avLst/>
            </a:prstGeom>
            <a:solidFill>
              <a:srgbClr val="22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lnSpc>
                  <a:spcPct val="150000"/>
                </a:lnSpc>
                <a:defRPr/>
              </a:pPr>
              <a:endParaRPr lang="vi-VN" altLang="vi-VN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478866" y="1313205"/>
              <a:ext cx="6453174" cy="749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</a:pP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1.</a:t>
              </a:r>
              <a:r>
                <a:rPr lang="vi-VN" sz="3600" dirty="0" smtClean="0">
                  <a:latin typeface="Times New Roman" pitchFamily="18" charset="0"/>
                  <a:cs typeface="Times New Roman" pitchFamily="18" charset="0"/>
                </a:rPr>
                <a:t>Trong </a:t>
              </a:r>
              <a:r>
                <a:rPr lang="vi-VN" sz="3600" dirty="0" smtClean="0">
                  <a:latin typeface="Times New Roman" pitchFamily="18" charset="0"/>
                  <a:cs typeface="Times New Roman" pitchFamily="18" charset="0"/>
                </a:rPr>
                <a:t>máy phát điện xoay </a:t>
              </a:r>
              <a:r>
                <a:rPr lang="vi-VN" sz="3600" dirty="0" smtClean="0">
                  <a:latin typeface="Times New Roman" pitchFamily="18" charset="0"/>
                  <a:cs typeface="Times New Roman" pitchFamily="18" charset="0"/>
                </a:rPr>
                <a:t>chiều,rôto </a:t>
              </a:r>
              <a:r>
                <a:rPr lang="vi-VN" sz="3600" dirty="0" smtClean="0">
                  <a:latin typeface="Times New Roman" pitchFamily="18" charset="0"/>
                  <a:cs typeface="Times New Roman" pitchFamily="18" charset="0"/>
                </a:rPr>
                <a:t>hoạt động như thế nào khi máy làm việc?</a:t>
              </a:r>
              <a:endParaRPr lang="en-US" sz="3600" dirty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9" name="Group 18"/>
          <p:cNvGrpSpPr/>
          <p:nvPr/>
        </p:nvGrpSpPr>
        <p:grpSpPr>
          <a:xfrm>
            <a:off x="228600" y="3048000"/>
            <a:ext cx="6960674" cy="914400"/>
            <a:chOff x="1414130" y="2232837"/>
            <a:chExt cx="2449726" cy="1073889"/>
          </a:xfrm>
          <a:solidFill>
            <a:srgbClr val="DAEF88"/>
          </a:solidFill>
        </p:grpSpPr>
        <p:sp>
          <p:nvSpPr>
            <p:cNvPr id="10" name="Rounded Rectangle 9"/>
            <p:cNvSpPr/>
            <p:nvPr/>
          </p:nvSpPr>
          <p:spPr>
            <a:xfrm>
              <a:off x="1414130" y="2232837"/>
              <a:ext cx="2413591" cy="107388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67765" y="2411819"/>
              <a:ext cx="2396091" cy="75906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6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B.</a:t>
              </a:r>
              <a:r>
                <a:rPr lang="vi-VN" sz="3600" dirty="0" smtClean="0">
                  <a:latin typeface="Times New Roman" pitchFamily="18" charset="0"/>
                  <a:cs typeface="Times New Roman" pitchFamily="18" charset="0"/>
                </a:rPr>
                <a:t>Chuyển </a:t>
              </a:r>
              <a:r>
                <a:rPr lang="vi-VN" sz="3600" dirty="0" smtClean="0">
                  <a:latin typeface="Times New Roman" pitchFamily="18" charset="0"/>
                  <a:cs typeface="Times New Roman" pitchFamily="18" charset="0"/>
                </a:rPr>
                <a:t>động đi lại như con thoi.</a:t>
              </a:r>
              <a:endParaRPr lang="en-US" sz="3600" kern="0" dirty="0"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7" name="Group 19"/>
          <p:cNvGrpSpPr/>
          <p:nvPr/>
        </p:nvGrpSpPr>
        <p:grpSpPr>
          <a:xfrm>
            <a:off x="152400" y="4038600"/>
            <a:ext cx="8610600" cy="1428931"/>
            <a:chOff x="1325381" y="3670794"/>
            <a:chExt cx="2413591" cy="1549076"/>
          </a:xfrm>
          <a:solidFill>
            <a:srgbClr val="C00000"/>
          </a:solidFill>
        </p:grpSpPr>
        <p:sp>
          <p:nvSpPr>
            <p:cNvPr id="11" name="Rounded Rectangle 10"/>
            <p:cNvSpPr/>
            <p:nvPr/>
          </p:nvSpPr>
          <p:spPr>
            <a:xfrm>
              <a:off x="1325381" y="3670794"/>
              <a:ext cx="2413591" cy="1239106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chemeClr val="bg1"/>
                </a:solidFill>
                <a:latin typeface="Arial"/>
                <a:sym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25381" y="3918617"/>
              <a:ext cx="2413591" cy="130125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altLang="vi-VN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dirty="0" err="1" smtClean="0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C.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Luôn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quay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quanh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trục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3600" dirty="0" smtClean="0">
                  <a:solidFill>
                    <a:schemeClr val="bg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.</a:t>
              </a:r>
              <a:endParaRPr lang="en-US" sz="3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9" name="Group 20"/>
          <p:cNvGrpSpPr/>
          <p:nvPr/>
        </p:nvGrpSpPr>
        <p:grpSpPr>
          <a:xfrm>
            <a:off x="228600" y="2209800"/>
            <a:ext cx="4267200" cy="762000"/>
            <a:chOff x="4870391" y="2263661"/>
            <a:chExt cx="2413591" cy="1073889"/>
          </a:xfrm>
        </p:grpSpPr>
        <p:sp>
          <p:nvSpPr>
            <p:cNvPr id="12" name="Rounded Rectangle 11"/>
            <p:cNvSpPr/>
            <p:nvPr/>
          </p:nvSpPr>
          <p:spPr>
            <a:xfrm>
              <a:off x="4870391" y="2263661"/>
              <a:ext cx="2413591" cy="1073889"/>
            </a:xfrm>
            <a:prstGeom prst="roundRect">
              <a:avLst/>
            </a:prstGeom>
            <a:solidFill>
              <a:srgbClr val="EB2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buClr>
                  <a:srgbClr val="000000"/>
                </a:buClr>
              </a:pPr>
              <a:r>
                <a:rPr lang="en-US" sz="36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A.</a:t>
              </a:r>
              <a:r>
                <a:rPr lang="en-US" sz="40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6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Luôn đứng yên.</a:t>
              </a:r>
              <a:endParaRPr lang="en-US" sz="3600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33753" y="2436123"/>
              <a:ext cx="287258" cy="438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altLang="vi-VN" sz="320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endParaRPr lang="en-US" sz="3200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" name="Group 21"/>
          <p:cNvGrpSpPr/>
          <p:nvPr/>
        </p:nvGrpSpPr>
        <p:grpSpPr>
          <a:xfrm>
            <a:off x="304800" y="5638800"/>
            <a:ext cx="6324600" cy="822252"/>
            <a:chOff x="4943848" y="3589097"/>
            <a:chExt cx="2413591" cy="1073889"/>
          </a:xfrm>
        </p:grpSpPr>
        <p:sp>
          <p:nvSpPr>
            <p:cNvPr id="13" name="Rounded Rectangle 12"/>
            <p:cNvSpPr/>
            <p:nvPr/>
          </p:nvSpPr>
          <p:spPr>
            <a:xfrm>
              <a:off x="4943848" y="3589097"/>
              <a:ext cx="2413591" cy="10738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 dirty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86566" y="3788135"/>
              <a:ext cx="1642963" cy="8441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altLang="vi-VN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dirty="0" smtClean="0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D. </a:t>
              </a:r>
              <a:r>
                <a:rPr lang="vi-VN" sz="3600" dirty="0" smtClean="0">
                  <a:latin typeface="Times New Roman" pitchFamily="18" charset="0"/>
                  <a:cs typeface="Times New Roman" pitchFamily="18" charset="0"/>
                </a:rPr>
                <a:t>Luân phiên đổi chiều quay.</a:t>
              </a:r>
              <a:endParaRPr lang="en-US" sz="3600" kern="0" dirty="0"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74452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304800"/>
            <a:ext cx="9144000" cy="1482301"/>
            <a:chOff x="1342678" y="1267153"/>
            <a:chExt cx="6618070" cy="812977"/>
          </a:xfrm>
        </p:grpSpPr>
        <p:sp>
          <p:nvSpPr>
            <p:cNvPr id="6" name="Rounded Rectangle 5"/>
            <p:cNvSpPr/>
            <p:nvPr/>
          </p:nvSpPr>
          <p:spPr>
            <a:xfrm>
              <a:off x="1342678" y="1267153"/>
              <a:ext cx="6618070" cy="744279"/>
            </a:xfrm>
            <a:prstGeom prst="roundRect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lnSpc>
                  <a:spcPct val="150000"/>
                </a:lnSpc>
                <a:defRPr/>
              </a:pPr>
              <a:endParaRPr lang="vi-VN" altLang="vi-VN" sz="373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478867" y="1313206"/>
              <a:ext cx="6188597" cy="7669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800"/>
                </a:spcAft>
              </a:pPr>
              <a:r>
                <a:rPr lang="en-US" sz="3600" b="1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</a:t>
              </a:r>
              <a:r>
                <a:rPr lang="vi-VN" sz="3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vi-VN" sz="3600" b="1" dirty="0" smtClean="0">
                  <a:latin typeface="Times New Roman" pitchFamily="18" charset="0"/>
                  <a:cs typeface="Times New Roman" pitchFamily="18" charset="0"/>
                </a:rPr>
                <a:t>Máy phát điện xoay chiều biến đổi:</a:t>
              </a:r>
              <a:endParaRPr lang="en-US" sz="3600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  <a:p>
              <a:pPr algn="just">
                <a:lnSpc>
                  <a:spcPct val="115000"/>
                </a:lnSpc>
                <a:spcAft>
                  <a:spcPts val="800"/>
                </a:spcAft>
              </a:pPr>
              <a:r>
                <a: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				</a:t>
              </a:r>
              <a:endPara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4953000" y="2362200"/>
            <a:ext cx="3810000" cy="1431852"/>
            <a:chOff x="1414130" y="2232837"/>
            <a:chExt cx="2791933" cy="1073889"/>
          </a:xfrm>
        </p:grpSpPr>
        <p:sp>
          <p:nvSpPr>
            <p:cNvPr id="10" name="Rounded Rectangle 9"/>
            <p:cNvSpPr/>
            <p:nvPr/>
          </p:nvSpPr>
          <p:spPr>
            <a:xfrm>
              <a:off x="1414130" y="2232837"/>
              <a:ext cx="2791933" cy="107388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81646" y="2347136"/>
              <a:ext cx="2447301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C. </a:t>
              </a:r>
              <a:r>
                <a:rPr lang="vi-VN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Cơ năng thành nhiệt năng</a:t>
              </a:r>
              <a:endParaRPr lang="en-US" sz="3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228600" y="4495796"/>
            <a:ext cx="3581399" cy="1737345"/>
            <a:chOff x="1325381" y="3670794"/>
            <a:chExt cx="2466060" cy="1303010"/>
          </a:xfrm>
        </p:grpSpPr>
        <p:sp>
          <p:nvSpPr>
            <p:cNvPr id="11" name="Rounded Rectangle 10"/>
            <p:cNvSpPr/>
            <p:nvPr/>
          </p:nvSpPr>
          <p:spPr>
            <a:xfrm>
              <a:off x="1325381" y="3670794"/>
              <a:ext cx="2413591" cy="1073889"/>
            </a:xfrm>
            <a:prstGeom prst="round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25381" y="3750391"/>
              <a:ext cx="2466060" cy="12234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alt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B. </a:t>
              </a:r>
              <a:r>
                <a:rPr lang="vi-VN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Điện năng thành cơ năng</a:t>
              </a:r>
              <a:r>
                <a:rPr lang="en-US" sz="3600" dirty="0" smtClean="0">
                  <a:solidFill>
                    <a:schemeClr val="bg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.</a:t>
              </a:r>
              <a:endParaRPr lang="en-US" sz="3600" dirty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  <a:p>
              <a:pPr algn="ctr" defTabSz="1219170">
                <a:buClr>
                  <a:srgbClr val="000000"/>
                </a:buClr>
              </a:pPr>
              <a:endParaRPr lang="en-US" sz="2800" kern="0" dirty="0">
                <a:solidFill>
                  <a:srgbClr val="C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304800" y="2286000"/>
            <a:ext cx="3581400" cy="1431852"/>
            <a:chOff x="4870391" y="2263661"/>
            <a:chExt cx="2722024" cy="1073889"/>
          </a:xfrm>
        </p:grpSpPr>
        <p:sp>
          <p:nvSpPr>
            <p:cNvPr id="12" name="Rounded Rectangle 11"/>
            <p:cNvSpPr/>
            <p:nvPr/>
          </p:nvSpPr>
          <p:spPr>
            <a:xfrm>
              <a:off x="4870391" y="2263661"/>
              <a:ext cx="2722024" cy="1073889"/>
            </a:xfrm>
            <a:prstGeom prst="roundRect">
              <a:avLst/>
            </a:prstGeom>
            <a:solidFill>
              <a:srgbClr val="EB2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A. </a:t>
              </a:r>
              <a:r>
                <a:rPr lang="vi-VN" sz="3600" dirty="0" smtClean="0">
                  <a:latin typeface="Times New Roman" pitchFamily="18" charset="0"/>
                  <a:cs typeface="Times New Roman" pitchFamily="18" charset="0"/>
                </a:rPr>
                <a:t>Cơ năng thành điện năng</a:t>
              </a:r>
              <a:endParaRPr lang="en-US" sz="3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33753" y="2436123"/>
              <a:ext cx="304892" cy="5000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altLang="vi-VN" sz="3733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endParaRPr lang="en-US" sz="3733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" name="Group 21"/>
          <p:cNvGrpSpPr/>
          <p:nvPr/>
        </p:nvGrpSpPr>
        <p:grpSpPr>
          <a:xfrm>
            <a:off x="4571999" y="4572000"/>
            <a:ext cx="4191000" cy="1431852"/>
            <a:chOff x="4943848" y="3589097"/>
            <a:chExt cx="2773954" cy="1073889"/>
          </a:xfrm>
        </p:grpSpPr>
        <p:sp>
          <p:nvSpPr>
            <p:cNvPr id="13" name="Rounded Rectangle 12"/>
            <p:cNvSpPr/>
            <p:nvPr/>
          </p:nvSpPr>
          <p:spPr>
            <a:xfrm>
              <a:off x="4943848" y="3589097"/>
              <a:ext cx="2773954" cy="10738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44720" y="3703397"/>
              <a:ext cx="2622647" cy="900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altLang="vi-VN" sz="36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D. </a:t>
              </a:r>
              <a:r>
                <a:rPr lang="vi-VN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Nhiệt năng thành cơ năng</a:t>
              </a:r>
              <a:endParaRPr lang="en-US" sz="3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031624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nền Slide full h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6267" cy="6858000"/>
          </a:xfrm>
          <a:prstGeom prst="rect">
            <a:avLst/>
          </a:prstGeom>
          <a:noFill/>
        </p:spPr>
      </p:pic>
      <p:grpSp>
        <p:nvGrpSpPr>
          <p:cNvPr id="2" name="Group 2"/>
          <p:cNvGrpSpPr/>
          <p:nvPr/>
        </p:nvGrpSpPr>
        <p:grpSpPr>
          <a:xfrm>
            <a:off x="90376" y="0"/>
            <a:ext cx="9053623" cy="1373745"/>
            <a:chOff x="1154226" y="1181199"/>
            <a:chExt cx="5975498" cy="744279"/>
          </a:xfrm>
        </p:grpSpPr>
        <p:sp>
          <p:nvSpPr>
            <p:cNvPr id="4" name="Rounded Rectangle 3"/>
            <p:cNvSpPr/>
            <p:nvPr/>
          </p:nvSpPr>
          <p:spPr>
            <a:xfrm>
              <a:off x="1154226" y="1181199"/>
              <a:ext cx="5975498" cy="744279"/>
            </a:xfrm>
            <a:prstGeom prst="roundRect">
              <a:avLst/>
            </a:prstGeom>
            <a:solidFill>
              <a:srgbClr val="22B7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lnSpc>
                  <a:spcPct val="150000"/>
                </a:lnSpc>
                <a:defRPr/>
              </a:pPr>
              <a:endParaRPr lang="vi-VN" altLang="vi-VN" sz="373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32185" y="1181200"/>
              <a:ext cx="5897539" cy="663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800"/>
                </a:spcAft>
                <a:tabLst>
                  <a:tab pos="1609725" algn="l"/>
                </a:tabLst>
              </a:pPr>
              <a:r>
                <a:rPr lang="en-US" sz="3200" b="1" dirty="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vi-VN" sz="3200" b="1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200" b="1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vi-VN" sz="3200" b="1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r>
                <a:rPr lang="vi-VN" sz="3200" dirty="0" smtClean="0">
                  <a:latin typeface="Times New Roman" pitchFamily="18" charset="0"/>
                  <a:cs typeface="Times New Roman" pitchFamily="18" charset="0"/>
                </a:rPr>
                <a:t>Máy </a:t>
              </a:r>
              <a:r>
                <a:rPr lang="vi-VN" sz="3200" dirty="0" smtClean="0">
                  <a:latin typeface="Times New Roman" pitchFamily="18" charset="0"/>
                  <a:cs typeface="Times New Roman" pitchFamily="18" charset="0"/>
                </a:rPr>
                <a:t>phát điện xoay chiều bắt buộc phải gồm các bộ phận chính nào để có thể tạo ra dòng điện?</a:t>
              </a:r>
              <a:r>
                <a:rPr lang="en-US" sz="3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	</a:t>
              </a:r>
              <a:endPara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0" y="1523996"/>
            <a:ext cx="9078257" cy="1366530"/>
            <a:chOff x="1442157" y="2143571"/>
            <a:chExt cx="2451033" cy="620628"/>
          </a:xfrm>
        </p:grpSpPr>
        <p:sp>
          <p:nvSpPr>
            <p:cNvPr id="7" name="Rounded Rectangle 6"/>
            <p:cNvSpPr/>
            <p:nvPr/>
          </p:nvSpPr>
          <p:spPr>
            <a:xfrm>
              <a:off x="1442157" y="2143571"/>
              <a:ext cx="2413591" cy="57935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442157" y="2143572"/>
              <a:ext cx="2451033" cy="6206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800"/>
                </a:spcAft>
                <a:tabLst>
                  <a:tab pos="1609725" algn="l"/>
                </a:tabLst>
              </a:pPr>
              <a:r>
                <a:rPr lang="vi-VN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A.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Nam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châm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vĩnh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cửu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sợi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nối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cực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nam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châm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sz="3600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0" y="3124201"/>
            <a:ext cx="8948270" cy="1315425"/>
            <a:chOff x="1403497" y="3629246"/>
            <a:chExt cx="2413591" cy="1545200"/>
          </a:xfrm>
        </p:grpSpPr>
        <p:sp>
          <p:nvSpPr>
            <p:cNvPr id="10" name="Rounded Rectangle 9"/>
            <p:cNvSpPr/>
            <p:nvPr/>
          </p:nvSpPr>
          <p:spPr>
            <a:xfrm>
              <a:off x="1403497" y="3629246"/>
              <a:ext cx="2413591" cy="1403170"/>
            </a:xfrm>
            <a:prstGeom prst="roundRect">
              <a:avLst/>
            </a:prstGeom>
            <a:solidFill>
              <a:srgbClr val="DAE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03497" y="3629246"/>
              <a:ext cx="2404725" cy="1545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800"/>
                </a:spcAft>
                <a:tabLst>
                  <a:tab pos="1609725" algn="l"/>
                </a:tabLst>
              </a:pPr>
              <a:r>
                <a:rPr lang="en-US" sz="3600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B.</a:t>
              </a:r>
              <a:r>
                <a:rPr lang="vi-VN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Nam </a:t>
              </a:r>
              <a:r>
                <a:rPr lang="vi-VN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châm điện và sợi dây dẫn nối nam châm với đèn.</a:t>
              </a:r>
              <a:endParaRPr lang="en-US" sz="3600" dirty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9" name="Group 11"/>
          <p:cNvGrpSpPr/>
          <p:nvPr/>
        </p:nvGrpSpPr>
        <p:grpSpPr>
          <a:xfrm>
            <a:off x="0" y="4648199"/>
            <a:ext cx="9144000" cy="732102"/>
            <a:chOff x="4976379" y="2791444"/>
            <a:chExt cx="4762027" cy="756332"/>
          </a:xfrm>
        </p:grpSpPr>
        <p:sp>
          <p:nvSpPr>
            <p:cNvPr id="13" name="Rounded Rectangle 12"/>
            <p:cNvSpPr/>
            <p:nvPr/>
          </p:nvSpPr>
          <p:spPr>
            <a:xfrm>
              <a:off x="4976379" y="2791444"/>
              <a:ext cx="4762027" cy="756332"/>
            </a:xfrm>
            <a:prstGeom prst="roundRect">
              <a:avLst/>
            </a:prstGeom>
            <a:solidFill>
              <a:srgbClr val="EB2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976379" y="2791445"/>
              <a:ext cx="4762027" cy="667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altLang="vi-VN" sz="32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vi-VN" altLang="vi-VN" sz="32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C.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Cuộn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nam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châm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2" name="Group 15"/>
          <p:cNvGrpSpPr/>
          <p:nvPr/>
        </p:nvGrpSpPr>
        <p:grpSpPr>
          <a:xfrm>
            <a:off x="152400" y="5486400"/>
            <a:ext cx="8763001" cy="951168"/>
            <a:chOff x="4943849" y="3629246"/>
            <a:chExt cx="2711898" cy="1073889"/>
          </a:xfrm>
        </p:grpSpPr>
        <p:sp>
          <p:nvSpPr>
            <p:cNvPr id="17" name="Rounded Rectangle 16"/>
            <p:cNvSpPr/>
            <p:nvPr/>
          </p:nvSpPr>
          <p:spPr>
            <a:xfrm>
              <a:off x="4943849" y="3629246"/>
              <a:ext cx="2645754" cy="10738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43850" y="3870826"/>
              <a:ext cx="2711897" cy="729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D.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Cuộn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lõi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sắt</a:t>
              </a:r>
              <a:r>
                <a:rPr lang="en-US" sz="3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228600"/>
            <a:ext cx="9144000" cy="13716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lnSpc>
                <a:spcPct val="150000"/>
              </a:lnSpc>
              <a:defRPr/>
            </a:pPr>
            <a:endParaRPr lang="vi-VN" altLang="vi-VN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5334000" y="2743200"/>
            <a:ext cx="2918917" cy="1508566"/>
            <a:chOff x="1420293" y="2287676"/>
            <a:chExt cx="2413591" cy="1073889"/>
          </a:xfrm>
        </p:grpSpPr>
        <p:sp>
          <p:nvSpPr>
            <p:cNvPr id="10" name="Rounded Rectangle 9"/>
            <p:cNvSpPr/>
            <p:nvPr/>
          </p:nvSpPr>
          <p:spPr>
            <a:xfrm>
              <a:off x="1420293" y="2287676"/>
              <a:ext cx="2413591" cy="1073889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09318" y="2504651"/>
              <a:ext cx="2079270" cy="50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10 kA</a:t>
              </a:r>
              <a:endParaRPr lang="en-US" sz="36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533400" y="4855171"/>
            <a:ext cx="3279171" cy="1573441"/>
            <a:chOff x="1054910" y="3670794"/>
            <a:chExt cx="2555426" cy="1073889"/>
          </a:xfrm>
        </p:grpSpPr>
        <p:sp>
          <p:nvSpPr>
            <p:cNvPr id="11" name="Rounded Rectangle 10"/>
            <p:cNvSpPr/>
            <p:nvPr/>
          </p:nvSpPr>
          <p:spPr>
            <a:xfrm>
              <a:off x="1054910" y="3670794"/>
              <a:ext cx="2375277" cy="1073889"/>
            </a:xfrm>
            <a:prstGeom prst="roundRect">
              <a:avLst/>
            </a:prstGeom>
            <a:solidFill>
              <a:srgbClr val="DAE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54910" y="3893585"/>
              <a:ext cx="2555426" cy="4831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altLang="vi-VN" sz="32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4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 A</a:t>
              </a:r>
              <a:endParaRPr lang="en-US" sz="36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609600" y="2743200"/>
            <a:ext cx="3097166" cy="1573441"/>
            <a:chOff x="4870391" y="2263661"/>
            <a:chExt cx="2413591" cy="1073889"/>
          </a:xfrm>
        </p:grpSpPr>
        <p:sp>
          <p:nvSpPr>
            <p:cNvPr id="12" name="Rounded Rectangle 11"/>
            <p:cNvSpPr/>
            <p:nvPr/>
          </p:nvSpPr>
          <p:spPr>
            <a:xfrm>
              <a:off x="4870391" y="2263661"/>
              <a:ext cx="2413591" cy="1073889"/>
            </a:xfrm>
            <a:prstGeom prst="roundRect">
              <a:avLst/>
            </a:prstGeom>
            <a:solidFill>
              <a:srgbClr val="EB2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 kA</a:t>
              </a:r>
              <a:endParaRPr lang="en-US" sz="3600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33753" y="2436123"/>
              <a:ext cx="223857" cy="3991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altLang="vi-VN" sz="320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endParaRPr lang="en-US" sz="3200" kern="0" dirty="0">
                <a:solidFill>
                  <a:srgbClr val="FFFFFF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" name="Group 21"/>
          <p:cNvGrpSpPr/>
          <p:nvPr/>
        </p:nvGrpSpPr>
        <p:grpSpPr>
          <a:xfrm>
            <a:off x="5493037" y="4894390"/>
            <a:ext cx="3650963" cy="1963610"/>
            <a:chOff x="4943847" y="3589097"/>
            <a:chExt cx="3828006" cy="1397817"/>
          </a:xfrm>
        </p:grpSpPr>
        <p:sp>
          <p:nvSpPr>
            <p:cNvPr id="13" name="Rounded Rectangle 12"/>
            <p:cNvSpPr/>
            <p:nvPr/>
          </p:nvSpPr>
          <p:spPr>
            <a:xfrm>
              <a:off x="4943847" y="3589097"/>
              <a:ext cx="3390462" cy="107388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61479" y="3825715"/>
              <a:ext cx="3310374" cy="11611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altLang="vi-VN" sz="36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vi-VN" altLang="vi-VN" sz="3600" b="1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D.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vi-VN" sz="3600" b="1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kA</a:t>
              </a:r>
              <a:endParaRPr lang="en-US" sz="36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  <a:p>
              <a:pPr defTabSz="1219170">
                <a:buClr>
                  <a:srgbClr val="000000"/>
                </a:buClr>
              </a:pPr>
              <a:r>
                <a:rPr lang="en-US" sz="32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defTabSz="1219170">
                <a:buClr>
                  <a:srgbClr val="000000"/>
                </a:buClr>
              </a:pPr>
              <a:endParaRPr lang="en-US" sz="3200" kern="0" dirty="0">
                <a:solidFill>
                  <a:schemeClr val="bg1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0" y="228600"/>
            <a:ext cx="9144000" cy="1315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dirty="0" smtClean="0"/>
              <a:t>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Máy phát điện công nghiệp cho dòng điện có cường độ:</a:t>
            </a:r>
            <a:endParaRPr lang="en-US" sz="36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2738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6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3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1828800"/>
            <a:chOff x="1154226" y="1181199"/>
            <a:chExt cx="8046862" cy="826186"/>
          </a:xfrm>
        </p:grpSpPr>
        <p:sp>
          <p:nvSpPr>
            <p:cNvPr id="6" name="Rounded Rectangle 5"/>
            <p:cNvSpPr/>
            <p:nvPr/>
          </p:nvSpPr>
          <p:spPr>
            <a:xfrm>
              <a:off x="1154226" y="1181199"/>
              <a:ext cx="7912748" cy="744279"/>
            </a:xfrm>
            <a:prstGeom prst="round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lnSpc>
                  <a:spcPct val="150000"/>
                </a:lnSpc>
                <a:defRPr/>
              </a:pPr>
              <a:endParaRPr lang="vi-VN" altLang="vi-VN" sz="3733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54226" y="1181199"/>
              <a:ext cx="8046862" cy="8261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  <a:tabLst>
                  <a:tab pos="1609725" algn="l"/>
                </a:tabLst>
              </a:pPr>
              <a:r>
                <a:rPr lang="en-US" sz="3200" b="1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5.</a:t>
              </a:r>
              <a:r>
                <a: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Chọn phát biểu đúng khi so sánh giữa đinamô ở xe đạp và máy phát điện xoay chiều trong công nghiệp.</a:t>
              </a:r>
              <a:endPara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0" y="1752602"/>
            <a:ext cx="9144000" cy="1142998"/>
            <a:chOff x="1442157" y="2143571"/>
            <a:chExt cx="2451033" cy="579356"/>
          </a:xfrm>
        </p:grpSpPr>
        <p:sp>
          <p:nvSpPr>
            <p:cNvPr id="10" name="Rounded Rectangle 9"/>
            <p:cNvSpPr/>
            <p:nvPr/>
          </p:nvSpPr>
          <p:spPr>
            <a:xfrm>
              <a:off x="1442157" y="2143571"/>
              <a:ext cx="2413591" cy="57935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42157" y="2187645"/>
              <a:ext cx="2451033" cy="4733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  <a:tabLst>
                  <a:tab pos="1609725" algn="l"/>
                </a:tabLst>
              </a:pPr>
              <a:r>
                <a:rPr lang="en-US" sz="3200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A.</a:t>
              </a:r>
              <a:r>
                <a:rPr lang="vi-VN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Cả </a:t>
              </a:r>
              <a:r>
                <a:rPr lang="vi-VN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hai đều hoạt động dựa trên hiện tượng cảm ứng điện từ.</a:t>
              </a:r>
              <a:endParaRPr lang="en-US" sz="3200" dirty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0" y="2971800"/>
            <a:ext cx="8915400" cy="763773"/>
            <a:chOff x="1403497" y="3629246"/>
            <a:chExt cx="2413591" cy="1073889"/>
          </a:xfrm>
        </p:grpSpPr>
        <p:sp>
          <p:nvSpPr>
            <p:cNvPr id="11" name="Rounded Rectangle 10"/>
            <p:cNvSpPr/>
            <p:nvPr/>
          </p:nvSpPr>
          <p:spPr>
            <a:xfrm>
              <a:off x="1403497" y="3629246"/>
              <a:ext cx="2413591" cy="1073889"/>
            </a:xfrm>
            <a:prstGeom prst="roundRect">
              <a:avLst/>
            </a:prstGeom>
            <a:solidFill>
              <a:srgbClr val="DAEF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2800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03497" y="3629246"/>
              <a:ext cx="2413591" cy="92607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800"/>
                </a:spcAft>
                <a:tabLst>
                  <a:tab pos="1609725" algn="l"/>
                </a:tabLst>
              </a:pPr>
              <a:r>
                <a:rPr lang="en-US" sz="3200" dirty="0">
                  <a:solidFill>
                    <a:schemeClr val="bg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B. </a:t>
              </a:r>
              <a:r>
                <a:rPr lang="vi-VN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Phần quay là cuộn dây tạo ra dòng điện.</a:t>
              </a:r>
              <a:endParaRPr lang="en-US" sz="3200" dirty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0" y="3886200"/>
            <a:ext cx="9144000" cy="762000"/>
            <a:chOff x="4968292" y="2168399"/>
            <a:chExt cx="4834195" cy="756332"/>
          </a:xfrm>
        </p:grpSpPr>
        <p:sp>
          <p:nvSpPr>
            <p:cNvPr id="12" name="Rounded Rectangle 11"/>
            <p:cNvSpPr/>
            <p:nvPr/>
          </p:nvSpPr>
          <p:spPr>
            <a:xfrm>
              <a:off x="4968292" y="2168399"/>
              <a:ext cx="4762027" cy="756332"/>
            </a:xfrm>
            <a:prstGeom prst="roundRect">
              <a:avLst/>
            </a:prstGeom>
            <a:solidFill>
              <a:srgbClr val="EB22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800"/>
                </a:spcAft>
                <a:tabLst>
                  <a:tab pos="1609725" algn="l"/>
                </a:tabLst>
              </a:pPr>
              <a:r>
                <a:rPr lang="en-US" sz="3200" dirty="0">
                  <a:solidFill>
                    <a:schemeClr val="bg1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rPr>
                <a:t>C. </a:t>
              </a:r>
              <a:r>
                <a:rPr lang="vi-VN" sz="3200" dirty="0" smtClean="0">
                  <a:latin typeface="Times New Roman" pitchFamily="18" charset="0"/>
                  <a:cs typeface="Times New Roman" pitchFamily="18" charset="0"/>
                </a:rPr>
                <a:t>Phần đứng yên là nam châm tạo ra từ trường.</a:t>
              </a:r>
              <a:endParaRPr lang="en-US" sz="3200" dirty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52354" y="2190848"/>
              <a:ext cx="4750133" cy="3738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endParaRPr lang="en-US" sz="2800" kern="0" dirty="0">
                <a:solidFill>
                  <a:schemeClr val="bg1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" name="Group 21"/>
          <p:cNvGrpSpPr/>
          <p:nvPr/>
        </p:nvGrpSpPr>
        <p:grpSpPr>
          <a:xfrm>
            <a:off x="-1" y="4800600"/>
            <a:ext cx="9057045" cy="1371598"/>
            <a:chOff x="4945323" y="3148805"/>
            <a:chExt cx="2430218" cy="1157186"/>
          </a:xfrm>
        </p:grpSpPr>
        <p:sp>
          <p:nvSpPr>
            <p:cNvPr id="13" name="Rounded Rectangle 12"/>
            <p:cNvSpPr/>
            <p:nvPr/>
          </p:nvSpPr>
          <p:spPr>
            <a:xfrm>
              <a:off x="4945323" y="3213093"/>
              <a:ext cx="2413591" cy="109289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3200" kern="0"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45323" y="3148805"/>
              <a:ext cx="2430218" cy="9088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alt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D. </a:t>
              </a:r>
              <a:r>
                <a:rPr lang="vi-VN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Đinamô dùng nam châm điện, máy phát điện công nghiệp dùng nam châm vĩnh cửu.</a:t>
              </a:r>
              <a:endParaRPr lang="en-US" sz="3200" dirty="0">
                <a:solidFill>
                  <a:schemeClr val="bg1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913419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3DA8F78-8F58-4889-8732-EF39F510C819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6146" name="Picture 2" descr="Tải bộ hình nền powerpoint Tết 2023 cực đẹp để sử dụ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0" y="533400"/>
            <a:ext cx="9144000" cy="550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>CHỦ ĐỀ: DÒNG ĐIỆN XOAY CHIỀU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</a:rPr>
              <a:t>– MÁY PHÁT ĐIỆN XOAY CHIỀU</a:t>
            </a:r>
            <a:endParaRPr lang="en-US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 TIẾT 37+ 38)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A4EB88E-75AD-4706-85A7-4152A7948F5E}" type="slidenum">
              <a:rPr lang="en-US" smtClean="0">
                <a:latin typeface="Times New Roman" pitchFamily="18" charset="0"/>
              </a:rPr>
              <a:pPr/>
              <a:t>40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3010" name="Text Box 2" descr="Papyrus"/>
          <p:cNvSpPr txBox="1"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u="sng" dirty="0" err="1">
                <a:latin typeface="Times New Roman" pitchFamily="18" charset="0"/>
              </a:rPr>
              <a:t>Dặn</a:t>
            </a:r>
            <a:r>
              <a:rPr lang="en-US" sz="4000" b="1" u="sng" dirty="0">
                <a:latin typeface="Times New Roman" pitchFamily="18" charset="0"/>
              </a:rPr>
              <a:t> </a:t>
            </a:r>
            <a:r>
              <a:rPr lang="en-US" sz="4000" b="1" u="sng" dirty="0" err="1">
                <a:latin typeface="Times New Roman" pitchFamily="18" charset="0"/>
              </a:rPr>
              <a:t>dò</a:t>
            </a:r>
            <a:r>
              <a:rPr lang="en-US" sz="4000" b="1" u="sng" dirty="0">
                <a:latin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phần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ghi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nhớ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vi-VN" sz="4000" b="1" dirty="0">
                <a:latin typeface="Times New Roman" pitchFamily="18" charset="0"/>
              </a:rPr>
              <a:t>đ</a:t>
            </a:r>
            <a:r>
              <a:rPr lang="en-US" sz="4000" b="1" dirty="0" err="1">
                <a:latin typeface="Times New Roman" pitchFamily="18" charset="0"/>
              </a:rPr>
              <a:t>ọc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phần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thể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ch</a:t>
            </a:r>
            <a:r>
              <a:rPr lang="vi-VN" sz="4000" b="1" dirty="0">
                <a:latin typeface="Times New Roman" pitchFamily="18" charset="0"/>
              </a:rPr>
              <a:t>ư</a:t>
            </a:r>
            <a:r>
              <a:rPr lang="en-US" sz="4000" b="1" dirty="0">
                <a:latin typeface="Times New Roman" pitchFamily="18" charset="0"/>
              </a:rPr>
              <a:t>a </a:t>
            </a:r>
            <a:r>
              <a:rPr lang="en-US" sz="4000" b="1" dirty="0" err="1">
                <a:latin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Làm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tập</a:t>
            </a:r>
            <a:r>
              <a:rPr lang="en-US" sz="4000" b="1" dirty="0">
                <a:latin typeface="Times New Roman" pitchFamily="18" charset="0"/>
              </a:rPr>
              <a:t> 3 </a:t>
            </a:r>
            <a:r>
              <a:rPr lang="en-US" sz="4000" b="1" dirty="0" err="1">
                <a:latin typeface="Times New Roman" pitchFamily="18" charset="0"/>
              </a:rPr>
              <a:t>trang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71/SBT(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SBT </a:t>
            </a:r>
            <a:endParaRPr lang="vi-VN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Xem trước nội dung bài 36, 37 SGK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HOANG VAN PHUONG_CHI LINH_HAIDUONG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3B4D9-44D9-4F77-BF64-086C98CFC438}" type="slidenum">
              <a:rPr lang="en-US"/>
              <a:pPr/>
              <a:t>41</a:t>
            </a:fld>
            <a:endParaRPr lang="en-US"/>
          </a:p>
        </p:txBody>
      </p:sp>
      <p:pic>
        <p:nvPicPr>
          <p:cNvPr id="27650" name="Picture 2" descr="firework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33400" y="1219200"/>
            <a:ext cx="8610600" cy="39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 HỌC KẾT THÚC TẠI ĐÂY !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vi-VN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Cám ơn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stote" pitchFamily="34" charset="0"/>
              </a:rPr>
              <a:t>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Thầy,cô giáo và các em!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Picture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338"/>
            <a:ext cx="3352147" cy="3319462"/>
          </a:xfrm>
          <a:prstGeom prst="rect">
            <a:avLst/>
          </a:prstGeom>
          <a:noFill/>
        </p:spPr>
      </p:pic>
      <p:pic>
        <p:nvPicPr>
          <p:cNvPr id="27653" name="Picture 5" descr="Picture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096000" y="3839720"/>
            <a:ext cx="3048000" cy="3018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4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ổng hợp hình nền PowerPoint cảm ơn đẹp nhất - Tìm đáp án, giải bà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Nền Powerpoint 3D Đẹp Chuyên Nghiệp, Đơn Giản Mà Tinh T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9118"/>
          </a:xfrm>
          <a:prstGeom prst="rect">
            <a:avLst/>
          </a:prstGeom>
          <a:noFill/>
        </p:spPr>
      </p:pic>
      <p:sp>
        <p:nvSpPr>
          <p:cNvPr id="3" name="Text Box 47" descr="Recycled paper"/>
          <p:cNvSpPr txBox="1">
            <a:spLocks noChangeArrowheads="1"/>
          </p:cNvSpPr>
          <p:nvPr/>
        </p:nvSpPr>
        <p:spPr bwMode="auto">
          <a:xfrm>
            <a:off x="0" y="0"/>
            <a:ext cx="8534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I.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</a:rPr>
              <a:t>Chiều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</a:rPr>
              <a:t>dòng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vi-VN" sz="3600" b="1" dirty="0">
                <a:solidFill>
                  <a:schemeClr val="bg1"/>
                </a:solidFill>
                <a:latin typeface="Times New Roman" pitchFamily="18" charset="0"/>
              </a:rPr>
              <a:t>đ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</a:rPr>
              <a:t>iện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</a:rPr>
              <a:t>cảm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</a:rPr>
              <a:t>ứng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Text Box 52" descr="Papyrus"/>
          <p:cNvSpPr txBox="1">
            <a:spLocks noChangeArrowheads="1"/>
          </p:cNvSpPr>
          <p:nvPr/>
        </p:nvSpPr>
        <p:spPr bwMode="auto">
          <a:xfrm>
            <a:off x="0" y="609600"/>
            <a:ext cx="3200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1</a:t>
            </a:r>
            <a:r>
              <a:rPr lang="en-US" sz="3600" dirty="0">
                <a:latin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</a:rPr>
              <a:t>Thí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nghiệm</a:t>
            </a:r>
            <a:r>
              <a:rPr lang="en-US" sz="3600" b="1" dirty="0">
                <a:latin typeface="Times New Roman" pitchFamily="18" charset="0"/>
              </a:rPr>
              <a:t> </a:t>
            </a:r>
          </a:p>
        </p:txBody>
      </p:sp>
      <p:pic>
        <p:nvPicPr>
          <p:cNvPr id="5" name="Picture 99" descr="Chiều của dòng điện cảm ứ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44958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06" descr="Canvas"/>
          <p:cNvSpPr txBox="1">
            <a:spLocks noChangeArrowheads="1"/>
          </p:cNvSpPr>
          <p:nvPr/>
        </p:nvSpPr>
        <p:spPr bwMode="auto">
          <a:xfrm>
            <a:off x="0" y="1676400"/>
            <a:ext cx="42672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</a:rPr>
              <a:t>Mắc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</a:rPr>
              <a:t>vào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</a:rPr>
              <a:t>hai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vi-VN" sz="3600" dirty="0">
                <a:solidFill>
                  <a:srgbClr val="FFC000"/>
                </a:solidFill>
                <a:latin typeface="Times New Roman" pitchFamily="18" charset="0"/>
              </a:rPr>
              <a:t>đ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</a:rPr>
              <a:t>ầu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</a:rPr>
              <a:t>của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</a:rPr>
              <a:t>một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</a:rPr>
              <a:t>cuộn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</a:rPr>
              <a:t>dây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</a:rPr>
              <a:t>dẫn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</a:rPr>
              <a:t>hai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vi-VN" sz="3600" dirty="0">
                <a:solidFill>
                  <a:srgbClr val="FFC000"/>
                </a:solidFill>
                <a:latin typeface="Times New Roman" pitchFamily="18" charset="0"/>
              </a:rPr>
              <a:t>đ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</a:rPr>
              <a:t>èn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</a:rPr>
              <a:t> LED (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</a:rPr>
              <a:t>một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vi-VN" sz="3600" dirty="0">
                <a:solidFill>
                  <a:srgbClr val="FFC000"/>
                </a:solidFill>
                <a:latin typeface="Times New Roman" pitchFamily="18" charset="0"/>
              </a:rPr>
              <a:t>đ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</a:rPr>
              <a:t>èn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</a:rPr>
              <a:t>màu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vi-VN" sz="3600" dirty="0">
                <a:solidFill>
                  <a:srgbClr val="FFC000"/>
                </a:solidFill>
                <a:latin typeface="Times New Roman" pitchFamily="18" charset="0"/>
              </a:rPr>
              <a:t>đ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</a:rPr>
              <a:t>ỏ,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</a:rPr>
              <a:t>một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vi-VN" sz="3600" dirty="0">
                <a:solidFill>
                  <a:srgbClr val="FFC000"/>
                </a:solidFill>
                <a:latin typeface="Times New Roman" pitchFamily="18" charset="0"/>
              </a:rPr>
              <a:t>đ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</a:rPr>
              <a:t>èn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</a:rPr>
              <a:t>màu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</a:rPr>
              <a:t>vàng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</a:rPr>
              <a:t>) song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</a:rPr>
              <a:t>song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</a:rPr>
              <a:t>và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</a:rPr>
              <a:t>ng</a:t>
            </a:r>
            <a:r>
              <a:rPr lang="vi-VN" sz="3600" dirty="0">
                <a:solidFill>
                  <a:srgbClr val="FFC000"/>
                </a:solidFill>
                <a:latin typeface="Times New Roman" pitchFamily="18" charset="0"/>
              </a:rPr>
              <a:t>ư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</a:rPr>
              <a:t>ợc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</a:rPr>
              <a:t>chiều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</a:rPr>
              <a:t>nhau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</a:rPr>
              <a:t>nh</a:t>
            </a:r>
            <a:r>
              <a:rPr lang="vi-VN" sz="3600" dirty="0">
                <a:solidFill>
                  <a:srgbClr val="FFC000"/>
                </a:solidFill>
                <a:latin typeface="Times New Roman" pitchFamily="18" charset="0"/>
              </a:rPr>
              <a:t>ư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</a:rPr>
              <a:t>hình</a:t>
            </a:r>
            <a:r>
              <a:rPr lang="en-US" sz="3600" dirty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FFC000"/>
                </a:solidFill>
                <a:latin typeface="Times New Roman" pitchFamily="18" charset="0"/>
              </a:rPr>
              <a:t>bên</a:t>
            </a:r>
            <a:r>
              <a:rPr lang="en-US" sz="3600" dirty="0">
                <a:latin typeface="Times New Roman" pitchFamily="18" charset="0"/>
              </a:rPr>
              <a:t>.</a:t>
            </a:r>
          </a:p>
        </p:txBody>
      </p:sp>
      <p:grpSp>
        <p:nvGrpSpPr>
          <p:cNvPr id="7" name="Group 104"/>
          <p:cNvGrpSpPr>
            <a:grpSpLocks/>
          </p:cNvGrpSpPr>
          <p:nvPr/>
        </p:nvGrpSpPr>
        <p:grpSpPr bwMode="auto">
          <a:xfrm>
            <a:off x="6248400" y="2971800"/>
            <a:ext cx="2895600" cy="609600"/>
            <a:chOff x="4032" y="2016"/>
            <a:chExt cx="1536" cy="384"/>
          </a:xfrm>
        </p:grpSpPr>
        <p:sp>
          <p:nvSpPr>
            <p:cNvPr id="8" name="AutoShape 102"/>
            <p:cNvSpPr>
              <a:spLocks noChangeArrowheads="1"/>
            </p:cNvSpPr>
            <p:nvPr/>
          </p:nvSpPr>
          <p:spPr bwMode="auto">
            <a:xfrm>
              <a:off x="4032" y="2016"/>
              <a:ext cx="816" cy="384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9" name="AutoShape 103"/>
            <p:cNvSpPr>
              <a:spLocks noChangeArrowheads="1"/>
            </p:cNvSpPr>
            <p:nvPr/>
          </p:nvSpPr>
          <p:spPr bwMode="auto">
            <a:xfrm>
              <a:off x="4752" y="2016"/>
              <a:ext cx="816" cy="384"/>
            </a:xfrm>
            <a:prstGeom prst="cube">
              <a:avLst>
                <a:gd name="adj" fmla="val 25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nền Powerpoint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199"/>
            <a:ext cx="9144000" cy="6986199"/>
          </a:xfrm>
          <a:prstGeom prst="rect">
            <a:avLst/>
          </a:prstGeom>
          <a:noFill/>
        </p:spPr>
      </p:pic>
      <p:pic>
        <p:nvPicPr>
          <p:cNvPr id="3" name="Picture 99" descr="Chiều của dòng điện cảm ứ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981200"/>
            <a:ext cx="44958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04"/>
          <p:cNvGrpSpPr>
            <a:grpSpLocks/>
          </p:cNvGrpSpPr>
          <p:nvPr/>
        </p:nvGrpSpPr>
        <p:grpSpPr bwMode="auto">
          <a:xfrm>
            <a:off x="6248400" y="3200400"/>
            <a:ext cx="2895600" cy="609600"/>
            <a:chOff x="4032" y="2016"/>
            <a:chExt cx="1536" cy="384"/>
          </a:xfrm>
        </p:grpSpPr>
        <p:sp>
          <p:nvSpPr>
            <p:cNvPr id="5" name="AutoShape 102"/>
            <p:cNvSpPr>
              <a:spLocks noChangeArrowheads="1"/>
            </p:cNvSpPr>
            <p:nvPr/>
          </p:nvSpPr>
          <p:spPr bwMode="auto">
            <a:xfrm>
              <a:off x="4032" y="2016"/>
              <a:ext cx="816" cy="384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6" name="AutoShape 103"/>
            <p:cNvSpPr>
              <a:spLocks noChangeArrowheads="1"/>
            </p:cNvSpPr>
            <p:nvPr/>
          </p:nvSpPr>
          <p:spPr bwMode="auto">
            <a:xfrm>
              <a:off x="4752" y="2016"/>
              <a:ext cx="816" cy="384"/>
            </a:xfrm>
            <a:prstGeom prst="cube">
              <a:avLst>
                <a:gd name="adj" fmla="val 25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S</a:t>
              </a:r>
            </a:p>
          </p:txBody>
        </p:sp>
      </p:grpSp>
      <p:sp>
        <p:nvSpPr>
          <p:cNvPr id="7" name="Oval 100"/>
          <p:cNvSpPr>
            <a:spLocks noChangeArrowheads="1"/>
          </p:cNvSpPr>
          <p:nvPr/>
        </p:nvSpPr>
        <p:spPr bwMode="auto">
          <a:xfrm>
            <a:off x="4953000" y="25908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09" descr="Papyrus"/>
          <p:cNvSpPr txBox="1">
            <a:spLocks noChangeArrowheads="1"/>
          </p:cNvSpPr>
          <p:nvPr/>
        </p:nvSpPr>
        <p:spPr bwMode="auto">
          <a:xfrm>
            <a:off x="152400" y="381000"/>
            <a:ext cx="41148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</a:rPr>
              <a:t>C1</a:t>
            </a:r>
            <a:r>
              <a:rPr lang="en-US" sz="3600" b="1" dirty="0">
                <a:latin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</a:rPr>
              <a:t> TN </a:t>
            </a:r>
            <a:r>
              <a:rPr lang="en-US" sz="3600" b="1" dirty="0" err="1">
                <a:latin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rõ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vi-VN" sz="3600" b="1" dirty="0">
                <a:latin typeface="Times New Roman" pitchFamily="18" charset="0"/>
              </a:rPr>
              <a:t>đ</a:t>
            </a:r>
            <a:r>
              <a:rPr lang="en-US" sz="3600" b="1" dirty="0" err="1">
                <a:latin typeface="Times New Roman" pitchFamily="18" charset="0"/>
              </a:rPr>
              <a:t>èn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sáng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hai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</a:t>
            </a:r>
            <a:r>
              <a:rPr lang="vi-VN" sz="3600" b="1" dirty="0">
                <a:latin typeface="Times New Roman" pitchFamily="18" charset="0"/>
              </a:rPr>
              <a:t>ư</a:t>
            </a:r>
            <a:r>
              <a:rPr lang="en-US" sz="3600" b="1" dirty="0" err="1">
                <a:latin typeface="Times New Roman" pitchFamily="18" charset="0"/>
              </a:rPr>
              <a:t>ờng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hợp</a:t>
            </a:r>
            <a:r>
              <a:rPr lang="en-US" sz="3600" b="1" dirty="0">
                <a:latin typeface="Times New Roman" pitchFamily="18" charset="0"/>
              </a:rPr>
              <a:t>:</a:t>
            </a:r>
          </a:p>
        </p:txBody>
      </p:sp>
      <p:sp>
        <p:nvSpPr>
          <p:cNvPr id="9" name="Text Box 107" descr="Canvas"/>
          <p:cNvSpPr txBox="1">
            <a:spLocks noChangeArrowheads="1"/>
          </p:cNvSpPr>
          <p:nvPr/>
        </p:nvSpPr>
        <p:spPr bwMode="auto">
          <a:xfrm>
            <a:off x="0" y="2819400"/>
            <a:ext cx="3581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+ Đ</a:t>
            </a:r>
            <a:r>
              <a:rPr lang="vi-VN" sz="3600" dirty="0">
                <a:latin typeface="Times New Roman" pitchFamily="18" charset="0"/>
              </a:rPr>
              <a:t>ư</a:t>
            </a:r>
            <a:r>
              <a:rPr lang="en-US" sz="3600" dirty="0">
                <a:latin typeface="Times New Roman" pitchFamily="18" charset="0"/>
              </a:rPr>
              <a:t>a </a:t>
            </a:r>
            <a:r>
              <a:rPr lang="en-US" sz="3600" dirty="0" err="1">
                <a:latin typeface="Times New Roman" pitchFamily="18" charset="0"/>
              </a:rPr>
              <a:t>nam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châm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ngoài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cuộn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dây</a:t>
            </a:r>
            <a:endParaRPr lang="en-US" sz="3600" dirty="0">
              <a:latin typeface="Times New Roman" pitchFamily="18" charset="0"/>
            </a:endParaRPr>
          </a:p>
        </p:txBody>
      </p:sp>
      <p:sp>
        <p:nvSpPr>
          <p:cNvPr id="10" name="Text Box 108"/>
          <p:cNvSpPr txBox="1">
            <a:spLocks noChangeArrowheads="1"/>
          </p:cNvSpPr>
          <p:nvPr/>
        </p:nvSpPr>
        <p:spPr bwMode="auto">
          <a:xfrm>
            <a:off x="228600" y="5105400"/>
            <a:ext cx="3657600" cy="646113"/>
          </a:xfrm>
          <a:prstGeom prst="rect">
            <a:avLst/>
          </a:prstGeom>
          <a:solidFill>
            <a:srgbClr val="92D050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</a:rPr>
              <a:t>Đèn</a:t>
            </a:r>
            <a:r>
              <a:rPr lang="en-US" sz="3600" b="1" dirty="0">
                <a:latin typeface="Times New Roman" pitchFamily="18" charset="0"/>
              </a:rPr>
              <a:t> LED </a:t>
            </a:r>
            <a:r>
              <a:rPr lang="vi-VN" sz="3600" b="1" dirty="0">
                <a:latin typeface="Times New Roman" pitchFamily="18" charset="0"/>
              </a:rPr>
              <a:t>đ</a:t>
            </a:r>
            <a:r>
              <a:rPr lang="en-US" sz="3600" b="1" dirty="0">
                <a:latin typeface="Times New Roman" pitchFamily="18" charset="0"/>
              </a:rPr>
              <a:t>ỏ </a:t>
            </a:r>
            <a:r>
              <a:rPr lang="en-US" sz="3600" b="1" dirty="0" err="1">
                <a:latin typeface="Times New Roman" pitchFamily="18" charset="0"/>
              </a:rPr>
              <a:t>sáng</a:t>
            </a:r>
            <a:endParaRPr lang="en-US" sz="36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1214E-7 C -0.01771 -2.31214E-7 -0.03473 -2.31214E-7 -0.04167 -2.31214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RƯỜNG THPT LÊ QUÝ ĐÔN - TT HOÀN LÃO - BỐ TRẠCH - QUẢNG BÌN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pic>
        <p:nvPicPr>
          <p:cNvPr id="3" name="Picture 7" descr="Chiều của dòng điện cảm ứ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981200"/>
            <a:ext cx="44958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867400" y="3200400"/>
            <a:ext cx="2895600" cy="609600"/>
            <a:chOff x="4032" y="2016"/>
            <a:chExt cx="1536" cy="384"/>
          </a:xfrm>
        </p:grpSpPr>
        <p:sp>
          <p:nvSpPr>
            <p:cNvPr id="5" name="AutoShape 11"/>
            <p:cNvSpPr>
              <a:spLocks noChangeArrowheads="1"/>
            </p:cNvSpPr>
            <p:nvPr/>
          </p:nvSpPr>
          <p:spPr bwMode="auto">
            <a:xfrm>
              <a:off x="4032" y="2016"/>
              <a:ext cx="816" cy="384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dirty="0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6" name="AutoShape 12"/>
            <p:cNvSpPr>
              <a:spLocks noChangeArrowheads="1"/>
            </p:cNvSpPr>
            <p:nvPr/>
          </p:nvSpPr>
          <p:spPr bwMode="auto">
            <a:xfrm>
              <a:off x="4752" y="2016"/>
              <a:ext cx="816" cy="384"/>
            </a:xfrm>
            <a:prstGeom prst="cube">
              <a:avLst>
                <a:gd name="adj" fmla="val 25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S</a:t>
              </a:r>
            </a:p>
          </p:txBody>
        </p:sp>
      </p:grpSp>
      <p:sp>
        <p:nvSpPr>
          <p:cNvPr id="7" name="Oval 9"/>
          <p:cNvSpPr>
            <a:spLocks noChangeArrowheads="1"/>
          </p:cNvSpPr>
          <p:nvPr/>
        </p:nvSpPr>
        <p:spPr bwMode="auto">
          <a:xfrm rot="-3073257">
            <a:off x="4686300" y="2705100"/>
            <a:ext cx="2286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4" descr="Papyrus"/>
          <p:cNvSpPr txBox="1">
            <a:spLocks noChangeArrowheads="1"/>
          </p:cNvSpPr>
          <p:nvPr/>
        </p:nvSpPr>
        <p:spPr bwMode="auto">
          <a:xfrm>
            <a:off x="0" y="457200"/>
            <a:ext cx="3810000" cy="17543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</a:rPr>
              <a:t>+ </a:t>
            </a:r>
            <a:r>
              <a:rPr lang="en-US" sz="3600" b="1" dirty="0" err="1">
                <a:latin typeface="Times New Roman" pitchFamily="18" charset="0"/>
              </a:rPr>
              <a:t>Kéo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nam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châm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từ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ra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ngoài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cuộn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dây</a:t>
            </a:r>
            <a:r>
              <a:rPr lang="en-US" sz="3600" b="1" dirty="0">
                <a:latin typeface="Times New Roman" pitchFamily="18" charset="0"/>
              </a:rPr>
              <a:t> 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0" y="3352800"/>
            <a:ext cx="3810000" cy="120015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</a:rPr>
              <a:t>Đèn</a:t>
            </a:r>
            <a:r>
              <a:rPr lang="en-US" sz="3600" b="1" dirty="0">
                <a:latin typeface="Times New Roman" pitchFamily="18" charset="0"/>
              </a:rPr>
              <a:t> LED </a:t>
            </a:r>
            <a:r>
              <a:rPr lang="en-US" sz="3600" b="1" dirty="0" err="1">
                <a:latin typeface="Times New Roman" pitchFamily="18" charset="0"/>
              </a:rPr>
              <a:t>vàng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sáng</a:t>
            </a:r>
            <a:r>
              <a:rPr lang="en-US" sz="3600" b="1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31214E-7 C 0.01649 2.31214E-7 0.03316 2.31214E-7 0.03976 2.31214E-7 " pathEditMode="relative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333+ Hình nền Powerpoint 3D đơn giản,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12" descr="Canvas"/>
          <p:cNvSpPr txBox="1">
            <a:spLocks noChangeArrowheads="1"/>
          </p:cNvSpPr>
          <p:nvPr/>
        </p:nvSpPr>
        <p:spPr bwMode="auto">
          <a:xfrm>
            <a:off x="76200" y="42863"/>
            <a:ext cx="89154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Em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cho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biết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chiều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dòng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</a:rPr>
              <a:t>đ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iện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cảm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ứng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hai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tr</a:t>
            </a: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</a:rPr>
              <a:t>ư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ờng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hợp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trên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khác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</a:rPr>
              <a:t>nhau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4" name="Picture 7" descr="Chiều của dòng điện cảm ứ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981200"/>
            <a:ext cx="44958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5867400" y="3200400"/>
            <a:ext cx="2895600" cy="609600"/>
            <a:chOff x="4032" y="2016"/>
            <a:chExt cx="1536" cy="384"/>
          </a:xfrm>
        </p:grpSpPr>
        <p:sp>
          <p:nvSpPr>
            <p:cNvPr id="6" name="AutoShape 10"/>
            <p:cNvSpPr>
              <a:spLocks noChangeArrowheads="1"/>
            </p:cNvSpPr>
            <p:nvPr/>
          </p:nvSpPr>
          <p:spPr bwMode="auto">
            <a:xfrm>
              <a:off x="4032" y="2016"/>
              <a:ext cx="816" cy="384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7" name="AutoShape 11"/>
            <p:cNvSpPr>
              <a:spLocks noChangeArrowheads="1"/>
            </p:cNvSpPr>
            <p:nvPr/>
          </p:nvSpPr>
          <p:spPr bwMode="auto">
            <a:xfrm>
              <a:off x="4752" y="2016"/>
              <a:ext cx="816" cy="384"/>
            </a:xfrm>
            <a:prstGeom prst="cube">
              <a:avLst>
                <a:gd name="adj" fmla="val 25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S</a:t>
              </a:r>
            </a:p>
          </p:txBody>
        </p:sp>
      </p:grpSp>
      <p:sp>
        <p:nvSpPr>
          <p:cNvPr id="8" name="Oval 8"/>
          <p:cNvSpPr>
            <a:spLocks noChangeArrowheads="1"/>
          </p:cNvSpPr>
          <p:nvPr/>
        </p:nvSpPr>
        <p:spPr bwMode="auto">
          <a:xfrm rot="-3073257">
            <a:off x="4686300" y="2705100"/>
            <a:ext cx="2286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 rot="-706638">
            <a:off x="4914900" y="2552700"/>
            <a:ext cx="2286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0" y="2286000"/>
            <a:ext cx="3962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Dòng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iện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cảm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ứng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cuộn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dây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ổi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chiều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khi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</a:rPr>
              <a:t>đư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ờng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sức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ang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t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</a:rPr>
              <a:t>ă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chuyển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sang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giảm</a:t>
            </a:r>
            <a:r>
              <a:rPr lang="en-US" sz="3600" dirty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FA78453-82D5-4B84-8E2F-03F0809032FF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38914" name="Picture 2" descr="50+ Background Tết Nguyên Đán Đẹp Rực Rỡ, May Mắ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53400" y="12573000"/>
            <a:ext cx="6400800" cy="4326256"/>
          </a:xfrm>
          <a:prstGeom prst="rect">
            <a:avLst/>
          </a:prstGeom>
          <a:noFill/>
        </p:spPr>
      </p:pic>
      <p:pic>
        <p:nvPicPr>
          <p:cNvPr id="38916" name="Picture 4" descr="Tải bộ hình nền powerpoint Tết 2023 cực đẹp để sử dụ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Text Box 14" descr="Papyrus"/>
          <p:cNvSpPr txBox="1">
            <a:spLocks noChangeArrowheads="1"/>
          </p:cNvSpPr>
          <p:nvPr/>
        </p:nvSpPr>
        <p:spPr bwMode="auto">
          <a:xfrm>
            <a:off x="1600200" y="0"/>
            <a:ext cx="320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</a:rPr>
              <a:t>Kết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luận</a:t>
            </a:r>
            <a:r>
              <a:rPr lang="en-US" sz="3200" b="1" dirty="0">
                <a:latin typeface="Times New Roman" pitchFamily="18" charset="0"/>
              </a:rPr>
              <a:t> </a:t>
            </a: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5257800" y="1905000"/>
            <a:ext cx="1447800" cy="3810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6248400" y="3429000"/>
            <a:ext cx="2895600" cy="685800"/>
            <a:chOff x="4032" y="2016"/>
            <a:chExt cx="1536" cy="384"/>
          </a:xfrm>
        </p:grpSpPr>
        <p:sp>
          <p:nvSpPr>
            <p:cNvPr id="16" name="AutoShape 6"/>
            <p:cNvSpPr>
              <a:spLocks noChangeArrowheads="1"/>
            </p:cNvSpPr>
            <p:nvPr/>
          </p:nvSpPr>
          <p:spPr bwMode="auto">
            <a:xfrm>
              <a:off x="4032" y="2016"/>
              <a:ext cx="816" cy="384"/>
            </a:xfrm>
            <a:prstGeom prst="cube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17" name="AutoShape 7"/>
            <p:cNvSpPr>
              <a:spLocks noChangeArrowheads="1"/>
            </p:cNvSpPr>
            <p:nvPr/>
          </p:nvSpPr>
          <p:spPr bwMode="auto">
            <a:xfrm>
              <a:off x="4752" y="2016"/>
              <a:ext cx="816" cy="384"/>
            </a:xfrm>
            <a:prstGeom prst="cube">
              <a:avLst>
                <a:gd name="adj" fmla="val 25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Times New Roman" pitchFamily="18" charset="0"/>
                </a:rPr>
                <a:t>S</a:t>
              </a:r>
            </a:p>
          </p:txBody>
        </p:sp>
      </p:grp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0" y="1219200"/>
            <a:ext cx="49530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dirty="0" err="1">
                <a:latin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</a:rPr>
              <a:t>đư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ờng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sức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xuyên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qua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tiết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diện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S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cuộn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dây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</a:rPr>
              <a:t>ă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ng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dòng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iện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cuộn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dây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ng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</a:rPr>
              <a:t>ư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ợc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chiều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dòng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iện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</a:rPr>
              <a:t>  </a:t>
            </a:r>
            <a:r>
              <a:rPr lang="en-US" sz="3600" dirty="0" err="1">
                <a:latin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vi-VN" sz="3600" u="sng" dirty="0">
                <a:solidFill>
                  <a:srgbClr val="FF0000"/>
                </a:solidFill>
                <a:latin typeface="Times New Roman" pitchFamily="18" charset="0"/>
              </a:rPr>
              <a:t>đư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ờng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sức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xuyên</a:t>
            </a:r>
            <a:r>
              <a:rPr lang="en-US" sz="3600" dirty="0">
                <a:latin typeface="Times New Roman" pitchFamily="18" charset="0"/>
              </a:rPr>
              <a:t> qua </a:t>
            </a:r>
            <a:r>
              <a:rPr lang="en-US" sz="3600" dirty="0" err="1">
                <a:latin typeface="Times New Roman" pitchFamily="18" charset="0"/>
              </a:rPr>
              <a:t>tiết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diện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</a:rPr>
              <a:t>đ</a:t>
            </a:r>
            <a:r>
              <a:rPr lang="en-US" sz="3600" dirty="0">
                <a:latin typeface="Times New Roman" pitchFamily="18" charset="0"/>
              </a:rPr>
              <a:t>ó </a:t>
            </a:r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</a:rPr>
              <a:t>giảm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xit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1549 C -0.04288 0.01549 -0.08542 0.01549 -0.10243 0.0154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9.47977E-6 C 0.025 -9.47977E-6 0.05017 -9.47977E-6 0.06024 -9.47977E-6 " pathEditMode="relative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4" grpId="3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2240</Words>
  <Application>Microsoft Office PowerPoint</Application>
  <PresentationFormat>On-screen Show (4:3)</PresentationFormat>
  <Paragraphs>240</Paragraphs>
  <Slides>42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58</cp:revision>
  <dcterms:created xsi:type="dcterms:W3CDTF">2022-07-17T03:37:12Z</dcterms:created>
  <dcterms:modified xsi:type="dcterms:W3CDTF">2023-01-27T19:06:03Z</dcterms:modified>
</cp:coreProperties>
</file>