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83" r:id="rId3"/>
    <p:sldId id="284" r:id="rId5"/>
    <p:sldId id="257" r:id="rId6"/>
    <p:sldId id="258" r:id="rId7"/>
    <p:sldId id="285" r:id="rId8"/>
    <p:sldId id="376" r:id="rId9"/>
    <p:sldId id="379" r:id="rId10"/>
    <p:sldId id="377" r:id="rId11"/>
    <p:sldId id="378" r:id="rId12"/>
    <p:sldId id="401" r:id="rId13"/>
    <p:sldId id="405" r:id="rId14"/>
    <p:sldId id="402" r:id="rId15"/>
    <p:sldId id="429" r:id="rId16"/>
    <p:sldId id="430" r:id="rId17"/>
    <p:sldId id="407" r:id="rId18"/>
    <p:sldId id="432" r:id="rId19"/>
    <p:sldId id="408" r:id="rId20"/>
    <p:sldId id="288" r:id="rId21"/>
    <p:sldId id="434" r:id="rId22"/>
    <p:sldId id="435" r:id="rId23"/>
    <p:sldId id="436" r:id="rId24"/>
    <p:sldId id="437" r:id="rId25"/>
    <p:sldId id="438" r:id="rId26"/>
    <p:sldId id="478" r:id="rId27"/>
    <p:sldId id="459" r:id="rId28"/>
    <p:sldId id="289" r:id="rId29"/>
    <p:sldId id="499" r:id="rId30"/>
    <p:sldId id="502" r:id="rId31"/>
    <p:sldId id="500" r:id="rId32"/>
    <p:sldId id="503" r:id="rId33"/>
    <p:sldId id="504" r:id="rId34"/>
    <p:sldId id="525" r:id="rId35"/>
    <p:sldId id="526" r:id="rId36"/>
    <p:sldId id="527" r:id="rId37"/>
    <p:sldId id="529" r:id="rId38"/>
    <p:sldId id="322" r:id="rId39"/>
    <p:sldId id="323" r:id="rId40"/>
    <p:sldId id="531" r:id="rId41"/>
    <p:sldId id="530" r:id="rId42"/>
    <p:sldId id="532" r:id="rId43"/>
    <p:sldId id="533" r:id="rId44"/>
    <p:sldId id="544" r:id="rId45"/>
    <p:sldId id="545" r:id="rId46"/>
    <p:sldId id="546" r:id="rId47"/>
    <p:sldId id="548" r:id="rId48"/>
    <p:sldId id="549" r:id="rId49"/>
    <p:sldId id="550" r:id="rId50"/>
    <p:sldId id="551" r:id="rId51"/>
    <p:sldId id="552" r:id="rId52"/>
    <p:sldId id="553" r:id="rId53"/>
    <p:sldId id="561" r:id="rId54"/>
    <p:sldId id="562" r:id="rId55"/>
    <p:sldId id="563" r:id="rId56"/>
    <p:sldId id="327" r:id="rId57"/>
    <p:sldId id="564" r:id="rId58"/>
    <p:sldId id="565" r:id="rId59"/>
    <p:sldId id="567" r:id="rId60"/>
    <p:sldId id="568" r:id="rId61"/>
    <p:sldId id="569" r:id="rId62"/>
    <p:sldId id="570" r:id="rId63"/>
    <p:sldId id="355" r:id="rId64"/>
    <p:sldId id="282" r:id="rId65"/>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B2A4"/>
    <a:srgbClr val="F77A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54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8" Type="http://schemas.openxmlformats.org/officeDocument/2006/relationships/tableStyles" Target="tableStyles.xml"/><Relationship Id="rId67" Type="http://schemas.openxmlformats.org/officeDocument/2006/relationships/viewProps" Target="viewProps.xml"/><Relationship Id="rId66" Type="http://schemas.openxmlformats.org/officeDocument/2006/relationships/presProps" Target="presProps.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4E4C7539-B35F-467C-8A4D-5C16839B242B}" type="slidenum">
              <a:rPr lang="en-US" sz="1200"/>
            </a:fld>
            <a:endParaRPr lang="en-US" sz="1200"/>
          </a:p>
        </p:txBody>
      </p:sp>
      <p:sp>
        <p:nvSpPr>
          <p:cNvPr id="23555" name="Nơi giữ chỗ cho Hình ảnh của Bản chiếu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556" name="Nơi giữ chỗ cho Ghi chú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smtClean="0"/>
          </a:p>
        </p:txBody>
      </p:sp>
      <p:sp>
        <p:nvSpPr>
          <p:cNvPr id="23557" name="Nơi giữ chỗ cho Số hiệu Bản chiế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CE24BAEC-A877-4B7E-96D5-A466B4C7C402}" type="slidenum">
              <a:rPr lang="en-US" sz="1200">
                <a:cs typeface="Times New Roman" panose="02020603050405020304" pitchFamily="18" charset="0"/>
              </a:rPr>
            </a:fld>
            <a:endParaRPr lang="en-US" sz="1200">
              <a:cs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p:sp>
      <p:sp>
        <p:nvSpPr>
          <p:cNvPr id="59395" name="文本占位符 593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fld>
            <a:endParaRPr lang="zh-CN"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jpe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microsoft.com/office/2007/relationships/media" Target="file:///C:\Users\TGDD-LENOVO\Downloads\videoplayback.mp4" TargetMode="External"/><Relationship Id="rId1" Type="http://schemas.openxmlformats.org/officeDocument/2006/relationships/video" Target="file:///C:\Users\TGDD-LENOVO\Downloads\videoplayback.mp4" TargetMode="Externa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 Id="rId3" Type="http://schemas.microsoft.com/office/2007/relationships/hdphoto" Target="../media/image17.wdp"/><Relationship Id="rId2" Type="http://schemas.openxmlformats.org/officeDocument/2006/relationships/image" Target="../media/image16.png"/><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18.png"/><Relationship Id="rId3" Type="http://schemas.microsoft.com/office/2007/relationships/hdphoto" Target="../media/image17.wdp"/><Relationship Id="rId2" Type="http://schemas.openxmlformats.org/officeDocument/2006/relationships/image" Target="../media/image16.png"/><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image" Target="../media/image9.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image" Target="../media/image9.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1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9.jpe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5.png"/><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1.png"/><Relationship Id="rId1"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9.jpe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8.png"/><Relationship Id="rId3" Type="http://schemas.microsoft.com/office/2007/relationships/hdphoto" Target="../media/image17.wdp"/><Relationship Id="rId2" Type="http://schemas.openxmlformats.org/officeDocument/2006/relationships/image" Target="../media/image16.png"/><Relationship Id="rId1"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3.png"/><Relationship Id="rId1"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1.png"/><Relationship Id="rId1"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9.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png"/><Relationship Id="rId1"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png"/><Relationship Id="rId1"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1.png"/><Relationship Id="rId1"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1.png"/><Relationship Id="rId1" Type="http://schemas.openxmlformats.org/officeDocument/2006/relationships/image" Target="../media/image20.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pn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9.png"/><Relationship Id="rId1" Type="http://schemas.openxmlformats.org/officeDocument/2006/relationships/image" Target="../media/image20.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9.png"/><Relationship Id="rId1" Type="http://schemas.openxmlformats.org/officeDocument/2006/relationships/image" Target="../media/image20.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6.png"/><Relationship Id="rId1" Type="http://schemas.openxmlformats.org/officeDocument/2006/relationships/image" Target="../media/image38.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60.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image" Target="../media/image39.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3.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 Id="rId3" Type="http://schemas.microsoft.com/office/2007/relationships/hdphoto" Target="../media/image17.wdp"/><Relationship Id="rId2" Type="http://schemas.openxmlformats.org/officeDocument/2006/relationships/image" Target="../media/image16.pn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104"/>
          <p:cNvPicPr>
            <a:picLocks noGrp="1"/>
          </p:cNvPicPr>
          <p:nvPr/>
        </p:nvPicPr>
        <p:blipFill>
          <a:blip r:embed="rId1"/>
          <a:stretch>
            <a:fillRect/>
          </a:stretch>
        </p:blipFill>
        <p:spPr>
          <a:xfrm>
            <a:off x="-209550" y="8255"/>
            <a:ext cx="12610465" cy="6842125"/>
          </a:xfrm>
          <a:prstGeom prst="rect">
            <a:avLst/>
          </a:prstGeom>
          <a:noFill/>
          <a:ln w="9525">
            <a:noFill/>
          </a:ln>
        </p:spPr>
      </p:pic>
      <p:sp>
        <p:nvSpPr>
          <p:cNvPr id="3" name="Text Box 2"/>
          <p:cNvSpPr txBox="1"/>
          <p:nvPr/>
        </p:nvSpPr>
        <p:spPr>
          <a:xfrm>
            <a:off x="393700" y="314325"/>
            <a:ext cx="11734165" cy="922020"/>
          </a:xfrm>
          <a:prstGeom prst="rect">
            <a:avLst/>
          </a:prstGeom>
          <a:noFill/>
        </p:spPr>
        <p:txBody>
          <a:bodyPr wrap="square" rtlCol="0">
            <a:spAutoFit/>
          </a:bodyPr>
          <a:p>
            <a:pPr algn="ctr"/>
            <a:r>
              <a:rPr lang="en-US" sz="5400" b="1">
                <a:solidFill>
                  <a:schemeClr val="accent2">
                    <a:lumMod val="75000"/>
                  </a:schemeClr>
                </a:solidFill>
                <a:latin typeface="Arial" panose="020B0604020202020204" pitchFamily="34" charset="0"/>
                <a:cs typeface="Arial" panose="020B0604020202020204" pitchFamily="34" charset="0"/>
              </a:rPr>
              <a:t>Bài 2 : PHẢN ỨNG HÓA HỌC</a:t>
            </a:r>
            <a:endParaRPr lang="en-US" sz="5400" b="1">
              <a:solidFill>
                <a:schemeClr val="accent2">
                  <a:lumMod val="75000"/>
                </a:schemeClr>
              </a:solidFill>
              <a:latin typeface="Arial" panose="020B0604020202020204" pitchFamily="34" charset="0"/>
              <a:cs typeface="Arial" panose="020B0604020202020204" pitchFamily="34" charset="0"/>
            </a:endParaRPr>
          </a:p>
        </p:txBody>
      </p:sp>
      <p:sp>
        <p:nvSpPr>
          <p:cNvPr id="4" name="Text Box 3"/>
          <p:cNvSpPr txBox="1"/>
          <p:nvPr/>
        </p:nvSpPr>
        <p:spPr>
          <a:xfrm>
            <a:off x="233680" y="3746500"/>
            <a:ext cx="9017635" cy="829945"/>
          </a:xfrm>
          <a:prstGeom prst="rect">
            <a:avLst/>
          </a:prstGeom>
          <a:noFill/>
        </p:spPr>
        <p:txBody>
          <a:bodyPr wrap="square" rtlCol="0">
            <a:spAutoFit/>
          </a:bodyPr>
          <a:p>
            <a:r>
              <a:rPr lang="en-US" sz="4800">
                <a:latin typeface="Arial" panose="020B0604020202020204" pitchFamily="34" charset="0"/>
                <a:cs typeface="Arial" panose="020B0604020202020204" pitchFamily="34" charset="0"/>
              </a:rPr>
              <a:t>GV: Nguyễn Thị </a:t>
            </a:r>
            <a:r>
              <a:rPr lang="en-US" sz="4800">
                <a:latin typeface="Arial" panose="020B0604020202020204" pitchFamily="34" charset="0"/>
                <a:cs typeface="Arial" panose="020B0604020202020204" pitchFamily="34" charset="0"/>
              </a:rPr>
              <a:t>Thanh Thảo</a:t>
            </a:r>
            <a:endParaRPr lang="en-US" sz="48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8" name="Picture 6" descr="7"/>
          <p:cNvPicPr>
            <a:picLocks noChangeAspect="1"/>
          </p:cNvPicPr>
          <p:nvPr>
            <p:ph idx="1"/>
          </p:nvPr>
        </p:nvPicPr>
        <p:blipFill>
          <a:blip r:embed="rId1"/>
          <a:stretch>
            <a:fillRect/>
          </a:stretch>
        </p:blipFill>
        <p:spPr>
          <a:xfrm>
            <a:off x="142875" y="0"/>
            <a:ext cx="1172210" cy="1185545"/>
          </a:xfrm>
          <a:prstGeom prst="rect">
            <a:avLst/>
          </a:prstGeom>
          <a:noFill/>
          <a:ln w="9525">
            <a:noFill/>
          </a:ln>
        </p:spPr>
      </p:pic>
      <p:sp>
        <p:nvSpPr>
          <p:cNvPr id="12" name="圆角矩形 11"/>
          <p:cNvSpPr/>
          <p:nvPr/>
        </p:nvSpPr>
        <p:spPr>
          <a:xfrm>
            <a:off x="238125" y="1184910"/>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l"/>
            <a:endParaRPr lang="zh-CN" altLang="en-US" b="1">
              <a:solidFill>
                <a:srgbClr val="FFFF00"/>
              </a:solidFill>
            </a:endParaRPr>
          </a:p>
          <a:p>
            <a:pPr algn="l"/>
            <a:endParaRPr lang="zh-CN" altLang="en-US" b="1">
              <a:solidFill>
                <a:srgbClr val="FFFF00"/>
              </a:solidFill>
            </a:endParaRPr>
          </a:p>
          <a:p>
            <a:pPr algn="l"/>
            <a:r>
              <a:rPr lang="zh-CN" altLang="en-US" sz="3000" b="1">
                <a:solidFill>
                  <a:srgbClr val="FFFF00"/>
                </a:solidFill>
              </a:rPr>
              <a:t>* </a:t>
            </a:r>
            <a:r>
              <a:rPr lang="en-US" altLang="zh-CN" sz="3000" b="1">
                <a:solidFill>
                  <a:srgbClr val="FFFF00"/>
                </a:solidFill>
              </a:rPr>
              <a:t>Biến đổi vật lý: </a:t>
            </a:r>
            <a:r>
              <a:rPr lang="en-US" altLang="zh-CN" sz="3000" b="1">
                <a:solidFill>
                  <a:schemeClr val="tx1"/>
                </a:solidFill>
              </a:rPr>
              <a:t>không có sự tạo thành chất mới</a:t>
            </a:r>
            <a:endParaRPr lang="zh-CN" altLang="en-US" sz="3000" b="1">
              <a:solidFill>
                <a:srgbClr val="FFFF00"/>
              </a:solidFill>
            </a:endParaRPr>
          </a:p>
          <a:p>
            <a:pPr algn="l"/>
            <a:endParaRPr lang="zh-CN" altLang="en-US" sz="30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endParaRPr lang="en-US" altLang="zh-CN" sz="3200" b="1" dirty="0">
              <a:solidFill>
                <a:srgbClr val="FF0000"/>
              </a:solidFill>
              <a:latin typeface="Calibri Light" panose="020F0302020204030204" charset="0"/>
              <a:ea typeface="Microsoft YaHei" panose="020B0503020204020204" charset="-122"/>
              <a:cs typeface="Calibri Light" panose="020F0302020204030204" charset="0"/>
            </a:endParaRPr>
          </a:p>
        </p:txBody>
      </p:sp>
      <p:pic>
        <p:nvPicPr>
          <p:cNvPr id="3081" name="Picture 9" descr="9"/>
          <p:cNvPicPr>
            <a:picLocks noChangeAspect="1"/>
          </p:cNvPicPr>
          <p:nvPr/>
        </p:nvPicPr>
        <p:blipFill>
          <a:blip r:embed="rId2"/>
          <a:stretch>
            <a:fillRect/>
          </a:stretch>
        </p:blipFill>
        <p:spPr>
          <a:xfrm>
            <a:off x="238125" y="1372235"/>
            <a:ext cx="7164705" cy="783590"/>
          </a:xfrm>
          <a:prstGeom prst="rect">
            <a:avLst/>
          </a:prstGeom>
          <a:noFill/>
          <a:ln w="9525">
            <a:noFill/>
          </a:ln>
        </p:spPr>
      </p:pic>
      <p:sp>
        <p:nvSpPr>
          <p:cNvPr id="3" name="Text Box 2"/>
          <p:cNvSpPr txBox="1"/>
          <p:nvPr/>
        </p:nvSpPr>
        <p:spPr>
          <a:xfrm>
            <a:off x="455295" y="1419860"/>
            <a:ext cx="7394575" cy="521970"/>
          </a:xfrm>
          <a:prstGeom prst="rect">
            <a:avLst/>
          </a:prstGeom>
          <a:noFill/>
        </p:spPr>
        <p:txBody>
          <a:bodyPr wrap="square" rtlCol="0">
            <a:spAutoFit/>
          </a:bodyPr>
          <a:p>
            <a:r>
              <a:rPr lang="en-US" sz="2800" b="1">
                <a:latin typeface="+mj-lt"/>
                <a:cs typeface="+mj-lt"/>
                <a:sym typeface="+mn-ea"/>
              </a:rPr>
              <a:t>I. BIẾN ĐỔI VẬT LÝ VÀ BIẾN ĐỔI HÓA HỌC</a:t>
            </a:r>
            <a:endParaRPr lang="en-US" sz="2800" b="1">
              <a:latin typeface="+mj-lt"/>
              <a:cs typeface="+mj-lt"/>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 calcmode="lin" valueType="num">
                                      <p:cBhvr additive="base">
                                        <p:cTn id="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2" grpId="0" bldLvl="0"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圆角矩形 25"/>
          <p:cNvSpPr/>
          <p:nvPr/>
        </p:nvSpPr>
        <p:spPr>
          <a:xfrm>
            <a:off x="763905" y="82550"/>
            <a:ext cx="7682230"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Thí nghiệm về biến đổi hóa học</a:t>
            </a:r>
            <a:endParaRPr lang="en-US" altLang="zh-CN" sz="3000" b="1" dirty="0">
              <a:solidFill>
                <a:schemeClr val="accent4">
                  <a:lumMod val="50000"/>
                </a:schemeClr>
              </a:solidFill>
              <a:latin typeface="Microsoft YaHei" panose="020B0503020204020204" charset="-122"/>
              <a:ea typeface="Microsoft YaHei" panose="020B0503020204020204" charset="-122"/>
            </a:endParaRPr>
          </a:p>
        </p:txBody>
      </p:sp>
      <p:sp>
        <p:nvSpPr>
          <p:cNvPr id="45" name="圆角矩形 44"/>
          <p:cNvSpPr/>
          <p:nvPr/>
        </p:nvSpPr>
        <p:spPr>
          <a:xfrm>
            <a:off x="73660" y="0"/>
            <a:ext cx="18630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2.</a:t>
            </a:r>
            <a:endParaRPr lang="en-US" altLang="zh-CN" sz="2400" dirty="0">
              <a:solidFill>
                <a:schemeClr val="bg1"/>
              </a:solidFill>
              <a:latin typeface="Impact" panose="020B0806030902050204" charset="0"/>
              <a:ea typeface="Microsoft YaHei" panose="020B0503020204020204" charset="-122"/>
            </a:endParaRPr>
          </a:p>
        </p:txBody>
      </p:sp>
      <p:sp>
        <p:nvSpPr>
          <p:cNvPr id="15" name="圆角矩形 14"/>
          <p:cNvSpPr/>
          <p:nvPr/>
        </p:nvSpPr>
        <p:spPr bwMode="auto">
          <a:xfrm>
            <a:off x="63500" y="1298575"/>
            <a:ext cx="6614160" cy="5346065"/>
          </a:xfrm>
          <a:prstGeom prst="roundRect">
            <a:avLst>
              <a:gd name="adj" fmla="val 50000"/>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08816" tIns="54408" rIns="108816" bIns="54408" numCol="1" rtlCol="0" anchor="t" anchorCtr="0" compatLnSpc="1"/>
          <a:p>
            <a:pPr algn="ctr" defTabSz="815975"/>
            <a:r>
              <a:rPr lang="en-US" altLang="zh-CN" sz="3000" b="1" dirty="0">
                <a:gradFill>
                  <a:gsLst>
                    <a:gs pos="0">
                      <a:srgbClr val="012D86"/>
                    </a:gs>
                    <a:gs pos="100000">
                      <a:srgbClr val="0E2557"/>
                    </a:gs>
                  </a:gsLst>
                  <a:lin scaled="0"/>
                </a:gradFill>
                <a:latin typeface="Calibri Light" panose="020F0302020204030204" charset="0"/>
                <a:ea typeface="Microsoft YaHei" panose="020B0503020204020204" charset="-122"/>
                <a:cs typeface="Calibri Light" panose="020F0302020204030204" charset="0"/>
              </a:rPr>
              <a:t>Lớp chia thành 3 góc,</a:t>
            </a:r>
            <a:endParaRPr lang="en-US" altLang="zh-CN" sz="3000" b="1" dirty="0">
              <a:gradFill>
                <a:gsLst>
                  <a:gs pos="0">
                    <a:srgbClr val="012D86"/>
                  </a:gs>
                  <a:gs pos="100000">
                    <a:srgbClr val="0E2557"/>
                  </a:gs>
                </a:gsLst>
                <a:lin scaled="0"/>
              </a:gradFill>
              <a:latin typeface="Calibri Light" panose="020F0302020204030204" charset="0"/>
              <a:ea typeface="Microsoft YaHei" panose="020B0503020204020204" charset="-122"/>
              <a:cs typeface="Calibri Light" panose="020F0302020204030204" charset="0"/>
            </a:endParaRPr>
          </a:p>
          <a:p>
            <a:pPr algn="ctr" defTabSz="815975"/>
            <a:r>
              <a:rPr lang="en-US" altLang="zh-CN" sz="3000" b="1" dirty="0">
                <a:gradFill>
                  <a:gsLst>
                    <a:gs pos="0">
                      <a:srgbClr val="012D86"/>
                    </a:gs>
                    <a:gs pos="100000">
                      <a:srgbClr val="0E2557"/>
                    </a:gs>
                  </a:gsLst>
                  <a:lin scaled="0"/>
                </a:gradFill>
                <a:latin typeface="Calibri Light" panose="020F0302020204030204" charset="0"/>
                <a:ea typeface="Microsoft YaHei" panose="020B0503020204020204" charset="-122"/>
                <a:cs typeface="Calibri Light" panose="020F0302020204030204" charset="0"/>
              </a:rPr>
              <a:t> mỗi nhóm được chọn góc xuất phát. Khi hết thời gian 8’ tại mỗi góc thì phải chuyển sang góc khác. Mỗi nhóm sẽ có nhóm trưởng chỉ đạo cách thực làm việc nhóm và có 1 thư kí ghi lại hoạt động nhóm.</a:t>
            </a:r>
            <a:endParaRPr lang="en-US" altLang="zh-CN" sz="3000" b="1" dirty="0">
              <a:gradFill>
                <a:gsLst>
                  <a:gs pos="0">
                    <a:srgbClr val="012D86"/>
                  </a:gs>
                  <a:gs pos="100000">
                    <a:srgbClr val="0E2557"/>
                  </a:gs>
                </a:gsLst>
                <a:lin scaled="0"/>
              </a:gradFill>
              <a:latin typeface="Calibri Light" panose="020F0302020204030204" charset="0"/>
              <a:ea typeface="Microsoft YaHei" panose="020B0503020204020204" charset="-122"/>
              <a:cs typeface="Calibri Light" panose="020F0302020204030204" charset="0"/>
            </a:endParaRPr>
          </a:p>
        </p:txBody>
      </p:sp>
      <p:sp>
        <p:nvSpPr>
          <p:cNvPr id="4" name="椭圆 3"/>
          <p:cNvSpPr/>
          <p:nvPr/>
        </p:nvSpPr>
        <p:spPr>
          <a:xfrm>
            <a:off x="8446968" y="924457"/>
            <a:ext cx="2046514" cy="2046514"/>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p>
            <a:pPr algn="ctr"/>
            <a:endParaRPr lang="zh-CN" altLang="en-US"/>
          </a:p>
        </p:txBody>
      </p:sp>
      <p:sp>
        <p:nvSpPr>
          <p:cNvPr id="5" name="椭圆 14"/>
          <p:cNvSpPr/>
          <p:nvPr/>
        </p:nvSpPr>
        <p:spPr>
          <a:xfrm>
            <a:off x="8650168" y="1127657"/>
            <a:ext cx="1640114" cy="164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dirty="0">
                <a:solidFill>
                  <a:schemeClr val="accent1"/>
                </a:solidFill>
                <a:latin typeface="Aharoni" panose="02010803020104030203" pitchFamily="2" charset="-79"/>
                <a:cs typeface="Aharoni" panose="02010803020104030203" pitchFamily="2" charset="-79"/>
              </a:rPr>
              <a:t>Góc phân tích</a:t>
            </a:r>
            <a:endParaRPr lang="en-US" altLang="zh-CN" sz="3200" dirty="0">
              <a:solidFill>
                <a:schemeClr val="accent1"/>
              </a:solidFill>
              <a:latin typeface="Aharoni" panose="02010803020104030203" pitchFamily="2" charset="-79"/>
              <a:cs typeface="Aharoni" panose="02010803020104030203" pitchFamily="2" charset="-79"/>
            </a:endParaRPr>
          </a:p>
        </p:txBody>
      </p:sp>
      <p:sp>
        <p:nvSpPr>
          <p:cNvPr id="6" name="椭圆 3"/>
          <p:cNvSpPr/>
          <p:nvPr/>
        </p:nvSpPr>
        <p:spPr>
          <a:xfrm>
            <a:off x="10054788" y="3226967"/>
            <a:ext cx="2046514" cy="2046514"/>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p>
            <a:pPr algn="ctr"/>
            <a:endParaRPr lang="zh-CN" altLang="en-US"/>
          </a:p>
        </p:txBody>
      </p:sp>
      <p:sp>
        <p:nvSpPr>
          <p:cNvPr id="7" name="椭圆 3"/>
          <p:cNvSpPr/>
          <p:nvPr/>
        </p:nvSpPr>
        <p:spPr>
          <a:xfrm>
            <a:off x="6752788" y="3226967"/>
            <a:ext cx="2046514" cy="204651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p>
            <a:pPr algn="ctr"/>
            <a:endParaRPr lang="zh-CN" altLang="en-US"/>
          </a:p>
        </p:txBody>
      </p:sp>
      <p:sp>
        <p:nvSpPr>
          <p:cNvPr id="8" name="椭圆 14"/>
          <p:cNvSpPr/>
          <p:nvPr/>
        </p:nvSpPr>
        <p:spPr>
          <a:xfrm>
            <a:off x="6955988" y="3430167"/>
            <a:ext cx="1640114" cy="164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dirty="0">
                <a:solidFill>
                  <a:schemeClr val="accent1"/>
                </a:solidFill>
                <a:latin typeface="Aharoni" panose="02010803020104030203" pitchFamily="2" charset="-79"/>
                <a:cs typeface="Aharoni" panose="02010803020104030203" pitchFamily="2" charset="-79"/>
              </a:rPr>
              <a:t>Góc áp dụng</a:t>
            </a:r>
            <a:endParaRPr lang="en-US" altLang="zh-CN" sz="3200" dirty="0">
              <a:solidFill>
                <a:schemeClr val="accent1"/>
              </a:solidFill>
              <a:latin typeface="Aharoni" panose="02010803020104030203" pitchFamily="2" charset="-79"/>
              <a:cs typeface="Aharoni" panose="02010803020104030203" pitchFamily="2" charset="-79"/>
            </a:endParaRPr>
          </a:p>
        </p:txBody>
      </p:sp>
      <p:sp>
        <p:nvSpPr>
          <p:cNvPr id="9" name="椭圆 14"/>
          <p:cNvSpPr/>
          <p:nvPr/>
        </p:nvSpPr>
        <p:spPr>
          <a:xfrm>
            <a:off x="10258623" y="3430167"/>
            <a:ext cx="1640114" cy="164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dirty="0">
                <a:solidFill>
                  <a:schemeClr val="accent1"/>
                </a:solidFill>
                <a:latin typeface="Aharoni" panose="02010803020104030203" pitchFamily="2" charset="-79"/>
                <a:cs typeface="Aharoni" panose="02010803020104030203" pitchFamily="2" charset="-79"/>
              </a:rPr>
              <a:t>Góc quan sát</a:t>
            </a:r>
            <a:endParaRPr lang="en-US" altLang="zh-CN" sz="3200" dirty="0">
              <a:solidFill>
                <a:schemeClr val="accent1"/>
              </a:solidFill>
              <a:latin typeface="Aharoni" panose="02010803020104030203" pitchFamily="2" charset="-79"/>
              <a:cs typeface="Aharoni" panose="02010803020104030203" pitchFamily="2" charset="-79"/>
            </a:endParaRPr>
          </a:p>
        </p:txBody>
      </p:sp>
      <p:sp>
        <p:nvSpPr>
          <p:cNvPr id="11" name="Right Arrow 10"/>
          <p:cNvSpPr/>
          <p:nvPr/>
        </p:nvSpPr>
        <p:spPr>
          <a:xfrm rot="2880000">
            <a:off x="10372090" y="2524125"/>
            <a:ext cx="1104265" cy="44704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2" name="Right Arrow 11"/>
          <p:cNvSpPr/>
          <p:nvPr/>
        </p:nvSpPr>
        <p:spPr>
          <a:xfrm rot="10800000">
            <a:off x="8874760" y="4206240"/>
            <a:ext cx="1104265" cy="44704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3" name="Right Arrow 12"/>
          <p:cNvSpPr/>
          <p:nvPr/>
        </p:nvSpPr>
        <p:spPr>
          <a:xfrm rot="19200000">
            <a:off x="7432675" y="2477770"/>
            <a:ext cx="1104265" cy="44704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ssolv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ox(in)">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dissolv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ppt_x"/>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additive="base">
                                        <p:cTn id="66" dur="500" fill="hold"/>
                                        <p:tgtEl>
                                          <p:spTgt spid="12"/>
                                        </p:tgtEl>
                                        <p:attrNameLst>
                                          <p:attrName>ppt_x</p:attrName>
                                        </p:attrNameLst>
                                      </p:cBhvr>
                                      <p:tavLst>
                                        <p:tav tm="0">
                                          <p:val>
                                            <p:strVal val="#ppt_x"/>
                                          </p:val>
                                        </p:tav>
                                        <p:tav tm="100000">
                                          <p:val>
                                            <p:strVal val="#ppt_x"/>
                                          </p:val>
                                        </p:tav>
                                      </p:tavLst>
                                    </p:anim>
                                    <p:anim calcmode="lin" valueType="num">
                                      <p:cBhvr additive="base">
                                        <p:cTn id="6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0" grpId="0" bldLvl="0" animBg="1"/>
      <p:bldP spid="15" grpId="0" bldLvl="0" animBg="1"/>
      <p:bldP spid="4" grpId="0" animBg="1"/>
      <p:bldP spid="5" grpId="0" animBg="1"/>
      <p:bldP spid="6" grpId="0" animBg="1"/>
      <p:bldP spid="9" grpId="0" animBg="1"/>
      <p:bldP spid="7" grpId="0" animBg="1"/>
      <p:bldP spid="8" grpId="0" animBg="1"/>
      <p:bldP spid="13"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椭圆 3"/>
          <p:cNvSpPr/>
          <p:nvPr/>
        </p:nvSpPr>
        <p:spPr>
          <a:xfrm>
            <a:off x="4247515" y="93345"/>
            <a:ext cx="3940810" cy="3415665"/>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p>
            <a:pPr algn="ctr"/>
            <a:endParaRPr lang="zh-CN" altLang="en-US"/>
          </a:p>
        </p:txBody>
      </p:sp>
      <p:sp>
        <p:nvSpPr>
          <p:cNvPr id="5" name="椭圆 14"/>
          <p:cNvSpPr/>
          <p:nvPr/>
        </p:nvSpPr>
        <p:spPr>
          <a:xfrm>
            <a:off x="4420235" y="314325"/>
            <a:ext cx="3577590" cy="295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600" b="1" dirty="0">
                <a:solidFill>
                  <a:schemeClr val="accent1"/>
                </a:solidFill>
                <a:latin typeface="Aharoni" panose="02010803020104030203" pitchFamily="2" charset="-79"/>
                <a:cs typeface="Aharoni" panose="02010803020104030203" pitchFamily="2" charset="-79"/>
              </a:rPr>
              <a:t>Góc phân tích:</a:t>
            </a:r>
            <a:endParaRPr lang="en-US" altLang="zh-CN" sz="2600" b="1" dirty="0">
              <a:solidFill>
                <a:schemeClr val="accent1"/>
              </a:solidFill>
              <a:latin typeface="Aharoni" panose="02010803020104030203" pitchFamily="2" charset="-79"/>
              <a:cs typeface="Aharoni" panose="02010803020104030203" pitchFamily="2" charset="-79"/>
            </a:endParaRPr>
          </a:p>
          <a:p>
            <a:pPr algn="ctr"/>
            <a:r>
              <a:rPr lang="en-US" altLang="zh-CN" sz="2600" dirty="0">
                <a:solidFill>
                  <a:schemeClr val="accent5">
                    <a:lumMod val="75000"/>
                  </a:schemeClr>
                </a:solidFill>
                <a:latin typeface="Aharoni" panose="02010803020104030203" pitchFamily="2" charset="-79"/>
                <a:cs typeface="Aharoni" panose="02010803020104030203" pitchFamily="2" charset="-79"/>
              </a:rPr>
              <a:t>Nghiên cứu thông tin SGK, hoàn thành nội dung 1 trong phiếu học tập số 2</a:t>
            </a:r>
            <a:endParaRPr lang="en-US" altLang="zh-CN" sz="2600" dirty="0">
              <a:solidFill>
                <a:schemeClr val="accent5">
                  <a:lumMod val="75000"/>
                </a:schemeClr>
              </a:solidFill>
              <a:latin typeface="Aharoni" panose="02010803020104030203" pitchFamily="2" charset="-79"/>
              <a:cs typeface="Aharoni" panose="02010803020104030203" pitchFamily="2" charset="-79"/>
            </a:endParaRPr>
          </a:p>
        </p:txBody>
      </p:sp>
      <p:sp>
        <p:nvSpPr>
          <p:cNvPr id="6" name="椭圆 3"/>
          <p:cNvSpPr/>
          <p:nvPr/>
        </p:nvSpPr>
        <p:spPr>
          <a:xfrm>
            <a:off x="7854315" y="2777490"/>
            <a:ext cx="4267200" cy="352806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p>
            <a:pPr algn="ctr"/>
            <a:endParaRPr lang="zh-CN" altLang="en-US"/>
          </a:p>
        </p:txBody>
      </p:sp>
      <p:sp>
        <p:nvSpPr>
          <p:cNvPr id="7" name="椭圆 3"/>
          <p:cNvSpPr/>
          <p:nvPr/>
        </p:nvSpPr>
        <p:spPr>
          <a:xfrm>
            <a:off x="182245" y="2883535"/>
            <a:ext cx="4065270" cy="378015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p>
            <a:pPr algn="ctr"/>
            <a:endParaRPr lang="zh-CN" altLang="en-US"/>
          </a:p>
        </p:txBody>
      </p:sp>
      <p:sp>
        <p:nvSpPr>
          <p:cNvPr id="8" name="椭圆 14"/>
          <p:cNvSpPr/>
          <p:nvPr/>
        </p:nvSpPr>
        <p:spPr>
          <a:xfrm>
            <a:off x="434340" y="3101975"/>
            <a:ext cx="3556000" cy="3343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dirty="0">
                <a:solidFill>
                  <a:schemeClr val="accent1"/>
                </a:solidFill>
                <a:latin typeface="Aharoni" panose="02010803020104030203" pitchFamily="2" charset="-79"/>
                <a:cs typeface="Aharoni" panose="02010803020104030203" pitchFamily="2" charset="-79"/>
              </a:rPr>
              <a:t>Góc áp dụng:</a:t>
            </a:r>
            <a:endParaRPr lang="en-US" altLang="zh-CN" sz="2800" dirty="0">
              <a:solidFill>
                <a:schemeClr val="accent1"/>
              </a:solidFill>
              <a:latin typeface="Aharoni" panose="02010803020104030203" pitchFamily="2" charset="-79"/>
              <a:cs typeface="Aharoni" panose="02010803020104030203" pitchFamily="2" charset="-79"/>
            </a:endParaRPr>
          </a:p>
          <a:p>
            <a:pPr algn="ctr"/>
            <a:r>
              <a:rPr lang="en-US" altLang="zh-CN" sz="2800" dirty="0">
                <a:solidFill>
                  <a:schemeClr val="accent5">
                    <a:lumMod val="75000"/>
                  </a:schemeClr>
                </a:solidFill>
                <a:latin typeface="Aharoni" panose="02010803020104030203" pitchFamily="2" charset="-79"/>
                <a:cs typeface="Aharoni" panose="02010803020104030203" pitchFamily="2" charset="-79"/>
              </a:rPr>
              <a:t>Tiến hành thí nghiệm,</a:t>
            </a:r>
            <a:r>
              <a:rPr lang="en-US" altLang="zh-CN" sz="2800" dirty="0">
                <a:solidFill>
                  <a:schemeClr val="accent5">
                    <a:lumMod val="75000"/>
                  </a:schemeClr>
                </a:solidFill>
                <a:latin typeface="Aharoni" panose="02010803020104030203" pitchFamily="2" charset="-79"/>
                <a:cs typeface="Aharoni" panose="02010803020104030203" pitchFamily="2" charset="-79"/>
                <a:sym typeface="+mn-ea"/>
              </a:rPr>
              <a:t>hoàn thành nội dung 3- Phiếu học tập 2</a:t>
            </a:r>
            <a:endParaRPr lang="en-US" altLang="zh-CN" sz="2800" dirty="0">
              <a:solidFill>
                <a:schemeClr val="accent5">
                  <a:lumMod val="75000"/>
                </a:schemeClr>
              </a:solidFill>
              <a:latin typeface="Aharoni" panose="02010803020104030203" pitchFamily="2" charset="-79"/>
              <a:cs typeface="Aharoni" panose="02010803020104030203" pitchFamily="2" charset="-79"/>
            </a:endParaRPr>
          </a:p>
          <a:p>
            <a:pPr algn="ctr"/>
            <a:r>
              <a:rPr lang="en-US" altLang="zh-CN" sz="2800" dirty="0">
                <a:solidFill>
                  <a:schemeClr val="accent1"/>
                </a:solidFill>
                <a:latin typeface="Aharoni" panose="02010803020104030203" pitchFamily="2" charset="-79"/>
                <a:cs typeface="Aharoni" panose="02010803020104030203" pitchFamily="2" charset="-79"/>
              </a:rPr>
              <a:t> </a:t>
            </a:r>
            <a:endParaRPr lang="en-US" altLang="zh-CN" sz="2800" dirty="0">
              <a:solidFill>
                <a:schemeClr val="accent1"/>
              </a:solidFill>
              <a:latin typeface="Aharoni" panose="02010803020104030203" pitchFamily="2" charset="-79"/>
              <a:cs typeface="Aharoni" panose="02010803020104030203" pitchFamily="2" charset="-79"/>
            </a:endParaRPr>
          </a:p>
        </p:txBody>
      </p:sp>
      <p:sp>
        <p:nvSpPr>
          <p:cNvPr id="9" name="椭圆 14"/>
          <p:cNvSpPr/>
          <p:nvPr/>
        </p:nvSpPr>
        <p:spPr>
          <a:xfrm>
            <a:off x="8084820" y="3042285"/>
            <a:ext cx="3806190" cy="29984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dirty="0">
                <a:solidFill>
                  <a:schemeClr val="accent1"/>
                </a:solidFill>
                <a:latin typeface="Aharoni" panose="02010803020104030203" pitchFamily="2" charset="-79"/>
                <a:cs typeface="Aharoni" panose="02010803020104030203" pitchFamily="2" charset="-79"/>
              </a:rPr>
              <a:t>Góc quan sát: </a:t>
            </a:r>
            <a:r>
              <a:rPr lang="en-US" altLang="zh-CN" sz="2800" dirty="0">
                <a:solidFill>
                  <a:schemeClr val="accent5">
                    <a:lumMod val="75000"/>
                  </a:schemeClr>
                </a:solidFill>
                <a:latin typeface="Aharoni" panose="02010803020104030203" pitchFamily="2" charset="-79"/>
                <a:cs typeface="Aharoni" panose="02010803020104030203" pitchFamily="2" charset="-79"/>
              </a:rPr>
              <a:t>Quan sát video thí nghiệm, hoàn thành nội dung 2- Phiếu học tập 2</a:t>
            </a:r>
            <a:endParaRPr lang="en-US" altLang="zh-CN" sz="2800" dirty="0">
              <a:solidFill>
                <a:schemeClr val="accent5">
                  <a:lumMod val="75000"/>
                </a:schemeClr>
              </a:solidFill>
              <a:latin typeface="Aharoni" panose="02010803020104030203" pitchFamily="2" charset="-79"/>
              <a:cs typeface="Aharoni" panose="02010803020104030203" pitchFamily="2" charset="-79"/>
            </a:endParaRPr>
          </a:p>
        </p:txBody>
      </p:sp>
      <p:sp>
        <p:nvSpPr>
          <p:cNvPr id="11" name="Right Arrow 10"/>
          <p:cNvSpPr/>
          <p:nvPr/>
        </p:nvSpPr>
        <p:spPr>
          <a:xfrm rot="2880000">
            <a:off x="8241665" y="1925955"/>
            <a:ext cx="1275715" cy="69596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2" name="Right Arrow 11"/>
          <p:cNvSpPr/>
          <p:nvPr/>
        </p:nvSpPr>
        <p:spPr>
          <a:xfrm rot="10800000">
            <a:off x="5223510" y="4591685"/>
            <a:ext cx="1743075" cy="812165"/>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3" name="Right Arrow 12"/>
          <p:cNvSpPr/>
          <p:nvPr/>
        </p:nvSpPr>
        <p:spPr>
          <a:xfrm rot="19200000">
            <a:off x="2853055" y="1926590"/>
            <a:ext cx="1320165" cy="69342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videoplayback">
            <a:hlinkClick r:id="" action="ppaction://media"/>
          </p:cNvPr>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719455" y="1626235"/>
            <a:ext cx="10634345" cy="5231130"/>
          </a:xfrm>
          <a:prstGeom prst="rect">
            <a:avLst/>
          </a:prstGeom>
        </p:spPr>
      </p:pic>
      <p:sp>
        <p:nvSpPr>
          <p:cNvPr id="20" name="圆角矩形 25"/>
          <p:cNvSpPr/>
          <p:nvPr/>
        </p:nvSpPr>
        <p:spPr>
          <a:xfrm>
            <a:off x="838200" y="467995"/>
            <a:ext cx="4386580"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800" b="1" dirty="0">
                <a:solidFill>
                  <a:schemeClr val="accent4">
                    <a:lumMod val="50000"/>
                  </a:schemeClr>
                </a:solidFill>
                <a:latin typeface="Microsoft YaHei" panose="020B0503020204020204" charset="-122"/>
                <a:ea typeface="Microsoft YaHei" panose="020B0503020204020204" charset="-122"/>
              </a:rPr>
              <a:t>Video thí nghiệm </a:t>
            </a:r>
            <a:endParaRPr lang="en-US" altLang="zh-CN" sz="2800" b="1" dirty="0">
              <a:solidFill>
                <a:schemeClr val="accent4">
                  <a:lumMod val="50000"/>
                </a:schemeClr>
              </a:solidFill>
              <a:latin typeface="Microsoft YaHei" panose="020B0503020204020204" charset="-122"/>
              <a:ea typeface="Microsoft YaHei" panose="020B0503020204020204" charset="-122"/>
            </a:endParaRPr>
          </a:p>
        </p:txBody>
      </p:sp>
    </p:spTree>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838200" y="365125"/>
            <a:ext cx="3892550" cy="1002030"/>
          </a:xfrm>
        </p:spPr>
        <p:txBody>
          <a:bodyPr/>
          <a:p>
            <a:r>
              <a:rPr lang="en-US" sz="3200" b="1">
                <a:solidFill>
                  <a:schemeClr val="accent4">
                    <a:lumMod val="50000"/>
                  </a:schemeClr>
                </a:solidFill>
              </a:rPr>
              <a:t>Thí nghiệm:</a:t>
            </a:r>
            <a:endParaRPr lang="en-US" sz="3200" b="1">
              <a:solidFill>
                <a:schemeClr val="accent4">
                  <a:lumMod val="50000"/>
                </a:schemeClr>
              </a:solidFill>
            </a:endParaRPr>
          </a:p>
        </p:txBody>
      </p:sp>
      <p:sp>
        <p:nvSpPr>
          <p:cNvPr id="3" name="Content Placeholder 2"/>
          <p:cNvSpPr>
            <a:spLocks noGrp="1"/>
          </p:cNvSpPr>
          <p:nvPr>
            <p:ph sz="half" idx="1"/>
          </p:nvPr>
        </p:nvSpPr>
        <p:spPr>
          <a:xfrm>
            <a:off x="838200" y="1460500"/>
            <a:ext cx="5760085" cy="4351655"/>
          </a:xfrm>
        </p:spPr>
        <p:txBody>
          <a:bodyPr>
            <a:noAutofit/>
          </a:bodyPr>
          <a:p>
            <a:pPr marL="0" indent="0">
              <a:buNone/>
            </a:pPr>
            <a:r>
              <a:rPr lang="en-US" sz="3000"/>
              <a:t>- Trộn đều hỗn hợp bột sắt và bột lưu huỳnh. Lần lượt cho vào 2 ống nghiệm (1) và (2) mỗi ống 3 thìa hỗn hợp</a:t>
            </a:r>
            <a:endParaRPr lang="en-US" sz="3000"/>
          </a:p>
          <a:p>
            <a:pPr marL="0" indent="0">
              <a:buNone/>
            </a:pPr>
            <a:r>
              <a:rPr lang="en-US" sz="3000"/>
              <a:t>- Đưa nam châm lại gần ống  nghiệm (1)</a:t>
            </a:r>
            <a:endParaRPr lang="en-US" sz="3000"/>
          </a:p>
          <a:p>
            <a:pPr marL="0" indent="0">
              <a:buNone/>
            </a:pPr>
            <a:r>
              <a:rPr lang="en-US" sz="3000"/>
              <a:t>- Đun nóng mạnh đáy ống nghiệm (2)  khoảng 30 giây rồi ngừng đun. Để nguội rồi đưa nam châm lại gần ống nghiệm (2) </a:t>
            </a:r>
            <a:endParaRPr lang="en-US" sz="3000"/>
          </a:p>
        </p:txBody>
      </p:sp>
      <p:pic>
        <p:nvPicPr>
          <p:cNvPr id="5" name="Picture 5"/>
          <p:cNvPicPr>
            <a:picLocks noChangeAspect="1"/>
          </p:cNvPicPr>
          <p:nvPr>
            <p:ph sz="half" idx="2"/>
          </p:nvPr>
        </p:nvPicPr>
        <p:blipFill>
          <a:blip r:embed="rId1">
            <a:extLst>
              <a:ext uri="{28A0092B-C50C-407E-A947-70E740481C1C}">
                <a14:useLocalDpi xmlns:a14="http://schemas.microsoft.com/office/drawing/2010/main" val="0"/>
              </a:ext>
            </a:extLst>
          </a:blip>
          <a:stretch>
            <a:fillRect/>
          </a:stretch>
        </p:blipFill>
        <p:spPr>
          <a:xfrm>
            <a:off x="7071995" y="591185"/>
            <a:ext cx="4281805" cy="5220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Content Placeholder 3"/>
          <p:cNvGraphicFramePr/>
          <p:nvPr>
            <p:ph idx="1"/>
          </p:nvPr>
        </p:nvGraphicFramePr>
        <p:xfrm>
          <a:off x="-1270" y="635"/>
          <a:ext cx="12194540" cy="6858000"/>
        </p:xfrm>
        <a:graphic>
          <a:graphicData uri="http://schemas.openxmlformats.org/drawingml/2006/table">
            <a:tbl>
              <a:tblPr firstRow="1" bandRow="1">
                <a:tableStyleId>{5C22544A-7EE6-4342-B048-85BDC9FD1C3A}</a:tableStyleId>
              </a:tblPr>
              <a:tblGrid>
                <a:gridCol w="5742305"/>
                <a:gridCol w="6452235"/>
              </a:tblGrid>
              <a:tr h="489585">
                <a:tc gridSpan="2">
                  <a:txBody>
                    <a:bodyPr/>
                    <a:p>
                      <a:pPr algn="ctr">
                        <a:buNone/>
                      </a:pPr>
                      <a:r>
                        <a:rPr lang="en-US" sz="2400" b="1">
                          <a:solidFill>
                            <a:schemeClr val="bg1"/>
                          </a:solidFill>
                          <a:latin typeface="Arial" panose="020B0604020202020204" pitchFamily="34" charset="0"/>
                          <a:cs typeface="Arial" panose="020B0604020202020204" pitchFamily="34" charset="0"/>
                          <a:sym typeface="+mn-ea"/>
                        </a:rPr>
                        <a:t>PHIẾU HỌC TẬP SỐ 2</a:t>
                      </a:r>
                      <a:endParaRPr lang="en-US" sz="2400" b="1">
                        <a:solidFill>
                          <a:schemeClr val="bg1"/>
                        </a:solidFill>
                        <a:latin typeface="Arial" panose="020B0604020202020204" pitchFamily="34" charset="0"/>
                        <a:cs typeface="Arial" panose="020B0604020202020204" pitchFamily="34" charset="0"/>
                        <a:sym typeface="+mn-ea"/>
                      </a:endParaRPr>
                    </a:p>
                  </a:txBody>
                  <a:tcPr/>
                </a:tc>
                <a:tc hMerge="1">
                  <a:tcPr/>
                </a:tc>
              </a:tr>
              <a:tr h="470535">
                <a:tc>
                  <a:txBody>
                    <a:bodyPr/>
                    <a:p>
                      <a:pPr indent="0" algn="ctr">
                        <a:buNone/>
                      </a:pPr>
                      <a:r>
                        <a:rPr lang="en-US" sz="2000" b="1">
                          <a:solidFill>
                            <a:srgbClr val="0070C0"/>
                          </a:solidFill>
                          <a:latin typeface="Arial" panose="020B0604020202020204" pitchFamily="34" charset="0"/>
                          <a:cs typeface="Arial" panose="020B0604020202020204" pitchFamily="34" charset="0"/>
                        </a:rPr>
                        <a:t>Nội dung</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lgn="ctr">
                        <a:buNone/>
                      </a:pPr>
                      <a:r>
                        <a:rPr lang="en-US" sz="2000" b="1">
                          <a:solidFill>
                            <a:srgbClr val="0070C0"/>
                          </a:solidFill>
                          <a:latin typeface="Arial" panose="020B0604020202020204" pitchFamily="34" charset="0"/>
                          <a:cs typeface="Arial" panose="020B0604020202020204" pitchFamily="34" charset="0"/>
                        </a:rPr>
                        <a:t>Trả lời</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r h="680720">
                <a:tc>
                  <a:txBody>
                    <a:bodyPr/>
                    <a:p>
                      <a:pPr indent="0">
                        <a:buNone/>
                      </a:pPr>
                      <a:r>
                        <a:rPr lang="en-US" sz="2200" b="0">
                          <a:solidFill>
                            <a:srgbClr val="000000"/>
                          </a:solidFill>
                          <a:latin typeface="Arial" panose="020B0604020202020204" pitchFamily="34" charset="0"/>
                          <a:cs typeface="Arial" panose="020B0604020202020204" pitchFamily="34" charset="0"/>
                        </a:rPr>
                        <a:t>ND1:Chuẩn bị: (dụng cụ, hóa chất)</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r h="1955800">
                <a:tc>
                  <a:txBody>
                    <a:bodyPr/>
                    <a:p>
                      <a:pPr indent="0">
                        <a:buNone/>
                      </a:pPr>
                      <a:r>
                        <a:rPr lang="en-US" sz="2200" b="0">
                          <a:solidFill>
                            <a:srgbClr val="000000"/>
                          </a:solidFill>
                          <a:latin typeface="Arial" panose="020B0604020202020204" pitchFamily="34" charset="0"/>
                          <a:cs typeface="Arial" panose="020B0604020202020204" pitchFamily="34" charset="0"/>
                        </a:rPr>
                        <a:t>ND2: Cách tiến hành </a:t>
                      </a:r>
                      <a:r>
                        <a:rPr lang="en-US" sz="2200" b="0">
                          <a:solidFill>
                            <a:srgbClr val="FF0000"/>
                          </a:solidFill>
                          <a:latin typeface="Arial" panose="020B0604020202020204" pitchFamily="34" charset="0"/>
                          <a:cs typeface="Arial" panose="020B0604020202020204" pitchFamily="34" charset="0"/>
                        </a:rPr>
                        <a:t> </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buNone/>
                      </a:pPr>
                      <a:r>
                        <a:rPr lang="en-US" sz="2000" b="0">
                          <a:solidFill>
                            <a:srgbClr val="000000"/>
                          </a:solidFill>
                          <a:latin typeface="Arial" panose="020B0604020202020204" pitchFamily="34" charset="0"/>
                          <a:cs typeface="Arial" panose="020B0604020202020204" pitchFamily="34" charset="0"/>
                        </a:rPr>
                        <a:t>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r h="3261360">
                <a:tc>
                  <a:txBody>
                    <a:bodyPr/>
                    <a:p>
                      <a:pPr indent="0">
                        <a:buNone/>
                      </a:pPr>
                      <a:r>
                        <a:rPr lang="en-US" sz="2200" b="0">
                          <a:solidFill>
                            <a:srgbClr val="000000"/>
                          </a:solidFill>
                          <a:latin typeface="Arial" panose="020B0604020202020204" pitchFamily="34" charset="0"/>
                          <a:cs typeface="Arial" panose="020B0604020202020204" pitchFamily="34" charset="0"/>
                        </a:rPr>
                        <a:t>ND3. Hiện tượng:</a:t>
                      </a:r>
                      <a:endParaRPr lang="en-US" sz="2200" b="0">
                        <a:solidFill>
                          <a:srgbClr val="000000"/>
                        </a:solidFill>
                        <a:latin typeface="Arial" panose="020B0604020202020204" pitchFamily="34" charset="0"/>
                        <a:cs typeface="Arial" panose="020B0604020202020204" pitchFamily="34" charset="0"/>
                      </a:endParaRPr>
                    </a:p>
                    <a:p>
                      <a:pPr indent="0">
                        <a:buNone/>
                      </a:pPr>
                      <a:r>
                        <a:rPr lang="en-US" sz="2200" b="0">
                          <a:solidFill>
                            <a:srgbClr val="000000"/>
                          </a:solidFill>
                          <a:latin typeface="Arial" panose="020B0604020202020204" pitchFamily="34" charset="0"/>
                          <a:cs typeface="Arial" panose="020B0604020202020204" pitchFamily="34" charset="0"/>
                        </a:rPr>
                        <a:t>1. Sau khi trộn bột Fe và bột S, hỗn hợp thu được có bị nam châm hút không?</a:t>
                      </a:r>
                      <a:endParaRPr lang="en-US" sz="2200" b="0">
                        <a:solidFill>
                          <a:srgbClr val="000000"/>
                        </a:solidFill>
                        <a:latin typeface="Arial" panose="020B0604020202020204" pitchFamily="34" charset="0"/>
                        <a:cs typeface="Arial" panose="020B0604020202020204" pitchFamily="34" charset="0"/>
                      </a:endParaRPr>
                    </a:p>
                    <a:p>
                      <a:pPr indent="0">
                        <a:buNone/>
                      </a:pPr>
                      <a:r>
                        <a:rPr lang="en-US" sz="2200" b="0">
                          <a:solidFill>
                            <a:srgbClr val="000000"/>
                          </a:solidFill>
                          <a:latin typeface="Arial" panose="020B0604020202020204" pitchFamily="34" charset="0"/>
                          <a:cs typeface="Arial" panose="020B0604020202020204" pitchFamily="34" charset="0"/>
                        </a:rPr>
                        <a:t>2. Chất trong ống nghiệm (2) sau khi được đun nóng và để nguội có bị nam châm hút không?</a:t>
                      </a:r>
                      <a:endParaRPr lang="en-US" sz="2200" b="0">
                        <a:solidFill>
                          <a:srgbClr val="000000"/>
                        </a:solidFill>
                        <a:latin typeface="Arial" panose="020B0604020202020204" pitchFamily="34" charset="0"/>
                        <a:cs typeface="Arial" panose="020B0604020202020204" pitchFamily="34" charset="0"/>
                      </a:endParaRPr>
                    </a:p>
                    <a:p>
                      <a:pPr indent="0">
                        <a:buNone/>
                      </a:pPr>
                      <a:r>
                        <a:rPr lang="en-US" sz="2200" b="0">
                          <a:solidFill>
                            <a:srgbClr val="000000"/>
                          </a:solidFill>
                          <a:latin typeface="Arial" panose="020B0604020202020204" pitchFamily="34" charset="0"/>
                          <a:cs typeface="Arial" panose="020B0604020202020204" pitchFamily="34" charset="0"/>
                        </a:rPr>
                        <a:t>3. Sau khi trộn bột Fe và bột S có chất mới được tạo thành không? Giải thích.</a:t>
                      </a:r>
                      <a:endParaRPr lang="en-US" sz="2200" b="0">
                        <a:solidFill>
                          <a:srgbClr val="000000"/>
                        </a:solidFill>
                        <a:latin typeface="Arial" panose="020B0604020202020204" pitchFamily="34" charset="0"/>
                        <a:cs typeface="Arial" panose="020B0604020202020204" pitchFamily="34" charset="0"/>
                      </a:endParaRPr>
                    </a:p>
                    <a:p>
                      <a:pPr indent="0">
                        <a:buNone/>
                      </a:pPr>
                      <a:r>
                        <a:rPr lang="en-US" sz="2200" b="0">
                          <a:solidFill>
                            <a:srgbClr val="000000"/>
                          </a:solidFill>
                          <a:latin typeface="Arial" panose="020B0604020202020204" pitchFamily="34" charset="0"/>
                          <a:cs typeface="Arial" panose="020B0604020202020204" pitchFamily="34" charset="0"/>
                        </a:rPr>
                        <a:t>4. Sau khi đun nóng hỗn hợp Fe và bột S có chất mới được tạo thành không? Giải thích.</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Content Placeholder 100"/>
          <p:cNvPicPr>
            <a:picLocks noChangeAspect="1"/>
          </p:cNvPicPr>
          <p:nvPr/>
        </p:nvPicPr>
        <p:blipFill>
          <a:blip r:embed="rId1"/>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diamond(in)">
                                      <p:cBhvr>
                                        <p:cTn id="7" dur="20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Content Placeholder 3"/>
          <p:cNvGraphicFramePr/>
          <p:nvPr>
            <p:ph idx="1"/>
          </p:nvPr>
        </p:nvGraphicFramePr>
        <p:xfrm>
          <a:off x="-1270" y="635"/>
          <a:ext cx="12194540" cy="6858000"/>
        </p:xfrm>
        <a:graphic>
          <a:graphicData uri="http://schemas.openxmlformats.org/drawingml/2006/table">
            <a:tbl>
              <a:tblPr firstRow="1" bandRow="1">
                <a:tableStyleId>{5C22544A-7EE6-4342-B048-85BDC9FD1C3A}</a:tableStyleId>
              </a:tblPr>
              <a:tblGrid>
                <a:gridCol w="5742305"/>
                <a:gridCol w="6452235"/>
              </a:tblGrid>
              <a:tr h="489585">
                <a:tc gridSpan="2">
                  <a:txBody>
                    <a:bodyPr/>
                    <a:p>
                      <a:pPr algn="ctr">
                        <a:buNone/>
                      </a:pPr>
                      <a:r>
                        <a:rPr lang="en-US" sz="2400" b="1">
                          <a:solidFill>
                            <a:schemeClr val="bg1"/>
                          </a:solidFill>
                          <a:latin typeface="Arial" panose="020B0604020202020204" pitchFamily="34" charset="0"/>
                          <a:cs typeface="Arial" panose="020B0604020202020204" pitchFamily="34" charset="0"/>
                          <a:sym typeface="+mn-ea"/>
                        </a:rPr>
                        <a:t>PHIẾU HỌC TẬP SỐ 2</a:t>
                      </a:r>
                      <a:endParaRPr lang="en-US" sz="2400" b="1">
                        <a:solidFill>
                          <a:schemeClr val="bg1"/>
                        </a:solidFill>
                        <a:latin typeface="Arial" panose="020B0604020202020204" pitchFamily="34" charset="0"/>
                        <a:cs typeface="Arial" panose="020B0604020202020204" pitchFamily="34" charset="0"/>
                        <a:sym typeface="+mn-ea"/>
                      </a:endParaRPr>
                    </a:p>
                  </a:txBody>
                  <a:tcPr/>
                </a:tc>
                <a:tc hMerge="1">
                  <a:tcPr/>
                </a:tc>
              </a:tr>
              <a:tr h="470535">
                <a:tc>
                  <a:txBody>
                    <a:bodyPr/>
                    <a:p>
                      <a:pPr indent="0" algn="ctr">
                        <a:buNone/>
                      </a:pPr>
                      <a:r>
                        <a:rPr lang="en-US" sz="2000" b="1">
                          <a:solidFill>
                            <a:srgbClr val="0070C0"/>
                          </a:solidFill>
                          <a:latin typeface="Arial" panose="020B0604020202020204" pitchFamily="34" charset="0"/>
                          <a:cs typeface="Arial" panose="020B0604020202020204" pitchFamily="34" charset="0"/>
                        </a:rPr>
                        <a:t>Nội dung</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lgn="ctr">
                        <a:buNone/>
                      </a:pPr>
                      <a:r>
                        <a:rPr lang="en-US" sz="2000" b="1">
                          <a:solidFill>
                            <a:srgbClr val="0070C0"/>
                          </a:solidFill>
                          <a:latin typeface="Arial" panose="020B0604020202020204" pitchFamily="34" charset="0"/>
                          <a:cs typeface="Arial" panose="020B0604020202020204" pitchFamily="34" charset="0"/>
                        </a:rPr>
                        <a:t>Trả lời</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r h="680720">
                <a:tc>
                  <a:txBody>
                    <a:bodyPr/>
                    <a:p>
                      <a:pPr indent="0">
                        <a:buNone/>
                      </a:pPr>
                      <a:r>
                        <a:rPr lang="en-US" sz="2200" b="0">
                          <a:solidFill>
                            <a:srgbClr val="000000"/>
                          </a:solidFill>
                          <a:latin typeface="Arial" panose="020B0604020202020204" pitchFamily="34" charset="0"/>
                          <a:cs typeface="Arial" panose="020B0604020202020204" pitchFamily="34" charset="0"/>
                        </a:rPr>
                        <a:t>ND1:Chuẩn bị: (dụng cụ, hóa chất)</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r h="1955800">
                <a:tc>
                  <a:txBody>
                    <a:bodyPr/>
                    <a:p>
                      <a:pPr indent="0">
                        <a:buNone/>
                      </a:pPr>
                      <a:r>
                        <a:rPr lang="en-US" sz="2200" b="0">
                          <a:solidFill>
                            <a:srgbClr val="000000"/>
                          </a:solidFill>
                          <a:latin typeface="Arial" panose="020B0604020202020204" pitchFamily="34" charset="0"/>
                          <a:cs typeface="Arial" panose="020B0604020202020204" pitchFamily="34" charset="0"/>
                        </a:rPr>
                        <a:t>ND2: Cách tiến hành </a:t>
                      </a:r>
                      <a:r>
                        <a:rPr lang="en-US" sz="2200" b="0">
                          <a:solidFill>
                            <a:srgbClr val="FF0000"/>
                          </a:solidFill>
                          <a:latin typeface="Arial" panose="020B0604020202020204" pitchFamily="34" charset="0"/>
                          <a:cs typeface="Arial" panose="020B0604020202020204" pitchFamily="34" charset="0"/>
                        </a:rPr>
                        <a:t> </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r h="3261360">
                <a:tc>
                  <a:txBody>
                    <a:bodyPr/>
                    <a:p>
                      <a:pPr indent="0">
                        <a:buNone/>
                      </a:pPr>
                      <a:r>
                        <a:rPr lang="en-US" sz="2200" b="0">
                          <a:solidFill>
                            <a:srgbClr val="000000"/>
                          </a:solidFill>
                          <a:latin typeface="Arial" panose="020B0604020202020204" pitchFamily="34" charset="0"/>
                          <a:cs typeface="Arial" panose="020B0604020202020204" pitchFamily="34" charset="0"/>
                        </a:rPr>
                        <a:t>ND3. Hiện tượng:</a:t>
                      </a:r>
                      <a:endParaRPr lang="en-US" sz="2200" b="0">
                        <a:solidFill>
                          <a:srgbClr val="000000"/>
                        </a:solidFill>
                        <a:latin typeface="Arial" panose="020B0604020202020204" pitchFamily="34" charset="0"/>
                        <a:cs typeface="Arial" panose="020B0604020202020204" pitchFamily="34" charset="0"/>
                      </a:endParaRPr>
                    </a:p>
                    <a:p>
                      <a:pPr indent="0">
                        <a:buNone/>
                      </a:pPr>
                      <a:r>
                        <a:rPr lang="en-US" sz="2200" b="0">
                          <a:solidFill>
                            <a:srgbClr val="000000"/>
                          </a:solidFill>
                          <a:latin typeface="Arial" panose="020B0604020202020204" pitchFamily="34" charset="0"/>
                          <a:cs typeface="Arial" panose="020B0604020202020204" pitchFamily="34" charset="0"/>
                        </a:rPr>
                        <a:t>1. Sau khi trộn bột Fe và bột S, hỗn hợp thu được có bị nam châm hút không?</a:t>
                      </a:r>
                      <a:endParaRPr lang="en-US" sz="2200" b="0">
                        <a:solidFill>
                          <a:srgbClr val="000000"/>
                        </a:solidFill>
                        <a:latin typeface="Arial" panose="020B0604020202020204" pitchFamily="34" charset="0"/>
                        <a:cs typeface="Arial" panose="020B0604020202020204" pitchFamily="34" charset="0"/>
                      </a:endParaRPr>
                    </a:p>
                    <a:p>
                      <a:pPr indent="0">
                        <a:buNone/>
                      </a:pPr>
                      <a:r>
                        <a:rPr lang="en-US" sz="2200" b="0">
                          <a:solidFill>
                            <a:srgbClr val="000000"/>
                          </a:solidFill>
                          <a:latin typeface="Arial" panose="020B0604020202020204" pitchFamily="34" charset="0"/>
                          <a:cs typeface="Arial" panose="020B0604020202020204" pitchFamily="34" charset="0"/>
                        </a:rPr>
                        <a:t>2. Chất trong ống nghiệm (2) sau khi được đun nóng và để nguội có bị nam châm hút không?</a:t>
                      </a:r>
                      <a:endParaRPr lang="en-US" sz="2200" b="0">
                        <a:solidFill>
                          <a:srgbClr val="000000"/>
                        </a:solidFill>
                        <a:latin typeface="Arial" panose="020B0604020202020204" pitchFamily="34" charset="0"/>
                        <a:cs typeface="Arial" panose="020B0604020202020204" pitchFamily="34" charset="0"/>
                      </a:endParaRPr>
                    </a:p>
                    <a:p>
                      <a:pPr indent="0">
                        <a:buNone/>
                      </a:pPr>
                      <a:r>
                        <a:rPr lang="en-US" sz="2200" b="0">
                          <a:solidFill>
                            <a:srgbClr val="000000"/>
                          </a:solidFill>
                          <a:latin typeface="Arial" panose="020B0604020202020204" pitchFamily="34" charset="0"/>
                          <a:cs typeface="Arial" panose="020B0604020202020204" pitchFamily="34" charset="0"/>
                        </a:rPr>
                        <a:t>3. Sau khi trộn bột Fe và bột S có chất mới được tạo thành không? Giải thích.</a:t>
                      </a:r>
                      <a:endParaRPr lang="en-US" sz="2200" b="0">
                        <a:solidFill>
                          <a:srgbClr val="000000"/>
                        </a:solidFill>
                        <a:latin typeface="Arial" panose="020B0604020202020204" pitchFamily="34" charset="0"/>
                        <a:cs typeface="Arial" panose="020B0604020202020204" pitchFamily="34" charset="0"/>
                      </a:endParaRPr>
                    </a:p>
                    <a:p>
                      <a:pPr indent="0">
                        <a:buNone/>
                      </a:pPr>
                      <a:r>
                        <a:rPr lang="en-US" sz="2200" b="0">
                          <a:solidFill>
                            <a:srgbClr val="000000"/>
                          </a:solidFill>
                          <a:latin typeface="Arial" panose="020B0604020202020204" pitchFamily="34" charset="0"/>
                          <a:cs typeface="Arial" panose="020B0604020202020204" pitchFamily="34" charset="0"/>
                        </a:rPr>
                        <a:t>4. Sau khi đun nóng hỗn hợp Fe và bột S có chất mới được tạo thành không? Giải thích.</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bl>
          </a:graphicData>
        </a:graphic>
      </p:graphicFrame>
      <p:sp>
        <p:nvSpPr>
          <p:cNvPr id="2" name="Text Box 1"/>
          <p:cNvSpPr txBox="1"/>
          <p:nvPr/>
        </p:nvSpPr>
        <p:spPr>
          <a:xfrm>
            <a:off x="5681980" y="959485"/>
            <a:ext cx="6511290" cy="706755"/>
          </a:xfrm>
          <a:prstGeom prst="rect">
            <a:avLst/>
          </a:prstGeom>
          <a:noFill/>
        </p:spPr>
        <p:txBody>
          <a:bodyPr wrap="square" rtlCol="0">
            <a:spAutoFit/>
          </a:bodyPr>
          <a:p>
            <a:r>
              <a:rPr lang="en-US" sz="2000">
                <a:solidFill>
                  <a:schemeClr val="accent6">
                    <a:lumMod val="50000"/>
                  </a:schemeClr>
                </a:solidFill>
                <a:latin typeface="Arial" panose="020B0604020202020204" pitchFamily="34" charset="0"/>
                <a:cs typeface="Arial" panose="020B0604020202020204" pitchFamily="34" charset="0"/>
                <a:sym typeface="+mn-ea"/>
              </a:rPr>
              <a:t>  Bột Fe và bột S theo tỉ lệ 7:4 về khối lượng. ống nghiệm chịu nhiệt, đèn cồn, đũa thủy tinh, thìa thủy tinh.</a:t>
            </a:r>
            <a:endParaRPr lang="en-US" sz="2000">
              <a:solidFill>
                <a:schemeClr val="accent6">
                  <a:lumMod val="50000"/>
                </a:schemeClr>
              </a:solidFill>
              <a:latin typeface="Arial" panose="020B0604020202020204" pitchFamily="34" charset="0"/>
              <a:cs typeface="Arial" panose="020B0604020202020204" pitchFamily="34" charset="0"/>
              <a:sym typeface="+mn-ea"/>
            </a:endParaRPr>
          </a:p>
        </p:txBody>
      </p:sp>
      <p:sp>
        <p:nvSpPr>
          <p:cNvPr id="3" name="Text Box 2"/>
          <p:cNvSpPr txBox="1"/>
          <p:nvPr/>
        </p:nvSpPr>
        <p:spPr>
          <a:xfrm>
            <a:off x="5814695" y="1713230"/>
            <a:ext cx="6378575" cy="1938020"/>
          </a:xfrm>
          <a:prstGeom prst="rect">
            <a:avLst/>
          </a:prstGeom>
          <a:noFill/>
        </p:spPr>
        <p:txBody>
          <a:bodyPr wrap="square" rtlCol="0">
            <a:spAutoFit/>
          </a:bodyPr>
          <a:p>
            <a:r>
              <a:rPr lang="en-US" sz="2000">
                <a:solidFill>
                  <a:schemeClr val="accent6">
                    <a:lumMod val="50000"/>
                  </a:schemeClr>
                </a:solidFill>
                <a:latin typeface="Arial" panose="020B0604020202020204" pitchFamily="34" charset="0"/>
                <a:cs typeface="Arial" panose="020B0604020202020204" pitchFamily="34" charset="0"/>
                <a:sym typeface="+mn-ea"/>
              </a:rPr>
              <a:t>- Trộn đều hỗn hợp bột Fe và bột S. lần lượt cho vào hai ống nghiệm (1) và (2) mỗi ống 3 thìa hỗn hợp.</a:t>
            </a:r>
            <a:endParaRPr lang="en-US" sz="2000">
              <a:solidFill>
                <a:schemeClr val="accent6">
                  <a:lumMod val="50000"/>
                </a:schemeClr>
              </a:solidFill>
              <a:latin typeface="Arial" panose="020B0604020202020204" pitchFamily="34" charset="0"/>
              <a:cs typeface="Arial" panose="020B0604020202020204" pitchFamily="34" charset="0"/>
              <a:sym typeface="+mn-ea"/>
            </a:endParaRPr>
          </a:p>
          <a:p>
            <a:r>
              <a:rPr lang="en-US" sz="2000">
                <a:solidFill>
                  <a:schemeClr val="accent6">
                    <a:lumMod val="50000"/>
                  </a:schemeClr>
                </a:solidFill>
                <a:latin typeface="Arial" panose="020B0604020202020204" pitchFamily="34" charset="0"/>
                <a:cs typeface="Arial" panose="020B0604020202020204" pitchFamily="34" charset="0"/>
                <a:sym typeface="+mn-ea"/>
              </a:rPr>
              <a:t>- Đưa nam châm lại gần ống nghiệm 1, quan sát</a:t>
            </a:r>
            <a:endParaRPr lang="en-US" sz="2000">
              <a:solidFill>
                <a:schemeClr val="accent6">
                  <a:lumMod val="50000"/>
                </a:schemeClr>
              </a:solidFill>
              <a:latin typeface="Arial" panose="020B0604020202020204" pitchFamily="34" charset="0"/>
              <a:cs typeface="Arial" panose="020B0604020202020204" pitchFamily="34" charset="0"/>
              <a:sym typeface="+mn-ea"/>
            </a:endParaRPr>
          </a:p>
          <a:p>
            <a:r>
              <a:rPr lang="en-US" sz="2000">
                <a:solidFill>
                  <a:schemeClr val="accent6">
                    <a:lumMod val="50000"/>
                  </a:schemeClr>
                </a:solidFill>
                <a:latin typeface="Arial" panose="020B0604020202020204" pitchFamily="34" charset="0"/>
                <a:cs typeface="Arial" panose="020B0604020202020204" pitchFamily="34" charset="0"/>
                <a:sym typeface="+mn-ea"/>
              </a:rPr>
              <a:t>.- Đun nóng mạnh ống nghiệm (2) khoảng 30s rồi ngừng đun. Để nguội rồi đưa nam châm lại gần ống nghiệm (2). Quan sát.</a:t>
            </a:r>
            <a:endParaRPr lang="en-US" sz="2000">
              <a:solidFill>
                <a:schemeClr val="accent6">
                  <a:lumMod val="50000"/>
                </a:schemeClr>
              </a:solidFill>
              <a:latin typeface="Arial" panose="020B0604020202020204" pitchFamily="34" charset="0"/>
              <a:cs typeface="Arial" panose="020B0604020202020204" pitchFamily="34" charset="0"/>
              <a:sym typeface="+mn-ea"/>
            </a:endParaRPr>
          </a:p>
        </p:txBody>
      </p:sp>
      <p:sp>
        <p:nvSpPr>
          <p:cNvPr id="5" name="Text Box 4"/>
          <p:cNvSpPr txBox="1"/>
          <p:nvPr/>
        </p:nvSpPr>
        <p:spPr>
          <a:xfrm>
            <a:off x="5813425" y="3698240"/>
            <a:ext cx="6360160" cy="3169285"/>
          </a:xfrm>
          <a:prstGeom prst="rect">
            <a:avLst/>
          </a:prstGeom>
          <a:noFill/>
        </p:spPr>
        <p:txBody>
          <a:bodyPr wrap="square" rtlCol="0">
            <a:spAutoFit/>
          </a:bodyPr>
          <a:p>
            <a:pPr indent="0">
              <a:buNone/>
            </a:pPr>
            <a:r>
              <a:rPr lang="en-US" sz="2000">
                <a:solidFill>
                  <a:schemeClr val="accent6">
                    <a:lumMod val="50000"/>
                  </a:schemeClr>
                </a:solidFill>
                <a:latin typeface="Arial" panose="020B0604020202020204" pitchFamily="34" charset="0"/>
                <a:cs typeface="Arial" panose="020B0604020202020204" pitchFamily="34" charset="0"/>
                <a:sym typeface="+mn-ea"/>
              </a:rPr>
              <a:t>1. Khi trộn bột sắt với bột lưu huỳnh, hỗn hợp thu được có một phẩn bị nam chầm hút, phần này là sắt.</a:t>
            </a:r>
            <a:endParaRPr lang="en-US" sz="2000" b="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a:solidFill>
                  <a:schemeClr val="accent6">
                    <a:lumMod val="50000"/>
                  </a:schemeClr>
                </a:solidFill>
                <a:latin typeface="Arial" panose="020B0604020202020204" pitchFamily="34" charset="0"/>
                <a:cs typeface="Arial" panose="020B0604020202020204" pitchFamily="34" charset="0"/>
                <a:sym typeface="+mn-ea"/>
              </a:rPr>
              <a:t>2. Chất trong ống nghiệm (2) sau khi được đun nóng và để nguội không bị nam chầm hút.</a:t>
            </a:r>
            <a:endParaRPr lang="en-US" sz="2000" b="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a:solidFill>
                  <a:schemeClr val="accent6">
                    <a:lumMod val="50000"/>
                  </a:schemeClr>
                </a:solidFill>
                <a:latin typeface="Arial" panose="020B0604020202020204" pitchFamily="34" charset="0"/>
                <a:cs typeface="Arial" panose="020B0604020202020204" pitchFamily="34" charset="0"/>
                <a:sym typeface="+mn-ea"/>
              </a:rPr>
              <a:t>3. Sau khi trộn bột sắt với bột lưu huỳnh, không có chất mới được tạo thành vì khi tách chất ra khỏi hỗn hợp ta lại thu được các chất ban đầu (H).</a:t>
            </a:r>
            <a:endParaRPr lang="en-US" sz="2000" b="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a:solidFill>
                  <a:schemeClr val="accent6">
                    <a:lumMod val="50000"/>
                  </a:schemeClr>
                </a:solidFill>
                <a:latin typeface="Arial" panose="020B0604020202020204" pitchFamily="34" charset="0"/>
                <a:cs typeface="Arial" panose="020B0604020202020204" pitchFamily="34" charset="0"/>
                <a:sym typeface="+mn-ea"/>
              </a:rPr>
              <a:t>4. Sau khi đun nóng hỗn hợp bột sắt với bột lưu huỳnh có chất mới tạo thành, sản phẩm có màu xám và không bị nam châm hút (H).</a:t>
            </a:r>
            <a:endParaRPr lang="en-US" sz="2000">
              <a:solidFill>
                <a:schemeClr val="accent6">
                  <a:lumMod val="50000"/>
                </a:schemeClr>
              </a:solidFill>
              <a:latin typeface="Arial" panose="020B0604020202020204" pitchFamily="34" charset="0"/>
              <a:cs typeface="Arial" panose="020B0604020202020204" pitchFamily="34" charset="0"/>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30" name="Picture 2" descr="F:\1-原创素材\1_mm1102\PPT\PPT_014\materaials\pageimg_g17.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32410"/>
            <a:ext cx="3115945" cy="591693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386715" y="2374900"/>
            <a:ext cx="2587625" cy="3107690"/>
          </a:xfrm>
          <a:prstGeom prst="rect">
            <a:avLst/>
          </a:prstGeom>
          <a:noFill/>
          <a:ln w="9525">
            <a:noFill/>
          </a:ln>
        </p:spPr>
        <p:txBody>
          <a:bodyPr wrap="square">
            <a:spAutoFit/>
          </a:bodyPr>
          <a:p>
            <a:pPr indent="0" algn="ctr"/>
            <a:r>
              <a:rPr lang="en-US" sz="2800">
                <a:gradFill>
                  <a:gsLst>
                    <a:gs pos="0">
                      <a:srgbClr val="012D86"/>
                    </a:gs>
                    <a:gs pos="100000">
                      <a:srgbClr val="0E2557"/>
                    </a:gs>
                  </a:gsLst>
                  <a:lin scaled="0"/>
                </a:gradFill>
                <a:latin typeface="Arial" panose="020B0604020202020204" pitchFamily="34" charset="0"/>
                <a:cs typeface="Arial" panose="020B0604020202020204" pitchFamily="34" charset="0"/>
              </a:rPr>
              <a:t>Lấy 1 số ví dụ trong đời sống về các quá trình xảy ra sự biến đổi vật lí, biến đổi hóa học.</a:t>
            </a:r>
            <a:endParaRPr lang="en-US" sz="2800" b="1">
              <a:gradFill>
                <a:gsLst>
                  <a:gs pos="0">
                    <a:srgbClr val="012D86"/>
                  </a:gs>
                  <a:gs pos="100000">
                    <a:srgbClr val="0E2557"/>
                  </a:gs>
                </a:gsLst>
                <a:lin scaled="0"/>
              </a:gradFill>
              <a:latin typeface="Arial" panose="020B0604020202020204" pitchFamily="34" charset="0"/>
              <a:cs typeface="Arial" panose="020B0604020202020204" pitchFamily="34" charset="0"/>
            </a:endParaRPr>
          </a:p>
        </p:txBody>
      </p:sp>
      <p:pic>
        <p:nvPicPr>
          <p:cNvPr id="100" name="Picture 99"/>
          <p:cNvPicPr/>
          <p:nvPr/>
        </p:nvPicPr>
        <p:blipFill>
          <a:blip r:embed="rId2"/>
          <a:stretch>
            <a:fillRect/>
          </a:stretch>
        </p:blipFill>
        <p:spPr>
          <a:xfrm>
            <a:off x="6336030" y="0"/>
            <a:ext cx="5582920" cy="2265045"/>
          </a:xfrm>
          <a:prstGeom prst="rect">
            <a:avLst/>
          </a:prstGeom>
          <a:noFill/>
          <a:ln w="9525">
            <a:noFill/>
          </a:ln>
        </p:spPr>
      </p:pic>
      <p:pic>
        <p:nvPicPr>
          <p:cNvPr id="101" name="Picture 100"/>
          <p:cNvPicPr/>
          <p:nvPr/>
        </p:nvPicPr>
        <p:blipFill>
          <a:blip r:embed="rId3"/>
          <a:stretch>
            <a:fillRect/>
          </a:stretch>
        </p:blipFill>
        <p:spPr>
          <a:xfrm>
            <a:off x="6410325" y="2265045"/>
            <a:ext cx="5686425" cy="2244725"/>
          </a:xfrm>
          <a:prstGeom prst="rect">
            <a:avLst/>
          </a:prstGeom>
          <a:noFill/>
          <a:ln w="9525">
            <a:noFill/>
          </a:ln>
        </p:spPr>
      </p:pic>
      <p:pic>
        <p:nvPicPr>
          <p:cNvPr id="102" name="Picture 101"/>
          <p:cNvPicPr/>
          <p:nvPr/>
        </p:nvPicPr>
        <p:blipFill>
          <a:blip r:embed="rId4"/>
          <a:stretch>
            <a:fillRect/>
          </a:stretch>
        </p:blipFill>
        <p:spPr>
          <a:xfrm>
            <a:off x="6410960" y="4366895"/>
            <a:ext cx="5685790" cy="2491105"/>
          </a:xfrm>
          <a:prstGeom prst="rect">
            <a:avLst/>
          </a:prstGeom>
          <a:noFill/>
          <a:ln w="9525">
            <a:noFill/>
          </a:ln>
        </p:spPr>
      </p:pic>
      <p:sp>
        <p:nvSpPr>
          <p:cNvPr id="45" name="圆角矩形 44"/>
          <p:cNvSpPr/>
          <p:nvPr/>
        </p:nvSpPr>
        <p:spPr>
          <a:xfrm>
            <a:off x="5020945" y="53340"/>
            <a:ext cx="1315085" cy="15767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rPr>
              <a:t>Hòa tan đường, muối vào nước </a:t>
            </a:r>
            <a:endPar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3" name="圆角矩形 44"/>
          <p:cNvSpPr/>
          <p:nvPr/>
        </p:nvSpPr>
        <p:spPr>
          <a:xfrm>
            <a:off x="5020945" y="2472690"/>
            <a:ext cx="1315085" cy="1576705"/>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Băng tan</a:t>
            </a:r>
            <a:endPar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endParaRPr>
          </a:p>
        </p:txBody>
      </p:sp>
      <p:sp>
        <p:nvSpPr>
          <p:cNvPr id="4" name="圆角矩形 44"/>
          <p:cNvSpPr/>
          <p:nvPr/>
        </p:nvSpPr>
        <p:spPr>
          <a:xfrm>
            <a:off x="5020945" y="4509770"/>
            <a:ext cx="1315085" cy="1576705"/>
          </a:xfrm>
          <a:prstGeom prst="roundRect">
            <a:avLst>
              <a:gd name="adj" fmla="val 9725"/>
            </a:avLst>
          </a:prstGeom>
        </p:spPr>
        <p:style>
          <a:lnRef idx="1">
            <a:schemeClr val="accent1"/>
          </a:lnRef>
          <a:fillRef idx="2">
            <a:schemeClr val="accent1"/>
          </a:fillRef>
          <a:effectRef idx="1">
            <a:schemeClr val="accent1"/>
          </a:effectRef>
          <a:fontRef idx="minor">
            <a:schemeClr val="dk1"/>
          </a:fontRef>
        </p:style>
        <p:txBody>
          <a:bodyPr rtlCol="0" anchor="ctr"/>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Cồn bay hơi</a:t>
            </a:r>
            <a:endPar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endParaRPr>
          </a:p>
        </p:txBody>
      </p:sp>
      <p:sp>
        <p:nvSpPr>
          <p:cNvPr id="15" name="圆角矩形 14"/>
          <p:cNvSpPr/>
          <p:nvPr/>
        </p:nvSpPr>
        <p:spPr bwMode="auto">
          <a:xfrm>
            <a:off x="2974340" y="2070735"/>
            <a:ext cx="2046605" cy="229616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HIỆN TƯỢNG </a:t>
            </a:r>
            <a:endParaRPr lang="en-US" altLang="zh-CN" sz="3000" b="1" dirty="0">
              <a:solidFill>
                <a:srgbClr val="FF0000"/>
              </a:solidFill>
              <a:latin typeface="Calibri Light" panose="020F0302020204030204" charset="0"/>
              <a:ea typeface="Microsoft YaHei" panose="020B0503020204020204" charset="-122"/>
              <a:cs typeface="Calibri Light" panose="020F0302020204030204" charset="0"/>
            </a:endParaRPr>
          </a:p>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VẬT LÝ</a:t>
            </a:r>
            <a:endParaRPr lang="en-US" altLang="zh-CN" sz="3000" b="1" dirty="0">
              <a:solidFill>
                <a:srgbClr val="FF0000"/>
              </a:solidFill>
              <a:latin typeface="Calibri Light" panose="020F0302020204030204" charset="0"/>
              <a:ea typeface="Microsoft YaHei" panose="020B0503020204020204" charset="-122"/>
              <a:cs typeface="Calibri Light" panose="020F03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dissolve">
                                      <p:cBhvr>
                                        <p:cTn id="22" dur="500"/>
                                        <p:tgtEl>
                                          <p:spTgt spid="100"/>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plus(in)">
                                      <p:cBhvr>
                                        <p:cTn id="27" dur="20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additive="base">
                                        <p:cTn id="32" dur="500" fill="hold"/>
                                        <p:tgtEl>
                                          <p:spTgt spid="102"/>
                                        </p:tgtEl>
                                        <p:attrNameLst>
                                          <p:attrName>ppt_x</p:attrName>
                                        </p:attrNameLst>
                                      </p:cBhvr>
                                      <p:tavLst>
                                        <p:tav tm="0">
                                          <p:val>
                                            <p:strVal val="#ppt_x"/>
                                          </p:val>
                                        </p:tav>
                                        <p:tav tm="100000">
                                          <p:val>
                                            <p:strVal val="#ppt_x"/>
                                          </p:val>
                                        </p:tav>
                                      </p:tavLst>
                                    </p:anim>
                                    <p:anim calcmode="lin" valueType="num">
                                      <p:cBhvr additive="base">
                                        <p:cTn id="33"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fill="hold"/>
                                        <p:tgtEl>
                                          <p:spTgt spid="4"/>
                                        </p:tgtEl>
                                        <p:attrNameLst>
                                          <p:attrName>ppt_x</p:attrName>
                                        </p:attrNameLst>
                                      </p:cBhvr>
                                      <p:tavLst>
                                        <p:tav tm="0">
                                          <p:val>
                                            <p:strVal val="#ppt_x"/>
                                          </p:val>
                                        </p:tav>
                                        <p:tav tm="100000">
                                          <p:val>
                                            <p:strVal val="#ppt_x"/>
                                          </p:val>
                                        </p:tav>
                                      </p:tavLst>
                                    </p:anim>
                                    <p:anim calcmode="lin" valueType="num">
                                      <p:cBhvr additive="base">
                                        <p:cTn id="5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P spid="15" grpId="1" animBg="1"/>
      <p:bldP spid="45" grpId="0" animBg="1"/>
      <p:bldP spid="45" grpId="1" animBg="1"/>
      <p:bldP spid="3" grpId="0" animBg="1"/>
      <p:bldP spid="3" grpId="1" animBg="1"/>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30" name="Picture 2" descr="F:\1-原创素材\1_mm1102\PPT\PPT_014\materaials\pageimg_g17.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53340"/>
            <a:ext cx="3115945" cy="468185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23545" y="2233930"/>
            <a:ext cx="2587625" cy="2306955"/>
          </a:xfrm>
          <a:prstGeom prst="rect">
            <a:avLst/>
          </a:prstGeom>
          <a:noFill/>
          <a:ln w="9525">
            <a:noFill/>
          </a:ln>
        </p:spPr>
        <p:txBody>
          <a:bodyPr wrap="square">
            <a:spAutoFit/>
          </a:bodyPr>
          <a:p>
            <a:pPr indent="0" algn="ctr"/>
            <a:r>
              <a:rPr lang="en-US" sz="2400">
                <a:gradFill>
                  <a:gsLst>
                    <a:gs pos="0">
                      <a:srgbClr val="012D86"/>
                    </a:gs>
                    <a:gs pos="100000">
                      <a:srgbClr val="0E2557"/>
                    </a:gs>
                  </a:gsLst>
                  <a:lin scaled="0"/>
                </a:gradFill>
                <a:latin typeface="Arial" panose="020B0604020202020204" pitchFamily="34" charset="0"/>
                <a:cs typeface="Arial" panose="020B0604020202020204" pitchFamily="34" charset="0"/>
              </a:rPr>
              <a:t>Lấy 1 số ví dụ trong đời sống về các quá trình xảy ra sự biến đổi vật lí, biến đổi hóa học.</a:t>
            </a:r>
            <a:endParaRPr lang="en-US" sz="2400" b="1">
              <a:gradFill>
                <a:gsLst>
                  <a:gs pos="0">
                    <a:srgbClr val="012D86"/>
                  </a:gs>
                  <a:gs pos="100000">
                    <a:srgbClr val="0E2557"/>
                  </a:gs>
                </a:gsLst>
                <a:lin scaled="0"/>
              </a:gradFill>
              <a:latin typeface="Arial" panose="020B0604020202020204" pitchFamily="34" charset="0"/>
              <a:cs typeface="Arial" panose="020B0604020202020204" pitchFamily="34" charset="0"/>
            </a:endParaRPr>
          </a:p>
        </p:txBody>
      </p:sp>
      <p:sp>
        <p:nvSpPr>
          <p:cNvPr id="45" name="圆角矩形 44"/>
          <p:cNvSpPr/>
          <p:nvPr/>
        </p:nvSpPr>
        <p:spPr>
          <a:xfrm>
            <a:off x="5528310" y="494030"/>
            <a:ext cx="1405890" cy="2597150"/>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rPr>
              <a:t>Đốt cháy cồn</a:t>
            </a:r>
            <a:endPar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3" name="圆角矩形 44"/>
          <p:cNvSpPr/>
          <p:nvPr/>
        </p:nvSpPr>
        <p:spPr>
          <a:xfrm>
            <a:off x="5438140" y="4105910"/>
            <a:ext cx="1315085" cy="1576705"/>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Sắt bị gỉ</a:t>
            </a:r>
            <a:endPar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endParaRPr>
          </a:p>
        </p:txBody>
      </p:sp>
      <p:sp>
        <p:nvSpPr>
          <p:cNvPr id="15" name="圆角矩形 14"/>
          <p:cNvSpPr/>
          <p:nvPr/>
        </p:nvSpPr>
        <p:spPr bwMode="auto">
          <a:xfrm>
            <a:off x="3201670" y="2070735"/>
            <a:ext cx="2046605" cy="229616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HIỆN TƯỢNG </a:t>
            </a:r>
            <a:endParaRPr lang="en-US" altLang="zh-CN" sz="3000" b="1" dirty="0">
              <a:solidFill>
                <a:srgbClr val="FF0000"/>
              </a:solidFill>
              <a:latin typeface="Calibri Light" panose="020F0302020204030204" charset="0"/>
              <a:ea typeface="Microsoft YaHei" panose="020B0503020204020204" charset="-122"/>
              <a:cs typeface="Calibri Light" panose="020F0302020204030204" charset="0"/>
            </a:endParaRPr>
          </a:p>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HÓA   HỌC</a:t>
            </a:r>
            <a:endParaRPr lang="en-US" altLang="zh-CN" sz="3000" b="1" dirty="0">
              <a:solidFill>
                <a:srgbClr val="FF0000"/>
              </a:solidFill>
              <a:latin typeface="Calibri Light" panose="020F0302020204030204" charset="0"/>
              <a:ea typeface="Microsoft YaHei" panose="020B0503020204020204" charset="-122"/>
              <a:cs typeface="Calibri Light" panose="020F0302020204030204" charset="0"/>
            </a:endParaRPr>
          </a:p>
        </p:txBody>
      </p:sp>
      <p:pic>
        <p:nvPicPr>
          <p:cNvPr id="103" name="Picture 102"/>
          <p:cNvPicPr/>
          <p:nvPr/>
        </p:nvPicPr>
        <p:blipFill>
          <a:blip r:embed="rId2"/>
          <a:stretch>
            <a:fillRect/>
          </a:stretch>
        </p:blipFill>
        <p:spPr>
          <a:xfrm>
            <a:off x="7296150" y="494030"/>
            <a:ext cx="4171950" cy="2597150"/>
          </a:xfrm>
          <a:prstGeom prst="rect">
            <a:avLst/>
          </a:prstGeom>
          <a:noFill/>
          <a:ln w="9525">
            <a:noFill/>
          </a:ln>
        </p:spPr>
      </p:pic>
      <p:pic>
        <p:nvPicPr>
          <p:cNvPr id="104" name="Picture 103"/>
          <p:cNvPicPr/>
          <p:nvPr/>
        </p:nvPicPr>
        <p:blipFill>
          <a:blip r:embed="rId3"/>
          <a:stretch>
            <a:fillRect/>
          </a:stretch>
        </p:blipFill>
        <p:spPr>
          <a:xfrm>
            <a:off x="7170420" y="3808730"/>
            <a:ext cx="2646045" cy="2870835"/>
          </a:xfrm>
          <a:prstGeom prst="rect">
            <a:avLst/>
          </a:prstGeom>
          <a:noFill/>
          <a:ln w="9525">
            <a:noFill/>
          </a:ln>
        </p:spPr>
      </p:pic>
      <p:pic>
        <p:nvPicPr>
          <p:cNvPr id="105" name="Picture 104"/>
          <p:cNvPicPr/>
          <p:nvPr/>
        </p:nvPicPr>
        <p:blipFill>
          <a:blip r:embed="rId4"/>
          <a:stretch>
            <a:fillRect/>
          </a:stretch>
        </p:blipFill>
        <p:spPr>
          <a:xfrm>
            <a:off x="9805035" y="3808730"/>
            <a:ext cx="2386965" cy="29337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grpId="2"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0" fill="hold"/>
                                        <p:tgtEl>
                                          <p:spTgt spid="15"/>
                                        </p:tgtEl>
                                        <p:attrNameLst>
                                          <p:attrName>ppt_x</p:attrName>
                                        </p:attrNameLst>
                                      </p:cBhvr>
                                      <p:tavLst>
                                        <p:tav tm="0">
                                          <p:val>
                                            <p:strVal val="#ppt_x"/>
                                          </p:val>
                                        </p:tav>
                                        <p:tav tm="100000">
                                          <p:val>
                                            <p:strVal val="#ppt_x"/>
                                          </p:val>
                                        </p:tav>
                                      </p:tavLst>
                                    </p:anim>
                                    <p:anim calcmode="lin" valueType="num">
                                      <p:cBhvr additive="base">
                                        <p:cTn id="23" dur="5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3"/>
                                        </p:tgtEl>
                                        <p:attrNameLst>
                                          <p:attrName>style.visibility</p:attrName>
                                        </p:attrNameLst>
                                      </p:cBhvr>
                                      <p:to>
                                        <p:strVal val="visible"/>
                                      </p:to>
                                    </p:set>
                                    <p:animEffect transition="in" filter="dissolve">
                                      <p:cBhvr>
                                        <p:cTn id="28" dur="500"/>
                                        <p:tgtEl>
                                          <p:spTgt spid="10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2"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checkerboard(across)">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4"/>
                                        </p:tgtEl>
                                        <p:attrNameLst>
                                          <p:attrName>style.visibility</p:attrName>
                                        </p:attrNameLst>
                                      </p:cBhvr>
                                      <p:to>
                                        <p:strVal val="visible"/>
                                      </p:to>
                                    </p:set>
                                    <p:anim calcmode="lin" valueType="num">
                                      <p:cBhvr additive="base">
                                        <p:cTn id="38" dur="500" fill="hold"/>
                                        <p:tgtEl>
                                          <p:spTgt spid="104"/>
                                        </p:tgtEl>
                                        <p:attrNameLst>
                                          <p:attrName>ppt_x</p:attrName>
                                        </p:attrNameLst>
                                      </p:cBhvr>
                                      <p:tavLst>
                                        <p:tav tm="0">
                                          <p:val>
                                            <p:strVal val="#ppt_x"/>
                                          </p:val>
                                        </p:tav>
                                        <p:tav tm="100000">
                                          <p:val>
                                            <p:strVal val="#ppt_x"/>
                                          </p:val>
                                        </p:tav>
                                      </p:tavLst>
                                    </p:anim>
                                    <p:anim calcmode="lin" valueType="num">
                                      <p:cBhvr additive="base">
                                        <p:cTn id="39"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5"/>
                                        </p:tgtEl>
                                        <p:attrNameLst>
                                          <p:attrName>style.visibility</p:attrName>
                                        </p:attrNameLst>
                                      </p:cBhvr>
                                      <p:to>
                                        <p:strVal val="visible"/>
                                      </p:to>
                                    </p:set>
                                    <p:anim calcmode="lin" valueType="num">
                                      <p:cBhvr additive="base">
                                        <p:cTn id="44" dur="500" fill="hold"/>
                                        <p:tgtEl>
                                          <p:spTgt spid="105"/>
                                        </p:tgtEl>
                                        <p:attrNameLst>
                                          <p:attrName>ppt_x</p:attrName>
                                        </p:attrNameLst>
                                      </p:cBhvr>
                                      <p:tavLst>
                                        <p:tav tm="0">
                                          <p:val>
                                            <p:strVal val="#ppt_x"/>
                                          </p:val>
                                        </p:tav>
                                        <p:tav tm="100000">
                                          <p:val>
                                            <p:strVal val="#ppt_x"/>
                                          </p:val>
                                        </p:tav>
                                      </p:tavLst>
                                    </p:anim>
                                    <p:anim calcmode="lin" valueType="num">
                                      <p:cBhvr additive="base">
                                        <p:cTn id="45"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2"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ox(in)">
                                      <p:cBhvr>
                                        <p:cTn id="5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bldLvl="0" animBg="1"/>
      <p:bldP spid="15" grpId="1" animBg="1"/>
      <p:bldP spid="45" grpId="1" animBg="1"/>
      <p:bldP spid="3" grpId="1" animBg="1"/>
      <p:bldP spid="15" grpId="2" bldLvl="0" animBg="1"/>
      <p:bldP spid="45" grpId="2" animBg="1"/>
      <p:bldP spid="3"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080"/>
            <a:ext cx="12192000" cy="6858000"/>
          </a:xfrm>
          <a:prstGeom prst="rect">
            <a:avLst/>
          </a:prstGeom>
        </p:spPr>
      </p:pic>
      <p:sp>
        <p:nvSpPr>
          <p:cNvPr id="2" name="Text Box 1"/>
          <p:cNvSpPr txBox="1"/>
          <p:nvPr/>
        </p:nvSpPr>
        <p:spPr>
          <a:xfrm>
            <a:off x="184150" y="1417955"/>
            <a:ext cx="1909445" cy="156845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p>
            <a:pPr indent="0"/>
            <a:r>
              <a:rPr lang="en-US" sz="32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a:t>
            </a:r>
            <a:endParaRPr lang="en-US" sz="32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71688" name="图片 71687" descr="8"/>
          <p:cNvPicPr>
            <a:picLocks noChangeAspect="1"/>
          </p:cNvPicPr>
          <p:nvPr/>
        </p:nvPicPr>
        <p:blipFill>
          <a:blip r:embed="rId2"/>
          <a:stretch>
            <a:fillRect/>
          </a:stretch>
        </p:blipFill>
        <p:spPr>
          <a:xfrm>
            <a:off x="1685925" y="5008245"/>
            <a:ext cx="10711815" cy="2046605"/>
          </a:xfrm>
          <a:prstGeom prst="rect">
            <a:avLst/>
          </a:prstGeom>
          <a:noFill/>
          <a:ln w="9525">
            <a:noFill/>
          </a:ln>
        </p:spPr>
      </p:pic>
      <p:sp>
        <p:nvSpPr>
          <p:cNvPr id="104" name="Text Box 103"/>
          <p:cNvSpPr txBox="1"/>
          <p:nvPr/>
        </p:nvSpPr>
        <p:spPr>
          <a:xfrm>
            <a:off x="1950720" y="5126990"/>
            <a:ext cx="10538460" cy="1383665"/>
          </a:xfrm>
          <a:prstGeom prst="rect">
            <a:avLst/>
          </a:prstGeom>
          <a:noFill/>
          <a:ln w="9525">
            <a:noFill/>
          </a:ln>
        </p:spPr>
        <p:txBody>
          <a:bodyPr wrap="square">
            <a:spAutoFit/>
          </a:bodyPr>
          <a:p>
            <a:pPr indent="342265"/>
            <a:r>
              <a:rPr lang="en-US" sz="2800" b="1">
                <a:solidFill>
                  <a:schemeClr val="accent4">
                    <a:lumMod val="50000"/>
                  </a:schemeClr>
                </a:solidFill>
                <a:latin typeface="Arial" panose="020B0604020202020204" pitchFamily="34" charset="0"/>
                <a:cs typeface="Arial" panose="020B0604020202020204" pitchFamily="34" charset="0"/>
              </a:rPr>
              <a:t>Khi đốt nến, một phần nến chảy lỏng, một phần nến bị cháy. Cây nến ngắn dần. Vậy phần nến nào đã bị biến đổi thành chất mới?</a:t>
            </a:r>
            <a:endParaRPr lang="en-US" sz="2800" b="1">
              <a:solidFill>
                <a:schemeClr val="accent4">
                  <a:lumMod val="50000"/>
                </a:schemeClr>
              </a:solidFill>
              <a:latin typeface="Arial" panose="020B0604020202020204" pitchFamily="34" charset="0"/>
              <a:cs typeface="Arial" panose="020B0604020202020204" pitchFamily="34" charset="0"/>
            </a:endParaRPr>
          </a:p>
        </p:txBody>
      </p:sp>
      <p:pic>
        <p:nvPicPr>
          <p:cNvPr id="4" name="production_id_4524039 (1080p)">
            <a:hlinkClick r:id="" action="ppaction://media"/>
          </p:cNvPr>
          <p:cNvPicPr/>
          <p:nvPr>
            <a:videoFile r:link="rId3"/>
            <p:extLst>
              <p:ext uri="{DAA4B4D4-6D71-4841-9C94-3DE7FCFB9230}">
                <p14:media xmlns:p14="http://schemas.microsoft.com/office/powerpoint/2010/main" r:embed="rId4"/>
              </p:ext>
            </p:extLst>
          </p:nvPr>
        </p:nvPicPr>
        <p:blipFill>
          <a:blip r:embed="rId5"/>
          <a:stretch>
            <a:fillRect/>
          </a:stretch>
        </p:blipFill>
        <p:spPr>
          <a:xfrm>
            <a:off x="2533650" y="0"/>
            <a:ext cx="9658350" cy="4739005"/>
          </a:xfrm>
          <a:prstGeom prst="rect">
            <a:avLst/>
          </a:prstGeom>
        </p:spPr>
      </p:pic>
      <p:pic>
        <p:nvPicPr>
          <p:cNvPr id="22530" name="Picture 2" descr="F:\1-原创素材\1_mm1102\PPT\PPT_014\materaials\pageimg_g1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0" y="-410210"/>
            <a:ext cx="2384425" cy="39052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71688"/>
                                        </p:tgtEl>
                                        <p:attrNameLst>
                                          <p:attrName>style.visibility</p:attrName>
                                        </p:attrNameLst>
                                      </p:cBhvr>
                                      <p:to>
                                        <p:strVal val="visible"/>
                                      </p:to>
                                    </p:set>
                                    <p:anim calcmode="lin" valueType="num">
                                      <p:cBhvr additive="base">
                                        <p:cTn id="7" dur="5000" fill="hold"/>
                                        <p:tgtEl>
                                          <p:spTgt spid="71688"/>
                                        </p:tgtEl>
                                        <p:attrNameLst>
                                          <p:attrName>ppt_x</p:attrName>
                                        </p:attrNameLst>
                                      </p:cBhvr>
                                      <p:tavLst>
                                        <p:tav tm="0">
                                          <p:val>
                                            <p:strVal val="#ppt_x"/>
                                          </p:val>
                                        </p:tav>
                                        <p:tav tm="100000">
                                          <p:val>
                                            <p:strVal val="#ppt_x"/>
                                          </p:val>
                                        </p:tav>
                                      </p:tavLst>
                                    </p:anim>
                                    <p:anim calcmode="lin" valueType="num">
                                      <p:cBhvr additive="base">
                                        <p:cTn id="8" dur="5000" fill="hold"/>
                                        <p:tgtEl>
                                          <p:spTgt spid="716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4"/>
                                        </p:tgtEl>
                                        <p:attrNameLst>
                                          <p:attrName>style.visibility</p:attrName>
                                        </p:attrNameLst>
                                      </p:cBhvr>
                                      <p:to>
                                        <p:strVal val="visible"/>
                                      </p:to>
                                    </p:set>
                                    <p:anim calcmode="lin" valueType="num">
                                      <p:cBhvr additive="base">
                                        <p:cTn id="13" dur="500" fill="hold"/>
                                        <p:tgtEl>
                                          <p:spTgt spid="104"/>
                                        </p:tgtEl>
                                        <p:attrNameLst>
                                          <p:attrName>ppt_x</p:attrName>
                                        </p:attrNameLst>
                                      </p:cBhvr>
                                      <p:tavLst>
                                        <p:tav tm="0">
                                          <p:val>
                                            <p:strVal val="#ppt_x"/>
                                          </p:val>
                                        </p:tav>
                                        <p:tav tm="100000">
                                          <p:val>
                                            <p:strVal val="#ppt_x"/>
                                          </p:val>
                                        </p:tav>
                                      </p:tavLst>
                                    </p:anim>
                                    <p:anim calcmode="lin" valueType="num">
                                      <p:cBhvr additive="base">
                                        <p:cTn id="1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5" fill="hold" display="1">
                  <p:stCondLst>
                    <p:cond delay="indefinite"/>
                  </p:stCondLst>
                </p:cTn>
                <p:tgtEl>
                  <p:spTgt spid="4"/>
                </p:tgtEl>
              </p:cMediaNode>
            </p:video>
          </p:childTnLst>
        </p:cTn>
      </p:par>
    </p:tnLst>
    <p:bldLst>
      <p:bldP spid="2" grpId="0" animBg="1"/>
      <p:bldP spid="2" grpId="1" animBg="1"/>
      <p:bldP spid="10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2">
            <a:extLst>
              <a:ext uri="{BEBA8EAE-BF5A-486C-A8C5-ECC9F3942E4B}">
                <a14:imgProps xmlns:a14="http://schemas.microsoft.com/office/drawing/2010/main">
                  <a14:imgLayer r:embed="rId3">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4"/>
          <a:stretch>
            <a:fillRect/>
          </a:stretch>
        </p:blipFill>
        <p:spPr>
          <a:xfrm>
            <a:off x="858520" y="-254000"/>
            <a:ext cx="5876290" cy="4444365"/>
          </a:xfrm>
          <a:prstGeom prst="rect">
            <a:avLst/>
          </a:prstGeom>
          <a:noFill/>
          <a:ln w="9525">
            <a:noFill/>
          </a:ln>
        </p:spPr>
      </p:pic>
      <p:sp>
        <p:nvSpPr>
          <p:cNvPr id="4" name="Text Box 3"/>
          <p:cNvSpPr txBox="1"/>
          <p:nvPr/>
        </p:nvSpPr>
        <p:spPr>
          <a:xfrm>
            <a:off x="1647825" y="772795"/>
            <a:ext cx="3509010" cy="2306955"/>
          </a:xfrm>
          <a:prstGeom prst="rect">
            <a:avLst/>
          </a:prstGeom>
          <a:noFill/>
        </p:spPr>
        <p:txBody>
          <a:bodyPr wrap="square" rtlCol="0">
            <a:spAutoFit/>
          </a:bodyPr>
          <a:p>
            <a:pPr algn="l"/>
            <a:r>
              <a:rPr lang="en-US" sz="2800" b="1">
                <a:solidFill>
                  <a:srgbClr val="FF0000"/>
                </a:solidFill>
                <a:latin typeface="Bahnschrift Light" panose="020B0502040204020203" charset="0"/>
                <a:cs typeface="Bahnschrift Light" panose="020B0502040204020203" charset="0"/>
              </a:rPr>
              <a:t>Các quá trình : đốt cháy nhiên liệu, phân hủy chất, tổng hợp chất... </a:t>
            </a:r>
            <a:r>
              <a:rPr lang="en-US"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ahnschrift Light" panose="020B0502040204020203" charset="0"/>
                <a:cs typeface="Bahnschrift Light" panose="020B0502040204020203" charset="0"/>
              </a:rPr>
              <a:t>có</a:t>
            </a:r>
            <a:r>
              <a:rPr lang="en-US" sz="2800" b="1">
                <a:solidFill>
                  <a:srgbClr val="FF0000"/>
                </a:solidFill>
                <a:latin typeface="Bahnschrift Light" panose="020B0502040204020203" charset="0"/>
                <a:cs typeface="Bahnschrift Light" panose="020B0502040204020203" charset="0"/>
              </a:rPr>
              <a:t> sự  tạo thành chất mới </a:t>
            </a:r>
            <a:endParaRPr lang="en-US" sz="2800" b="1">
              <a:solidFill>
                <a:srgbClr val="FF0000"/>
              </a:solidFill>
              <a:latin typeface="Bahnschrift Light" panose="020B0502040204020203" charset="0"/>
              <a:cs typeface="Bahnschrift Light" panose="020B0502040204020203" charset="0"/>
            </a:endParaRPr>
          </a:p>
        </p:txBody>
      </p:sp>
      <p:sp>
        <p:nvSpPr>
          <p:cNvPr id="2" name="Right Arrow 1"/>
          <p:cNvSpPr/>
          <p:nvPr/>
        </p:nvSpPr>
        <p:spPr>
          <a:xfrm>
            <a:off x="6809105" y="1784985"/>
            <a:ext cx="1308735" cy="8115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en-US"/>
          </a:p>
        </p:txBody>
      </p:sp>
      <p:pic>
        <p:nvPicPr>
          <p:cNvPr id="33800" name="图片 33799" descr="1-25"/>
          <p:cNvPicPr>
            <a:picLocks noChangeAspect="1"/>
          </p:cNvPicPr>
          <p:nvPr/>
        </p:nvPicPr>
        <p:blipFill>
          <a:blip r:embed="rId5"/>
          <a:stretch>
            <a:fillRect/>
          </a:stretch>
        </p:blipFill>
        <p:spPr>
          <a:xfrm>
            <a:off x="8049895" y="266700"/>
            <a:ext cx="4328795" cy="3848735"/>
          </a:xfrm>
          <a:prstGeom prst="rect">
            <a:avLst/>
          </a:prstGeom>
          <a:noFill/>
          <a:ln w="9525">
            <a:noFill/>
          </a:ln>
        </p:spPr>
      </p:pic>
      <p:sp>
        <p:nvSpPr>
          <p:cNvPr id="5" name="Text Box 4"/>
          <p:cNvSpPr txBox="1"/>
          <p:nvPr/>
        </p:nvSpPr>
        <p:spPr>
          <a:xfrm>
            <a:off x="9287510" y="1520190"/>
            <a:ext cx="1853565" cy="107632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en-US" sz="3200" b="1">
                <a:solidFill>
                  <a:schemeClr val="accent6"/>
                </a:solidFill>
                <a:latin typeface="+mj-lt"/>
                <a:cs typeface="+mj-lt"/>
              </a:rPr>
              <a:t>BIẾN ĐỔI HÓA HỌC</a:t>
            </a:r>
            <a:endParaRPr lang="en-US" sz="3200" b="1">
              <a:solidFill>
                <a:schemeClr val="accent6"/>
              </a:solidFill>
              <a:latin typeface="+mj-lt"/>
              <a:cs typeface="+mj-lt"/>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3800"/>
                                        </p:tgtEl>
                                        <p:attrNameLst>
                                          <p:attrName>style.visibility</p:attrName>
                                        </p:attrNameLst>
                                      </p:cBhvr>
                                      <p:to>
                                        <p:strVal val="visible"/>
                                      </p:to>
                                    </p:set>
                                    <p:anim calcmode="lin" valueType="num">
                                      <p:cBhvr additive="base">
                                        <p:cTn id="23" dur="500"/>
                                        <p:tgtEl>
                                          <p:spTgt spid="33800"/>
                                        </p:tgtEl>
                                        <p:attrNameLst>
                                          <p:attrName>ppt_y</p:attrName>
                                        </p:attrNameLst>
                                      </p:cBhvr>
                                      <p:tavLst>
                                        <p:tav tm="0">
                                          <p:val>
                                            <p:strVal val="#ppt_y+#ppt_h*1.125000"/>
                                          </p:val>
                                        </p:tav>
                                        <p:tav tm="100000">
                                          <p:val>
                                            <p:strVal val="#ppt_y"/>
                                          </p:val>
                                        </p:tav>
                                      </p:tavLst>
                                    </p:anim>
                                    <p:animEffect transition="in" filter="wipe(up)">
                                      <p:cBhvr>
                                        <p:cTn id="24" dur="500"/>
                                        <p:tgtEl>
                                          <p:spTgt spid="3380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bldLvl="0" animBg="1"/>
      <p:bldP spid="2" grpId="1" animBg="1"/>
      <p:bldP spid="5" grpId="0" bldLvl="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8" name="Picture 6" descr="7"/>
          <p:cNvPicPr>
            <a:picLocks noChangeAspect="1"/>
          </p:cNvPicPr>
          <p:nvPr>
            <p:ph idx="1"/>
          </p:nvPr>
        </p:nvPicPr>
        <p:blipFill>
          <a:blip r:embed="rId1"/>
          <a:stretch>
            <a:fillRect/>
          </a:stretch>
        </p:blipFill>
        <p:spPr>
          <a:xfrm>
            <a:off x="142875" y="0"/>
            <a:ext cx="1172210" cy="1185545"/>
          </a:xfrm>
          <a:prstGeom prst="rect">
            <a:avLst/>
          </a:prstGeom>
          <a:noFill/>
          <a:ln w="9525">
            <a:noFill/>
          </a:ln>
        </p:spPr>
      </p:pic>
      <p:sp>
        <p:nvSpPr>
          <p:cNvPr id="12" name="圆角矩形 11"/>
          <p:cNvSpPr/>
          <p:nvPr/>
        </p:nvSpPr>
        <p:spPr>
          <a:xfrm>
            <a:off x="142875" y="118554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l"/>
            <a:endParaRPr lang="zh-CN" altLang="en-US" b="1">
              <a:solidFill>
                <a:srgbClr val="FFFF00"/>
              </a:solidFill>
            </a:endParaRPr>
          </a:p>
          <a:p>
            <a:pPr algn="l"/>
            <a:endParaRPr lang="zh-CN" altLang="en-US" b="1">
              <a:solidFill>
                <a:srgbClr val="FFFF00"/>
              </a:solidFill>
            </a:endParaRPr>
          </a:p>
          <a:p>
            <a:pPr algn="l"/>
            <a:r>
              <a:rPr lang="zh-CN" altLang="en-US" b="1">
                <a:solidFill>
                  <a:srgbClr val="FFFF00"/>
                </a:solidFill>
              </a:rPr>
              <a:t>*</a:t>
            </a:r>
            <a:r>
              <a:rPr lang="zh-CN" altLang="en-US" sz="2800" b="1">
                <a:solidFill>
                  <a:srgbClr val="FFFF00"/>
                </a:solidFill>
              </a:rPr>
              <a:t> </a:t>
            </a:r>
            <a:r>
              <a:rPr lang="en-US" altLang="zh-CN" sz="2800" b="1">
                <a:solidFill>
                  <a:srgbClr val="FFFF00"/>
                </a:solidFill>
              </a:rPr>
              <a:t>Biến đổi vật lý: </a:t>
            </a:r>
            <a:r>
              <a:rPr lang="en-US" altLang="zh-CN" sz="2800" b="1">
                <a:solidFill>
                  <a:schemeClr val="tx1"/>
                </a:solidFill>
              </a:rPr>
              <a:t>không có sự tạo thành chất mới</a:t>
            </a:r>
            <a:endParaRPr lang="zh-CN" altLang="en-US" sz="2800" b="1">
              <a:solidFill>
                <a:srgbClr val="FFFF00"/>
              </a:solidFill>
            </a:endParaRPr>
          </a:p>
          <a:p>
            <a:pPr algn="l"/>
            <a:r>
              <a:rPr lang="zh-CN" altLang="en-US" sz="2800" b="1">
                <a:solidFill>
                  <a:srgbClr val="FFFF00"/>
                </a:solidFill>
                <a:sym typeface="+mn-ea"/>
              </a:rPr>
              <a:t>* </a:t>
            </a:r>
            <a:r>
              <a:rPr lang="en-US" altLang="zh-CN" sz="2800" b="1">
                <a:solidFill>
                  <a:srgbClr val="FFFF00"/>
                </a:solidFill>
                <a:sym typeface="+mn-ea"/>
              </a:rPr>
              <a:t>Biến đổi hóa học: </a:t>
            </a:r>
            <a:r>
              <a:rPr lang="en-US" altLang="zh-CN" sz="2800" b="1">
                <a:solidFill>
                  <a:schemeClr val="tx1"/>
                </a:solidFill>
                <a:sym typeface="+mn-ea"/>
              </a:rPr>
              <a:t>có sự tạo thành chất mới</a:t>
            </a:r>
            <a:endParaRPr lang="zh-CN" altLang="en-US" sz="2800" b="1">
              <a:solidFill>
                <a:srgbClr val="FFFF00"/>
              </a:solidFill>
            </a:endParaRPr>
          </a:p>
          <a:p>
            <a:pPr algn="l"/>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endParaRPr lang="en-US" altLang="zh-CN" sz="3200" b="1" dirty="0">
              <a:solidFill>
                <a:srgbClr val="FF0000"/>
              </a:solidFill>
              <a:latin typeface="Calibri Light" panose="020F0302020204030204" charset="0"/>
              <a:ea typeface="Microsoft YaHei" panose="020B0503020204020204" charset="-122"/>
              <a:cs typeface="Calibri Light" panose="020F0302020204030204" charset="0"/>
            </a:endParaRPr>
          </a:p>
        </p:txBody>
      </p:sp>
      <p:pic>
        <p:nvPicPr>
          <p:cNvPr id="3081" name="Picture 9" descr="9"/>
          <p:cNvPicPr>
            <a:picLocks noChangeAspect="1"/>
          </p:cNvPicPr>
          <p:nvPr/>
        </p:nvPicPr>
        <p:blipFill>
          <a:blip r:embed="rId2"/>
          <a:stretch>
            <a:fillRect/>
          </a:stretch>
        </p:blipFill>
        <p:spPr>
          <a:xfrm>
            <a:off x="238125" y="1372235"/>
            <a:ext cx="7164705" cy="783590"/>
          </a:xfrm>
          <a:prstGeom prst="rect">
            <a:avLst/>
          </a:prstGeom>
          <a:noFill/>
          <a:ln w="9525">
            <a:noFill/>
          </a:ln>
        </p:spPr>
      </p:pic>
      <p:sp>
        <p:nvSpPr>
          <p:cNvPr id="3" name="Text Box 2"/>
          <p:cNvSpPr txBox="1"/>
          <p:nvPr/>
        </p:nvSpPr>
        <p:spPr>
          <a:xfrm>
            <a:off x="455295" y="1419860"/>
            <a:ext cx="7394575" cy="521970"/>
          </a:xfrm>
          <a:prstGeom prst="rect">
            <a:avLst/>
          </a:prstGeom>
          <a:noFill/>
        </p:spPr>
        <p:txBody>
          <a:bodyPr wrap="square" rtlCol="0">
            <a:spAutoFit/>
          </a:bodyPr>
          <a:p>
            <a:r>
              <a:rPr lang="en-US" sz="2800" b="1">
                <a:latin typeface="+mj-lt"/>
                <a:cs typeface="+mj-lt"/>
                <a:sym typeface="+mn-ea"/>
              </a:rPr>
              <a:t>I. BIẾN ĐỔI VẬT LÝ VÀ BIẾN ĐỔI HÓA HỌC</a:t>
            </a:r>
            <a:endParaRPr lang="en-US" sz="2800" b="1">
              <a:latin typeface="+mj-lt"/>
              <a:cs typeface="+mj-lt"/>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2" grpId="0" bldLvl="0" animBg="1"/>
      <p:bldP spid="1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2">
            <a:extLst>
              <a:ext uri="{BEBA8EAE-BF5A-486C-A8C5-ECC9F3942E4B}">
                <a14:imgProps xmlns:a14="http://schemas.microsoft.com/office/drawing/2010/main">
                  <a14:imgLayer r:embed="rId3">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4"/>
          <a:stretch>
            <a:fillRect/>
          </a:stretch>
        </p:blipFill>
        <p:spPr>
          <a:xfrm>
            <a:off x="81280" y="-709930"/>
            <a:ext cx="6189980" cy="4971415"/>
          </a:xfrm>
          <a:prstGeom prst="rect">
            <a:avLst/>
          </a:prstGeom>
          <a:noFill/>
          <a:ln w="9525">
            <a:noFill/>
          </a:ln>
        </p:spPr>
      </p:pic>
      <p:sp>
        <p:nvSpPr>
          <p:cNvPr id="4" name="Text Box 3"/>
          <p:cNvSpPr txBox="1"/>
          <p:nvPr/>
        </p:nvSpPr>
        <p:spPr>
          <a:xfrm>
            <a:off x="918845" y="521970"/>
            <a:ext cx="3954145" cy="2891790"/>
          </a:xfrm>
          <a:prstGeom prst="rect">
            <a:avLst/>
          </a:prstGeom>
          <a:noFill/>
        </p:spPr>
        <p:txBody>
          <a:bodyPr wrap="square" rtlCol="0">
            <a:spAutoFit/>
          </a:bodyPr>
          <a:p>
            <a:pPr algn="l"/>
            <a:r>
              <a:rPr lang="en-US" sz="2600" b="1">
                <a:solidFill>
                  <a:srgbClr val="FF0000"/>
                </a:solidFill>
                <a:latin typeface="Bahnschrift Light" panose="020B0502040204020203" charset="0"/>
                <a:cs typeface="Bahnschrift Light" panose="020B0502040204020203" charset="0"/>
              </a:rPr>
              <a:t>Trong cơ thể người và động vật, sự trao đổi chất là 1 loạt các quá trình sinh hóa, đó là những quá trình phức tạp, bao gồm cả biến đổi vật lí và biến đổi hóa học.</a:t>
            </a:r>
            <a:endParaRPr lang="en-US" sz="2600" b="1">
              <a:solidFill>
                <a:srgbClr val="FF0000"/>
              </a:solidFill>
              <a:latin typeface="Bahnschrift Light" panose="020B0502040204020203" charset="0"/>
              <a:cs typeface="Bahnschrift Light" panose="020B0502040204020203" charset="0"/>
            </a:endParaRPr>
          </a:p>
        </p:txBody>
      </p:sp>
      <p:pic>
        <p:nvPicPr>
          <p:cNvPr id="106" name="Picture 105"/>
          <p:cNvPicPr/>
          <p:nvPr/>
        </p:nvPicPr>
        <p:blipFill>
          <a:blip r:embed="rId5"/>
          <a:stretch>
            <a:fillRect/>
          </a:stretch>
        </p:blipFill>
        <p:spPr>
          <a:xfrm>
            <a:off x="6126480" y="-111760"/>
            <a:ext cx="6280150" cy="679323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2"/>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endPar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endParaRPr>
          </a:p>
        </p:txBody>
      </p:sp>
      <p:sp>
        <p:nvSpPr>
          <p:cNvPr id="12" name="文本框 52"/>
          <p:cNvSpPr txBox="1"/>
          <p:nvPr/>
        </p:nvSpPr>
        <p:spPr>
          <a:xfrm>
            <a:off x="469265" y="217170"/>
            <a:ext cx="1492250" cy="645160"/>
          </a:xfrm>
          <a:prstGeom prst="rect">
            <a:avLst/>
          </a:prstGeom>
          <a:noFill/>
        </p:spPr>
        <p:txBody>
          <a:bodyPr wrap="square" rtlCol="0">
            <a:spAutoFit/>
          </a:bodyPr>
          <a:p>
            <a:pPr algn="ctr"/>
            <a:r>
              <a:rPr lang="en-US" altLang="zh-CN" sz="3600" b="1" dirty="0">
                <a:solidFill>
                  <a:srgbClr val="F77A08"/>
                </a:solidFill>
                <a:latin typeface="Microsoft YaHei" panose="020B0503020204020204" charset="-122"/>
                <a:ea typeface="Microsoft YaHei" panose="020B0503020204020204" charset="-122"/>
              </a:rPr>
              <a:t>II.</a:t>
            </a:r>
            <a:endParaRPr lang="en-US" altLang="zh-CN" sz="3600" b="1" dirty="0">
              <a:solidFill>
                <a:srgbClr val="F77A08"/>
              </a:solidFill>
              <a:latin typeface="Microsoft YaHei" panose="020B0503020204020204" charset="-122"/>
              <a:ea typeface="Microsoft YaHei" panose="020B0503020204020204" charset="-122"/>
            </a:endParaRP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endParaRPr lang="en-US" altLang="zh-CN" sz="2800" b="1" dirty="0">
              <a:solidFill>
                <a:schemeClr val="accent6">
                  <a:lumMod val="50000"/>
                </a:schemeClr>
              </a:solidFill>
              <a:latin typeface="Microsoft YaHei" panose="020B0503020204020204" charset="-122"/>
              <a:ea typeface="Microsoft YaHei" panose="020B0503020204020204" charset="-122"/>
            </a:endParaRPr>
          </a:p>
        </p:txBody>
      </p:sp>
      <p:sp>
        <p:nvSpPr>
          <p:cNvPr id="45" name="圆角矩形 44"/>
          <p:cNvSpPr/>
          <p:nvPr/>
        </p:nvSpPr>
        <p:spPr>
          <a:xfrm>
            <a:off x="469900" y="1013460"/>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pic>
        <p:nvPicPr>
          <p:cNvPr id="3080" name="Picture 8" descr="8"/>
          <p:cNvPicPr>
            <a:picLocks noChangeAspect="1"/>
          </p:cNvPicPr>
          <p:nvPr/>
        </p:nvPicPr>
        <p:blipFill>
          <a:blip r:embed="rId3"/>
          <a:stretch>
            <a:fillRect/>
          </a:stretch>
        </p:blipFill>
        <p:spPr>
          <a:xfrm>
            <a:off x="469900" y="1649095"/>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p>
            <a:pPr indent="0"/>
            <a:r>
              <a:rPr lang="en-US" sz="2800" b="0">
                <a:latin typeface="Arial" panose="020B0604020202020204" pitchFamily="34" charset="0"/>
                <a:cs typeface="Arial" panose="020B0604020202020204" pitchFamily="34" charset="0"/>
              </a:rPr>
              <a:t>Phản ứng hoá học là quá trình biến đổi từ chất này thành chất khác</a:t>
            </a:r>
            <a:r>
              <a:rPr lang="en-US" sz="1400" b="0" i="1">
                <a:latin typeface="Times New Roman" panose="02020603050405020304" pitchFamily="18" charset="0"/>
              </a:rPr>
              <a:t>.</a:t>
            </a:r>
            <a:endParaRPr lang="en-US"/>
          </a:p>
        </p:txBody>
      </p:sp>
      <p:sp>
        <p:nvSpPr>
          <p:cNvPr id="18" name="Rounded Rectangle 17"/>
          <p:cNvSpPr/>
          <p:nvPr/>
        </p:nvSpPr>
        <p:spPr>
          <a:xfrm>
            <a:off x="181610" y="3342640"/>
            <a:ext cx="12011025" cy="20802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l"/>
            <a:r>
              <a:rPr lang="en-US" sz="2800">
                <a:solidFill>
                  <a:schemeClr val="accent6">
                    <a:lumMod val="50000"/>
                  </a:schemeClr>
                </a:solidFill>
                <a:sym typeface="+mn-ea"/>
              </a:rPr>
              <a:t>+ Chất ban đầu bị biến đổi trong phản ứng gọi là gì?</a:t>
            </a:r>
            <a:endParaRPr lang="en-US" sz="2800">
              <a:solidFill>
                <a:schemeClr val="accent6">
                  <a:lumMod val="50000"/>
                </a:schemeClr>
              </a:solidFill>
            </a:endParaRPr>
          </a:p>
          <a:p>
            <a:pPr algn="l"/>
            <a:r>
              <a:rPr lang="en-US" sz="2800">
                <a:solidFill>
                  <a:schemeClr val="accent6">
                    <a:lumMod val="50000"/>
                  </a:schemeClr>
                </a:solidFill>
                <a:sym typeface="+mn-ea"/>
              </a:rPr>
              <a:t>+ Chất mới sinh ra gọi là gì?</a:t>
            </a:r>
            <a:endParaRPr lang="en-US" sz="2800">
              <a:solidFill>
                <a:schemeClr val="accent6">
                  <a:lumMod val="50000"/>
                </a:schemeClr>
              </a:solidFill>
            </a:endParaRPr>
          </a:p>
          <a:p>
            <a:pPr algn="l"/>
            <a:r>
              <a:rPr lang="en-US" sz="2800">
                <a:solidFill>
                  <a:schemeClr val="accent6">
                    <a:lumMod val="50000"/>
                  </a:schemeClr>
                </a:solidFill>
              </a:rPr>
              <a:t>+ Trong quá trình phản ứng, lượng chất nào tăng dần, lượng chất nào giảm dần?</a:t>
            </a:r>
            <a:endParaRPr lang="en-US" sz="2800">
              <a:solidFill>
                <a:schemeClr val="accent6">
                  <a:lumMod val="50000"/>
                </a:schemeClr>
              </a:solidFill>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ox(in)">
                                      <p:cBhvr>
                                        <p:cTn id="27" dur="20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 calcmode="lin" valueType="num">
                                      <p:cBhvr additive="base">
                                        <p:cTn id="37" dur="500" fill="hold"/>
                                        <p:tgtEl>
                                          <p:spTgt spid="3080"/>
                                        </p:tgtEl>
                                        <p:attrNameLst>
                                          <p:attrName>ppt_x</p:attrName>
                                        </p:attrNameLst>
                                      </p:cBhvr>
                                      <p:tavLst>
                                        <p:tav tm="0">
                                          <p:val>
                                            <p:strVal val="#ppt_x"/>
                                          </p:val>
                                        </p:tav>
                                        <p:tav tm="100000">
                                          <p:val>
                                            <p:strVal val="#ppt_x"/>
                                          </p:val>
                                        </p:tav>
                                      </p:tavLst>
                                    </p:anim>
                                    <p:anim calcmode="lin" valueType="num">
                                      <p:cBhvr additive="base">
                                        <p:cTn id="38"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7"/>
                                        </p:tgtEl>
                                        <p:attrNameLst>
                                          <p:attrName>style.visibility</p:attrName>
                                        </p:attrNameLst>
                                      </p:cBhvr>
                                      <p:to>
                                        <p:strVal val="visible"/>
                                      </p:to>
                                    </p:set>
                                    <p:anim calcmode="lin" valueType="num">
                                      <p:cBhvr additive="base">
                                        <p:cTn id="43" dur="500" fill="hold"/>
                                        <p:tgtEl>
                                          <p:spTgt spid="107"/>
                                        </p:tgtEl>
                                        <p:attrNameLst>
                                          <p:attrName>ppt_x</p:attrName>
                                        </p:attrNameLst>
                                      </p:cBhvr>
                                      <p:tavLst>
                                        <p:tav tm="0">
                                          <p:val>
                                            <p:strVal val="#ppt_x"/>
                                          </p:val>
                                        </p:tav>
                                        <p:tav tm="100000">
                                          <p:val>
                                            <p:strVal val="#ppt_x"/>
                                          </p:val>
                                        </p:tav>
                                      </p:tavLst>
                                    </p:anim>
                                    <p:anim calcmode="lin" valueType="num">
                                      <p:cBhvr additive="base">
                                        <p:cTn id="44"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2"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18" grpId="1" animBg="1"/>
      <p:bldP spid="45" grpId="0" animBg="1"/>
      <p:bldP spid="26" grpId="0" animBg="1"/>
      <p:bldP spid="107" grpId="0"/>
      <p:bldP spid="18" grpId="2"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2"/>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endPar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endParaRPr>
          </a:p>
        </p:txBody>
      </p:sp>
      <p:sp>
        <p:nvSpPr>
          <p:cNvPr id="12" name="文本框 52"/>
          <p:cNvSpPr txBox="1"/>
          <p:nvPr/>
        </p:nvSpPr>
        <p:spPr>
          <a:xfrm>
            <a:off x="469265" y="217170"/>
            <a:ext cx="1492250" cy="645160"/>
          </a:xfrm>
          <a:prstGeom prst="rect">
            <a:avLst/>
          </a:prstGeom>
          <a:noFill/>
        </p:spPr>
        <p:txBody>
          <a:bodyPr wrap="square" rtlCol="0">
            <a:spAutoFit/>
          </a:bodyPr>
          <a:p>
            <a:pPr algn="ctr"/>
            <a:r>
              <a:rPr lang="en-US" altLang="zh-CN" sz="3600" b="1" dirty="0">
                <a:solidFill>
                  <a:srgbClr val="F77A08"/>
                </a:solidFill>
                <a:latin typeface="Microsoft YaHei" panose="020B0503020204020204" charset="-122"/>
                <a:ea typeface="Microsoft YaHei" panose="020B0503020204020204" charset="-122"/>
              </a:rPr>
              <a:t>II.</a:t>
            </a:r>
            <a:endParaRPr lang="en-US" altLang="zh-CN" sz="3600" b="1" dirty="0">
              <a:solidFill>
                <a:srgbClr val="F77A08"/>
              </a:solidFill>
              <a:latin typeface="Microsoft YaHei" panose="020B0503020204020204" charset="-122"/>
              <a:ea typeface="Microsoft YaHei" panose="020B0503020204020204" charset="-122"/>
            </a:endParaRP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endParaRPr lang="en-US" altLang="zh-CN" sz="2800" b="1" dirty="0">
              <a:solidFill>
                <a:schemeClr val="accent6">
                  <a:lumMod val="50000"/>
                </a:schemeClr>
              </a:solidFill>
              <a:latin typeface="Microsoft YaHei" panose="020B0503020204020204" charset="-122"/>
              <a:ea typeface="Microsoft YaHei" panose="020B0503020204020204" charset="-122"/>
            </a:endParaRP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pic>
        <p:nvPicPr>
          <p:cNvPr id="3080" name="Picture 8" descr="8"/>
          <p:cNvPicPr>
            <a:picLocks noChangeAspect="1"/>
          </p:cNvPicPr>
          <p:nvPr/>
        </p:nvPicPr>
        <p:blipFill>
          <a:blip r:embed="rId3"/>
          <a:stretch>
            <a:fillRect/>
          </a:stretch>
        </p:blipFill>
        <p:spPr>
          <a:xfrm>
            <a:off x="365125" y="1532890"/>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p>
            <a:pPr indent="0"/>
            <a:r>
              <a:rPr lang="en-US" sz="2800" b="0">
                <a:latin typeface="Arial" panose="020B0604020202020204" pitchFamily="34" charset="0"/>
                <a:cs typeface="Arial" panose="020B0604020202020204" pitchFamily="34" charset="0"/>
              </a:rPr>
              <a:t>Phản ứng hoá học là quá trình biến đổi từ chất này thành chất khác</a:t>
            </a:r>
            <a:r>
              <a:rPr lang="en-US" sz="1400" b="0" i="1">
                <a:latin typeface="Times New Roman" panose="02020603050405020304" pitchFamily="18" charset="0"/>
              </a:rPr>
              <a:t>.</a:t>
            </a:r>
            <a:endParaRPr lang="en-US"/>
          </a:p>
        </p:txBody>
      </p:sp>
      <p:sp>
        <p:nvSpPr>
          <p:cNvPr id="6" name="Rounded Rectangle 5"/>
          <p:cNvSpPr/>
          <p:nvPr/>
        </p:nvSpPr>
        <p:spPr>
          <a:xfrm>
            <a:off x="1056640" y="2636520"/>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en-US"/>
          </a:p>
        </p:txBody>
      </p:sp>
      <p:sp>
        <p:nvSpPr>
          <p:cNvPr id="7" name="Text Box 6"/>
          <p:cNvSpPr txBox="1"/>
          <p:nvPr/>
        </p:nvSpPr>
        <p:spPr>
          <a:xfrm>
            <a:off x="1276350" y="2687320"/>
            <a:ext cx="2336165" cy="953135"/>
          </a:xfrm>
          <a:prstGeom prst="rect">
            <a:avLst/>
          </a:prstGeom>
          <a:noFill/>
        </p:spPr>
        <p:txBody>
          <a:bodyPr wrap="square" rtlCol="0">
            <a:spAutoFit/>
          </a:bodyPr>
          <a:p>
            <a:r>
              <a:rPr lang="en-US" sz="2800"/>
              <a:t>Chất ban đầu bị biến đổi </a:t>
            </a:r>
            <a:endParaRPr lang="en-US" sz="2800"/>
          </a:p>
        </p:txBody>
      </p:sp>
      <p:sp>
        <p:nvSpPr>
          <p:cNvPr id="8" name="Right Arrow 7"/>
          <p:cNvSpPr/>
          <p:nvPr/>
        </p:nvSpPr>
        <p:spPr>
          <a:xfrm>
            <a:off x="4237355" y="2961005"/>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1" name="Rounded Rectangle 10"/>
          <p:cNvSpPr/>
          <p:nvPr/>
        </p:nvSpPr>
        <p:spPr>
          <a:xfrm>
            <a:off x="5582285" y="268732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sz="2800">
                <a:solidFill>
                  <a:schemeClr val="accent6">
                    <a:lumMod val="50000"/>
                  </a:schemeClr>
                </a:solidFill>
              </a:rPr>
              <a:t>Chất phản </a:t>
            </a:r>
            <a:r>
              <a:rPr lang="en-US" sz="2800">
                <a:solidFill>
                  <a:schemeClr val="accent6">
                    <a:lumMod val="50000"/>
                  </a:schemeClr>
                </a:solidFill>
              </a:rPr>
              <a:t>ứng</a:t>
            </a:r>
            <a:endParaRPr lang="en-US" sz="2800">
              <a:solidFill>
                <a:schemeClr val="accent6">
                  <a:lumMod val="50000"/>
                </a:schemeClr>
              </a:solidFill>
            </a:endParaRPr>
          </a:p>
          <a:p>
            <a:pPr algn="ctr"/>
            <a:r>
              <a:rPr lang="en-US" sz="2800">
                <a:solidFill>
                  <a:schemeClr val="accent6">
                    <a:lumMod val="50000"/>
                  </a:schemeClr>
                </a:solidFill>
              </a:rPr>
              <a:t>(Chất tham gia)</a:t>
            </a:r>
            <a:endParaRPr lang="en-US" sz="2800">
              <a:solidFill>
                <a:schemeClr val="accent6">
                  <a:lumMod val="50000"/>
                </a:schemeClr>
              </a:solidFill>
            </a:endParaRPr>
          </a:p>
        </p:txBody>
      </p:sp>
      <p:sp>
        <p:nvSpPr>
          <p:cNvPr id="5" name="Rounded Rectangle 4"/>
          <p:cNvSpPr/>
          <p:nvPr/>
        </p:nvSpPr>
        <p:spPr>
          <a:xfrm>
            <a:off x="1166495" y="3924935"/>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en-US"/>
          </a:p>
        </p:txBody>
      </p:sp>
      <p:sp>
        <p:nvSpPr>
          <p:cNvPr id="9" name="Text Box 8"/>
          <p:cNvSpPr txBox="1"/>
          <p:nvPr/>
        </p:nvSpPr>
        <p:spPr>
          <a:xfrm>
            <a:off x="1276350" y="3950335"/>
            <a:ext cx="2336165" cy="953135"/>
          </a:xfrm>
          <a:prstGeom prst="rect">
            <a:avLst/>
          </a:prstGeom>
          <a:noFill/>
        </p:spPr>
        <p:txBody>
          <a:bodyPr wrap="square" rtlCol="0">
            <a:spAutoFit/>
          </a:bodyPr>
          <a:p>
            <a:r>
              <a:rPr lang="en-US" sz="2800"/>
              <a:t>Chất mới sinh ra </a:t>
            </a:r>
            <a:endParaRPr lang="en-US" sz="2800"/>
          </a:p>
        </p:txBody>
      </p:sp>
      <p:sp>
        <p:nvSpPr>
          <p:cNvPr id="16" name="Right Arrow 15"/>
          <p:cNvSpPr/>
          <p:nvPr/>
        </p:nvSpPr>
        <p:spPr>
          <a:xfrm>
            <a:off x="4140835" y="4244340"/>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7" name="Rounded Rectangle 16"/>
          <p:cNvSpPr/>
          <p:nvPr/>
        </p:nvSpPr>
        <p:spPr>
          <a:xfrm>
            <a:off x="5582285" y="384937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sz="2800">
                <a:solidFill>
                  <a:schemeClr val="accent6">
                    <a:lumMod val="50000"/>
                  </a:schemeClr>
                </a:solidFill>
              </a:rPr>
              <a:t>Sản phẩm</a:t>
            </a:r>
            <a:endParaRPr lang="en-US" sz="2800">
              <a:solidFill>
                <a:schemeClr val="accent6">
                  <a:lumMod val="50000"/>
                </a:schemeClr>
              </a:solidFill>
            </a:endParaRPr>
          </a:p>
        </p:txBody>
      </p:sp>
      <p:sp>
        <p:nvSpPr>
          <p:cNvPr id="18" name="Rounded Rectangle 17"/>
          <p:cNvSpPr/>
          <p:nvPr/>
        </p:nvSpPr>
        <p:spPr>
          <a:xfrm>
            <a:off x="47053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en-US" sz="2800">
                <a:solidFill>
                  <a:schemeClr val="accent6">
                    <a:lumMod val="50000"/>
                  </a:schemeClr>
                </a:solidFill>
              </a:rPr>
              <a:t>Trong quá trình phản ứng, lượng chất nào tăng dần, lượng chất nào giảm dần?</a:t>
            </a:r>
            <a:endParaRPr lang="en-US" sz="2800">
              <a:solidFill>
                <a:schemeClr val="accent6">
                  <a:lumMod val="50000"/>
                </a:schemeClr>
              </a:solidFill>
            </a:endParaRPr>
          </a:p>
        </p:txBody>
      </p:sp>
      <p:sp>
        <p:nvSpPr>
          <p:cNvPr id="19" name="Rounded Rectangle 18"/>
          <p:cNvSpPr/>
          <p:nvPr/>
        </p:nvSpPr>
        <p:spPr>
          <a:xfrm>
            <a:off x="46926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en-US" sz="2800">
                <a:solidFill>
                  <a:schemeClr val="accent6">
                    <a:lumMod val="50000"/>
                  </a:schemeClr>
                </a:solidFill>
              </a:rPr>
              <a:t>Trong quá trình phản ứng, lượng sản phẩm tăng dần, lượng chất phản ứng giảm dần</a:t>
            </a:r>
            <a:endParaRPr lang="en-US" sz="2800">
              <a:solidFill>
                <a:schemeClr val="accent6">
                  <a:lumMod val="50000"/>
                </a:schemeClr>
              </a:solidFill>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2"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2" nodeType="clickEffect">
                                  <p:stCondLst>
                                    <p:cond delay="0"/>
                                  </p:stCondLst>
                                  <p:childTnLst>
                                    <p:set>
                                      <p:cBhvr>
                                        <p:cTn id="24" dur="1" fill="hold">
                                          <p:stCondLst>
                                            <p:cond delay="0"/>
                                          </p:stCondLst>
                                        </p:cTn>
                                        <p:tgtEl>
                                          <p:spTgt spid="11"/>
                                        </p:tgtEl>
                                        <p:attrNameLst>
                                          <p:attrName>style.visibility</p:attrName>
                                        </p:attrNameLst>
                                      </p:cBhvr>
                                      <p:to>
                                        <p:strVal val="visible"/>
                                      </p:to>
                                    </p:set>
                                    <p:anim to="" calcmode="lin" valueType="num">
                                      <p:cBhvr>
                                        <p:cTn id="25" dur="1" fill="hold"/>
                                        <p:tgtEl>
                                          <p:spTgt spid="11"/>
                                        </p:tgtEl>
                                      </p:cBhvr>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2"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2"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2"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2"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ox(in)">
                                      <p:cBhvr>
                                        <p:cTn id="52" dur="2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3" nodeType="clickEffect">
                                  <p:stCondLst>
                                    <p:cond delay="0"/>
                                  </p:stCondLst>
                                  <p:childTnLst>
                                    <p:anim calcmode="lin" valueType="num">
                                      <p:cBhvr additive="base">
                                        <p:cTn id="56" dur="500"/>
                                        <p:tgtEl>
                                          <p:spTgt spid="18"/>
                                        </p:tgtEl>
                                        <p:attrNameLst>
                                          <p:attrName>ppt_x</p:attrName>
                                        </p:attrNameLst>
                                      </p:cBhvr>
                                      <p:tavLst>
                                        <p:tav tm="0">
                                          <p:val>
                                            <p:strVal val="ppt_x"/>
                                          </p:val>
                                        </p:tav>
                                        <p:tav tm="100000">
                                          <p:val>
                                            <p:strVal val="ppt_x"/>
                                          </p:val>
                                        </p:tav>
                                      </p:tavLst>
                                    </p:anim>
                                    <p:anim calcmode="lin" valueType="num">
                                      <p:cBhvr additive="base">
                                        <p:cTn id="57" dur="500"/>
                                        <p:tgtEl>
                                          <p:spTgt spid="18"/>
                                        </p:tgtEl>
                                        <p:attrNameLst>
                                          <p:attrName>ppt_y</p:attrName>
                                        </p:attrNameLst>
                                      </p:cBhvr>
                                      <p:tavLst>
                                        <p:tav tm="0">
                                          <p:val>
                                            <p:strVal val="ppt_y"/>
                                          </p:val>
                                        </p:tav>
                                        <p:tav tm="100000">
                                          <p:val>
                                            <p:strVal val="1+ppt_h/2"/>
                                          </p:val>
                                        </p:tav>
                                      </p:tavLst>
                                    </p:anim>
                                    <p:set>
                                      <p:cBhvr>
                                        <p:cTn id="58" dur="1" fill="hold">
                                          <p:stCondLst>
                                            <p:cond delay="499"/>
                                          </p:stCondLst>
                                        </p:cTn>
                                        <p:tgtEl>
                                          <p:spTgt spid="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2"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8" grpId="1" animBg="1"/>
      <p:bldP spid="11" grpId="1" animBg="1"/>
      <p:bldP spid="9" grpId="1"/>
      <p:bldP spid="16" grpId="1" animBg="1"/>
      <p:bldP spid="17" grpId="1" animBg="1"/>
      <p:bldP spid="18" grpId="1" animBg="1"/>
      <p:bldP spid="19" grpId="1" animBg="1"/>
      <p:bldP spid="6" grpId="2" bldLvl="0" animBg="1"/>
      <p:bldP spid="7" grpId="0"/>
      <p:bldP spid="8" grpId="2" bldLvl="0" animBg="1"/>
      <p:bldP spid="11" grpId="2" bldLvl="0" animBg="1"/>
      <p:bldP spid="5" grpId="0" bldLvl="0" animBg="1"/>
      <p:bldP spid="9" grpId="2"/>
      <p:bldP spid="16" grpId="2" bldLvl="0" animBg="1"/>
      <p:bldP spid="17" grpId="2" bldLvl="0" animBg="1"/>
      <p:bldP spid="18" grpId="2" bldLvl="0" animBg="1"/>
      <p:bldP spid="18" grpId="3" bldLvl="0" animBg="1"/>
      <p:bldP spid="19" grpId="2"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203325" y="365125"/>
            <a:ext cx="10515600" cy="1325563"/>
          </a:xfrm>
        </p:spPr>
        <p:style>
          <a:lnRef idx="2">
            <a:schemeClr val="accent2">
              <a:shade val="50000"/>
            </a:schemeClr>
          </a:lnRef>
          <a:fillRef idx="1">
            <a:schemeClr val="accent2"/>
          </a:fillRef>
          <a:effectRef idx="0">
            <a:schemeClr val="accent2"/>
          </a:effectRef>
          <a:fontRef idx="minor">
            <a:schemeClr val="lt1"/>
          </a:fontRef>
        </p:style>
        <p:txBody>
          <a:bodyPr/>
          <a:p>
            <a:r>
              <a:rPr lang="en-US" sz="3200" b="1"/>
              <a:t>Phương trình chữ: </a:t>
            </a:r>
            <a:br>
              <a:rPr lang="en-US" sz="3200" b="1"/>
            </a:br>
            <a:r>
              <a:rPr lang="en-US" sz="3200" b="1"/>
              <a:t>  </a:t>
            </a:r>
            <a:r>
              <a:rPr lang="en-US" sz="3200" b="1">
                <a:solidFill>
                  <a:schemeClr val="accent1">
                    <a:lumMod val="75000"/>
                  </a:schemeClr>
                </a:solidFill>
              </a:rPr>
              <a:t>Tên các chất phản ứng                Tên các sản phẩm</a:t>
            </a:r>
            <a:endParaRPr lang="en-US" sz="3200" b="1">
              <a:solidFill>
                <a:schemeClr val="accent1">
                  <a:lumMod val="75000"/>
                </a:schemeClr>
              </a:solidFill>
            </a:endParaRPr>
          </a:p>
        </p:txBody>
      </p:sp>
      <p:sp>
        <p:nvSpPr>
          <p:cNvPr id="3" name="Content Placeholder 2"/>
          <p:cNvSpPr>
            <a:spLocks noGrp="1"/>
          </p:cNvSpPr>
          <p:nvPr>
            <p:ph sz="half" idx="1"/>
          </p:nvPr>
        </p:nvSpPr>
        <p:spPr>
          <a:xfrm>
            <a:off x="838200" y="1825625"/>
            <a:ext cx="10283190" cy="910590"/>
          </a:xfrm>
        </p:spPr>
        <p:txBody>
          <a:bodyPr/>
          <a:p>
            <a:r>
              <a:rPr lang="en-US"/>
              <a:t>Ví dụ:               Iron  +  Sulfur               Iron(II)sulfide.  </a:t>
            </a:r>
            <a:endParaRPr lang="en-US"/>
          </a:p>
        </p:txBody>
      </p:sp>
      <p:cxnSp>
        <p:nvCxnSpPr>
          <p:cNvPr id="4" name="Straight Arrow Connector 3"/>
          <p:cNvCxnSpPr/>
          <p:nvPr/>
        </p:nvCxnSpPr>
        <p:spPr>
          <a:xfrm>
            <a:off x="5434965" y="1278255"/>
            <a:ext cx="110617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511800" y="2105660"/>
            <a:ext cx="685165" cy="50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Left Brace 7"/>
          <p:cNvSpPr/>
          <p:nvPr/>
        </p:nvSpPr>
        <p:spPr>
          <a:xfrm rot="16200000">
            <a:off x="398081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p>
            <a:pPr algn="ctr"/>
            <a:endParaRPr lang="en-US"/>
          </a:p>
        </p:txBody>
      </p:sp>
      <p:sp>
        <p:nvSpPr>
          <p:cNvPr id="9" name="Left Brace 8"/>
          <p:cNvSpPr/>
          <p:nvPr/>
        </p:nvSpPr>
        <p:spPr>
          <a:xfrm rot="16200000">
            <a:off x="728789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p>
            <a:pPr algn="ctr"/>
            <a:endParaRPr lang="en-US"/>
          </a:p>
        </p:txBody>
      </p:sp>
      <p:sp>
        <p:nvSpPr>
          <p:cNvPr id="10" name="Rounded Rectangle 9"/>
          <p:cNvSpPr/>
          <p:nvPr/>
        </p:nvSpPr>
        <p:spPr>
          <a:xfrm>
            <a:off x="3056890" y="2789555"/>
            <a:ext cx="233489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en-US"/>
          </a:p>
        </p:txBody>
      </p:sp>
      <p:sp>
        <p:nvSpPr>
          <p:cNvPr id="11" name="Rounded Rectangle 10"/>
          <p:cNvSpPr/>
          <p:nvPr/>
        </p:nvSpPr>
        <p:spPr>
          <a:xfrm>
            <a:off x="6541135" y="2769235"/>
            <a:ext cx="197802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en-US"/>
          </a:p>
        </p:txBody>
      </p:sp>
      <p:sp>
        <p:nvSpPr>
          <p:cNvPr id="12" name="Text Box 11"/>
          <p:cNvSpPr txBox="1"/>
          <p:nvPr/>
        </p:nvSpPr>
        <p:spPr>
          <a:xfrm>
            <a:off x="3117850" y="2759075"/>
            <a:ext cx="2487295" cy="521970"/>
          </a:xfrm>
          <a:prstGeom prst="rect">
            <a:avLst/>
          </a:prstGeom>
          <a:noFill/>
        </p:spPr>
        <p:txBody>
          <a:bodyPr wrap="square" rtlCol="0">
            <a:spAutoFit/>
          </a:bodyPr>
          <a:p>
            <a:r>
              <a:rPr lang="en-US" sz="2800"/>
              <a:t>Chất phản ứng</a:t>
            </a:r>
            <a:r>
              <a:rPr lang="en-US"/>
              <a:t> </a:t>
            </a:r>
            <a:endParaRPr lang="en-US"/>
          </a:p>
        </p:txBody>
      </p:sp>
      <p:sp>
        <p:nvSpPr>
          <p:cNvPr id="13" name="Text Box 12"/>
          <p:cNvSpPr txBox="1"/>
          <p:nvPr/>
        </p:nvSpPr>
        <p:spPr>
          <a:xfrm>
            <a:off x="6725920" y="2769235"/>
            <a:ext cx="1610995" cy="521970"/>
          </a:xfrm>
          <a:prstGeom prst="rect">
            <a:avLst/>
          </a:prstGeom>
          <a:noFill/>
        </p:spPr>
        <p:txBody>
          <a:bodyPr wrap="none" rtlCol="0">
            <a:spAutoFit/>
          </a:bodyPr>
          <a:p>
            <a:r>
              <a:rPr lang="en-US" sz="2800"/>
              <a:t>Sản phẩm</a:t>
            </a:r>
            <a:endParaRPr lang="en-US" sz="2800"/>
          </a:p>
        </p:txBody>
      </p:sp>
      <p:sp>
        <p:nvSpPr>
          <p:cNvPr id="6" name="7-Point Star 5"/>
          <p:cNvSpPr/>
          <p:nvPr/>
        </p:nvSpPr>
        <p:spPr>
          <a:xfrm>
            <a:off x="304165" y="3291205"/>
            <a:ext cx="2332355" cy="2007870"/>
          </a:xfrm>
          <a:prstGeom prst="star7">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en-US"/>
          </a:p>
        </p:txBody>
      </p:sp>
      <p:sp>
        <p:nvSpPr>
          <p:cNvPr id="7" name="Text Box 6"/>
          <p:cNvSpPr txBox="1"/>
          <p:nvPr/>
        </p:nvSpPr>
        <p:spPr>
          <a:xfrm>
            <a:off x="901700" y="3631565"/>
            <a:ext cx="1430020" cy="1568450"/>
          </a:xfrm>
          <a:prstGeom prst="rect">
            <a:avLst/>
          </a:prstGeom>
          <a:noFill/>
        </p:spPr>
        <p:txBody>
          <a:bodyPr wrap="square" rtlCol="0">
            <a:spAutoFit/>
          </a:bodyPr>
          <a:p>
            <a:r>
              <a:rPr lang="en-US" sz="2400"/>
              <a:t>Đọc phương trình chữ trên</a:t>
            </a:r>
            <a:endParaRPr lang="en-US" sz="2400"/>
          </a:p>
        </p:txBody>
      </p:sp>
      <p:sp>
        <p:nvSpPr>
          <p:cNvPr id="100" name="Text Box 99"/>
          <p:cNvSpPr txBox="1"/>
          <p:nvPr/>
        </p:nvSpPr>
        <p:spPr>
          <a:xfrm>
            <a:off x="2740025" y="3755390"/>
            <a:ext cx="8613775" cy="521970"/>
          </a:xfrm>
          <a:prstGeom prst="rect">
            <a:avLst/>
          </a:prstGeom>
          <a:noFill/>
          <a:ln w="9525">
            <a:noFill/>
          </a:ln>
        </p:spPr>
        <p:txBody>
          <a:bodyPr wrap="square">
            <a:spAutoFit/>
          </a:bodyPr>
          <a:p>
            <a:pPr indent="0"/>
            <a:r>
              <a:rPr lang="en-US" sz="2800" b="0">
                <a:latin typeface="Arial" panose="020B0604020202020204" pitchFamily="34" charset="0"/>
                <a:cs typeface="Arial" panose="020B0604020202020204" pitchFamily="34" charset="0"/>
              </a:rPr>
              <a:t>Đọc là: Iron tác dụng với Sulfur tạo ra Iron(II)sulfide.</a:t>
            </a:r>
            <a:endParaRPr lang="en-US" sz="2800">
              <a:latin typeface="Arial" panose="020B0604020202020204" pitchFamily="34" charset="0"/>
              <a:cs typeface="Arial" panose="020B0604020202020204" pitchFamily="34" charset="0"/>
            </a:endParaRPr>
          </a:p>
        </p:txBody>
      </p:sp>
      <p:pic>
        <p:nvPicPr>
          <p:cNvPr id="3078" name="Picture 6" descr="7"/>
          <p:cNvPicPr>
            <a:picLocks noChangeAspect="1"/>
          </p:cNvPicPr>
          <p:nvPr>
            <p:ph sz="half" idx="2"/>
          </p:nvPr>
        </p:nvPicPr>
        <p:blipFill>
          <a:blip r:embed="rId1"/>
          <a:stretch>
            <a:fillRect/>
          </a:stretch>
        </p:blipFill>
        <p:spPr>
          <a:xfrm>
            <a:off x="212725" y="181610"/>
            <a:ext cx="990600" cy="1428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ox(in)">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00"/>
                                        </p:tgtEl>
                                        <p:attrNameLst>
                                          <p:attrName>style.visibility</p:attrName>
                                        </p:attrNameLst>
                                      </p:cBhvr>
                                      <p:to>
                                        <p:strVal val="visible"/>
                                      </p:to>
                                    </p:set>
                                    <p:anim calcmode="lin" valueType="num">
                                      <p:cBhvr additive="base">
                                        <p:cTn id="62" dur="500" fill="hold"/>
                                        <p:tgtEl>
                                          <p:spTgt spid="100"/>
                                        </p:tgtEl>
                                        <p:attrNameLst>
                                          <p:attrName>ppt_x</p:attrName>
                                        </p:attrNameLst>
                                      </p:cBhvr>
                                      <p:tavLst>
                                        <p:tav tm="0">
                                          <p:val>
                                            <p:strVal val="#ppt_x"/>
                                          </p:val>
                                        </p:tav>
                                        <p:tav tm="100000">
                                          <p:val>
                                            <p:strVal val="#ppt_x"/>
                                          </p:val>
                                        </p:tav>
                                      </p:tavLst>
                                    </p:anim>
                                    <p:anim calcmode="lin" valueType="num">
                                      <p:cBhvr additive="base">
                                        <p:cTn id="63"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 grpId="1" build="p"/>
      <p:bldP spid="8" grpId="0" bldLvl="0" animBg="1"/>
      <p:bldP spid="9" grpId="0" animBg="1"/>
      <p:bldP spid="10" grpId="0" animBg="1"/>
      <p:bldP spid="12" grpId="0"/>
      <p:bldP spid="11" grpId="0" animBg="1"/>
      <p:bldP spid="13" grpId="0"/>
      <p:bldP spid="6" grpId="0" animBg="1"/>
      <p:bldP spid="7" grpId="0"/>
      <p:bldP spid="10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8900"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32885" cy="370776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69265" y="1745615"/>
            <a:ext cx="3094990" cy="2245360"/>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5 phút, hoàn thành phiếu học tập 3</a:t>
            </a:r>
            <a:r>
              <a:rPr lang="en-US" sz="2800" b="1">
                <a:solidFill>
                  <a:schemeClr val="accent2">
                    <a:lumMod val="50000"/>
                  </a:schemeClr>
                </a:solidFill>
                <a:latin typeface="Arial" panose="020B0604020202020204" pitchFamily="34" charset="0"/>
                <a:cs typeface="Arial" panose="020B0604020202020204" pitchFamily="34" charset="0"/>
              </a:rPr>
              <a:t>:</a:t>
            </a:r>
            <a:endParaRPr lang="en-US" sz="2800" b="1">
              <a:solidFill>
                <a:schemeClr val="accent2">
                  <a:lumMod val="50000"/>
                </a:schemeClr>
              </a:solidFill>
              <a:latin typeface="Arial" panose="020B0604020202020204" pitchFamily="34" charset="0"/>
              <a:cs typeface="Arial" panose="020B0604020202020204" pitchFamily="34" charset="0"/>
            </a:endParaRPr>
          </a:p>
          <a:p>
            <a:pPr indent="0"/>
            <a:endParaRPr lang="en-US" sz="28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dissolve">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Table 1"/>
          <p:cNvGraphicFramePr/>
          <p:nvPr/>
        </p:nvGraphicFramePr>
        <p:xfrm>
          <a:off x="0" y="0"/>
          <a:ext cx="12192000" cy="6858000"/>
        </p:xfrm>
        <a:graphic>
          <a:graphicData uri="http://schemas.openxmlformats.org/drawingml/2006/table">
            <a:tbl>
              <a:tblPr firstRow="1" bandRow="1">
                <a:tableStyleId>{5940675A-B579-460E-94D1-54222C63F5DA}</a:tableStyleId>
              </a:tblPr>
              <a:tblGrid>
                <a:gridCol w="5041900"/>
                <a:gridCol w="7150100"/>
              </a:tblGrid>
              <a:tr h="443230">
                <a:tc gridSpan="2">
                  <a:txBody>
                    <a:bodyPr/>
                    <a:p>
                      <a:pPr indent="0" algn="ctr">
                        <a:buNone/>
                      </a:pPr>
                      <a:r>
                        <a:rPr lang="en-US" sz="2800" b="1">
                          <a:solidFill>
                            <a:srgbClr val="000000"/>
                          </a:solidFill>
                          <a:latin typeface="Arial" panose="020B0604020202020204" pitchFamily="34" charset="0"/>
                          <a:cs typeface="Arial" panose="020B0604020202020204" pitchFamily="34" charset="0"/>
                        </a:rPr>
                        <a:t>PHIẾU HỌC TẬP SỐ 3</a:t>
                      </a:r>
                      <a:endParaRPr lang="en-US" sz="28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424180">
                <a:tc>
                  <a:txBody>
                    <a:bodyPr/>
                    <a:p>
                      <a:pPr indent="0" algn="ctr">
                        <a:buNone/>
                      </a:pPr>
                      <a:r>
                        <a:rPr lang="en-US" sz="2000" b="0">
                          <a:solidFill>
                            <a:srgbClr val="000000"/>
                          </a:solidFill>
                          <a:latin typeface="Arial" panose="020B0604020202020204" pitchFamily="34" charset="0"/>
                          <a:cs typeface="Arial" panose="020B0604020202020204" pitchFamily="34" charset="0"/>
                        </a:rPr>
                        <a:t>Câu hỏi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p>
                      <a:pPr indent="0" algn="ctr">
                        <a:buNone/>
                      </a:pPr>
                      <a:r>
                        <a:rPr lang="en-US" sz="2000" b="0">
                          <a:solidFill>
                            <a:srgbClr val="000000"/>
                          </a:solidFill>
                          <a:latin typeface="Arial" panose="020B0604020202020204" pitchFamily="34" charset="0"/>
                          <a:cs typeface="Arial" panose="020B0604020202020204" pitchFamily="34" charset="0"/>
                        </a:rPr>
                        <a:t>Trả lời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tr>
              <a:tr h="2221865">
                <a:tc>
                  <a:txBody>
                    <a:bodyPr/>
                    <a:p>
                      <a:pPr indent="0">
                        <a:buNone/>
                      </a:pPr>
                      <a:r>
                        <a:rPr lang="en-US" sz="2000" b="0">
                          <a:solidFill>
                            <a:srgbClr val="000000"/>
                          </a:solidFill>
                          <a:latin typeface="Arial" panose="020B0604020202020204" pitchFamily="34" charset="0"/>
                          <a:cs typeface="Arial" panose="020B0604020202020204" pitchFamily="34" charset="0"/>
                        </a:rPr>
                        <a:t>1.Than (thành phần chính là carbon) cháy trong không khí tạo thành khí carbon dioxide.</a:t>
                      </a:r>
                      <a:endParaRPr lang="en-US" sz="2000" b="0">
                        <a:solidFill>
                          <a:srgbClr val="000000"/>
                        </a:solidFill>
                        <a:latin typeface="Arial" panose="020B0604020202020204" pitchFamily="34" charset="0"/>
                        <a:cs typeface="Arial" panose="020B0604020202020204" pitchFamily="34" charset="0"/>
                      </a:endParaRPr>
                    </a:p>
                    <a:p>
                      <a:pPr indent="0">
                        <a:buNone/>
                      </a:pPr>
                      <a:r>
                        <a:rPr lang="en-US" sz="2000" b="0">
                          <a:solidFill>
                            <a:srgbClr val="000000"/>
                          </a:solidFill>
                          <a:latin typeface="Arial" panose="020B0604020202020204" pitchFamily="34" charset="0"/>
                          <a:cs typeface="Arial" panose="020B0604020202020204" pitchFamily="34" charset="0"/>
                        </a:rPr>
                        <a:t>a. Hãy viết PTPƯ dạng chữ của PƯ này. Chất nào là chất PƯ? Chất nào là sản phẩm?</a:t>
                      </a:r>
                      <a:endParaRPr lang="en-US" sz="2000" b="0">
                        <a:solidFill>
                          <a:srgbClr val="000000"/>
                        </a:solidFill>
                        <a:latin typeface="Arial" panose="020B0604020202020204" pitchFamily="34" charset="0"/>
                        <a:cs typeface="Arial" panose="020B0604020202020204" pitchFamily="34" charset="0"/>
                      </a:endParaRPr>
                    </a:p>
                    <a:p>
                      <a:pPr indent="0">
                        <a:buNone/>
                      </a:pPr>
                      <a:r>
                        <a:rPr lang="en-US" sz="2000" b="0">
                          <a:solidFill>
                            <a:srgbClr val="000000"/>
                          </a:solidFill>
                          <a:latin typeface="Arial" panose="020B0604020202020204" pitchFamily="34" charset="0"/>
                          <a:cs typeface="Arial" panose="020B0604020202020204" pitchFamily="34" charset="0"/>
                        </a:rPr>
                        <a:t>b. Trong quá trình phản ứng, Lượng chất nào giảm dần, lượng chất nào tăng dần?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r>
              <a:tr h="3768725">
                <a:tc>
                  <a:txBody>
                    <a:bodyPr/>
                    <a:p>
                      <a:pPr indent="0">
                        <a:buNone/>
                      </a:pPr>
                      <a:r>
                        <a:rPr lang="en-US" sz="2000" b="0">
                          <a:solidFill>
                            <a:srgbClr val="000000"/>
                          </a:solidFill>
                          <a:latin typeface="Arial" panose="020B0604020202020204" pitchFamily="34" charset="0"/>
                          <a:cs typeface="Arial" panose="020B0604020202020204" pitchFamily="34" charset="0"/>
                        </a:rPr>
                        <a:t>2. : Đánh dấu (X) vào ô ứng với hiện tượng hóa học hay hiện tượng vật lý. Viết phương trình chữ của phản ứng hóa học?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Content Placeholder 100"/>
          <p:cNvPicPr>
            <a:picLocks noChangeAspect="1"/>
          </p:cNvPicPr>
          <p:nvPr/>
        </p:nvPicPr>
        <p:blipFill>
          <a:blip r:embed="rId1"/>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dissolve">
                                      <p:cBhvr>
                                        <p:cTn id="7"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Table 1"/>
          <p:cNvGraphicFramePr/>
          <p:nvPr/>
        </p:nvGraphicFramePr>
        <p:xfrm>
          <a:off x="0" y="0"/>
          <a:ext cx="12192000" cy="6936105"/>
        </p:xfrm>
        <a:graphic>
          <a:graphicData uri="http://schemas.openxmlformats.org/drawingml/2006/table">
            <a:tbl>
              <a:tblPr firstRow="1" bandRow="1">
                <a:tableStyleId>{5940675A-B579-460E-94D1-54222C63F5DA}</a:tableStyleId>
              </a:tblPr>
              <a:tblGrid>
                <a:gridCol w="4544695"/>
                <a:gridCol w="7647305"/>
              </a:tblGrid>
              <a:tr h="450215">
                <a:tc gridSpan="2">
                  <a:txBody>
                    <a:bodyPr/>
                    <a:p>
                      <a:pPr indent="0" algn="ctr">
                        <a:buNone/>
                      </a:pPr>
                      <a:r>
                        <a:rPr lang="en-US" sz="2000" b="0">
                          <a:solidFill>
                            <a:srgbClr val="000000"/>
                          </a:solidFill>
                          <a:latin typeface="Arial" panose="020B0604020202020204" pitchFamily="34" charset="0"/>
                          <a:cs typeface="Arial" panose="020B0604020202020204" pitchFamily="34" charset="0"/>
                        </a:rPr>
                        <a:t>PHIẾU HỌC TẬP SỐ 3</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430530">
                <a:tc>
                  <a:txBody>
                    <a:bodyPr/>
                    <a:p>
                      <a:pPr indent="0" algn="ctr">
                        <a:buNone/>
                      </a:pPr>
                      <a:r>
                        <a:rPr lang="en-US" sz="2000" b="0">
                          <a:solidFill>
                            <a:srgbClr val="000000"/>
                          </a:solidFill>
                          <a:latin typeface="Arial" panose="020B0604020202020204" pitchFamily="34" charset="0"/>
                          <a:cs typeface="Arial" panose="020B0604020202020204" pitchFamily="34" charset="0"/>
                        </a:rPr>
                        <a:t>Câu hỏi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p>
                      <a:pPr indent="0" algn="ctr">
                        <a:buNone/>
                      </a:pPr>
                      <a:r>
                        <a:rPr lang="en-US" sz="2000" b="0">
                          <a:solidFill>
                            <a:srgbClr val="000000"/>
                          </a:solidFill>
                          <a:latin typeface="Arial" panose="020B0604020202020204" pitchFamily="34" charset="0"/>
                          <a:cs typeface="Arial" panose="020B0604020202020204" pitchFamily="34" charset="0"/>
                        </a:rPr>
                        <a:t>Trả lời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tr>
              <a:tr h="2226945">
                <a:tc>
                  <a:txBody>
                    <a:bodyPr/>
                    <a:p>
                      <a:pPr indent="0">
                        <a:buNone/>
                      </a:pPr>
                      <a:r>
                        <a:rPr lang="en-US" sz="1800" b="0">
                          <a:solidFill>
                            <a:srgbClr val="000000"/>
                          </a:solidFill>
                          <a:latin typeface="Arial" panose="020B0604020202020204" pitchFamily="34" charset="0"/>
                          <a:cs typeface="Arial" panose="020B0604020202020204" pitchFamily="34" charset="0"/>
                        </a:rPr>
                        <a:t>1.Than (thành phần chính là carbon) cháy trong không khí tạo thành khí carbon dioxide.</a:t>
                      </a:r>
                      <a:endParaRPr lang="en-US" sz="1800" b="0">
                        <a:solidFill>
                          <a:srgbClr val="000000"/>
                        </a:solidFill>
                        <a:latin typeface="Arial" panose="020B0604020202020204" pitchFamily="34" charset="0"/>
                        <a:cs typeface="Arial" panose="020B0604020202020204" pitchFamily="34" charset="0"/>
                      </a:endParaRPr>
                    </a:p>
                    <a:p>
                      <a:pPr indent="0">
                        <a:buNone/>
                      </a:pPr>
                      <a:r>
                        <a:rPr lang="en-US" sz="1800" b="0">
                          <a:solidFill>
                            <a:srgbClr val="000000"/>
                          </a:solidFill>
                          <a:latin typeface="Arial" panose="020B0604020202020204" pitchFamily="34" charset="0"/>
                          <a:cs typeface="Arial" panose="020B0604020202020204" pitchFamily="34" charset="0"/>
                        </a:rPr>
                        <a:t>a. Hãy viết PTPƯ dạng chữ của PƯ này. Chất nào là chất PƯ? Chất nào là sản phẩm?</a:t>
                      </a:r>
                      <a:endParaRPr lang="en-US" sz="1800" b="0">
                        <a:solidFill>
                          <a:srgbClr val="000000"/>
                        </a:solidFill>
                        <a:latin typeface="Arial" panose="020B0604020202020204" pitchFamily="34" charset="0"/>
                        <a:cs typeface="Arial" panose="020B0604020202020204" pitchFamily="34" charset="0"/>
                      </a:endParaRPr>
                    </a:p>
                    <a:p>
                      <a:pPr indent="0">
                        <a:buNone/>
                      </a:pPr>
                      <a:r>
                        <a:rPr lang="en-US" sz="1800" b="0">
                          <a:solidFill>
                            <a:srgbClr val="000000"/>
                          </a:solidFill>
                          <a:latin typeface="Arial" panose="020B0604020202020204" pitchFamily="34" charset="0"/>
                          <a:cs typeface="Arial" panose="020B0604020202020204" pitchFamily="34" charset="0"/>
                        </a:rPr>
                        <a:t>b. Trong quá trình phản ứng, Lượng chất nào giảm dần, lượng chất nào tăng dần? </a:t>
                      </a: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r>
              <a:tr h="3828415">
                <a:tc>
                  <a:txBody>
                    <a:bodyPr/>
                    <a:p>
                      <a:pPr indent="0">
                        <a:buNone/>
                      </a:pPr>
                      <a:r>
                        <a:rPr lang="en-US" sz="1800" b="0">
                          <a:solidFill>
                            <a:srgbClr val="000000"/>
                          </a:solidFill>
                          <a:latin typeface="Arial" panose="020B0604020202020204" pitchFamily="34" charset="0"/>
                          <a:cs typeface="Arial" panose="020B0604020202020204" pitchFamily="34" charset="0"/>
                        </a:rPr>
                        <a:t>2. : Đánh dấu (X) vào ô ứng với hiện tượng hóa học hay hiện tượng vật lý. Viết phương trình chữ của phản ứng hóa học? </a:t>
                      </a:r>
                      <a:endParaRPr lang="en-US" sz="1800" b="0">
                        <a:solidFill>
                          <a:srgbClr val="000000"/>
                        </a:solidFill>
                        <a:latin typeface="Arial" panose="020B0604020202020204" pitchFamily="34" charset="0"/>
                        <a:cs typeface="Arial" panose="020B0604020202020204" pitchFamily="34" charset="0"/>
                      </a:endParaRPr>
                    </a:p>
                    <a:p>
                      <a:pPr indent="0">
                        <a:buNone/>
                      </a:pP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r>
            </a:tbl>
          </a:graphicData>
        </a:graphic>
      </p:graphicFrame>
      <p:graphicFrame>
        <p:nvGraphicFramePr>
          <p:cNvPr id="3" name="Table 2"/>
          <p:cNvGraphicFramePr/>
          <p:nvPr/>
        </p:nvGraphicFramePr>
        <p:xfrm>
          <a:off x="4564380" y="3100705"/>
          <a:ext cx="7627620" cy="3835400"/>
        </p:xfrm>
        <a:graphic>
          <a:graphicData uri="http://schemas.openxmlformats.org/drawingml/2006/table">
            <a:tbl>
              <a:tblPr firstRow="1" bandRow="1">
                <a:tableStyleId>{5940675A-B579-460E-94D1-54222C63F5DA}</a:tableStyleId>
              </a:tblPr>
              <a:tblGrid>
                <a:gridCol w="3263900"/>
                <a:gridCol w="576580"/>
                <a:gridCol w="629920"/>
                <a:gridCol w="3157220"/>
              </a:tblGrid>
              <a:tr h="326390">
                <a:tc rowSpan="2">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Các quá trình</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gridSpan="2">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Hiện tượng</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hMerge="1">
                  <a:tcPr>
                    <a:lnR w="12700">
                      <a:solidFill>
                        <a:schemeClr val="tx1"/>
                      </a:solidFill>
                      <a:prstDash val="solid"/>
                    </a:lnR>
                    <a:lnT w="12700">
                      <a:solidFill>
                        <a:schemeClr val="tx1"/>
                      </a:solidFill>
                      <a:prstDash val="solid"/>
                    </a:lnT>
                    <a:lnB w="12700">
                      <a:solidFill>
                        <a:schemeClr val="tx1"/>
                      </a:solidFill>
                      <a:prstDash val="solid"/>
                    </a:lnB>
                  </a:tcPr>
                </a:tc>
                <a:tc rowSpan="2">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Phương trình chữ của phản ứng hoá học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r>
              <a:tr h="570230">
                <a:tc vMerge="1">
                  <a:tcPr>
                    <a:lnL w="12700">
                      <a:solidFill>
                        <a:schemeClr val="tx1"/>
                      </a:solidFill>
                      <a:prstDash val="solid"/>
                    </a:lnL>
                    <a:lnR w="12700">
                      <a:solidFill>
                        <a:schemeClr val="tx1"/>
                      </a:solidFill>
                      <a:prstDash val="solid"/>
                    </a:lnR>
                    <a:lnB w="12700">
                      <a:solidFill>
                        <a:schemeClr val="tx1"/>
                      </a:solidFill>
                      <a:prstDash val="solid"/>
                    </a:lnB>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Hoá học</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Vật lí</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vMerge="1">
                  <a:tcPr>
                    <a:lnL w="12700">
                      <a:solidFill>
                        <a:schemeClr val="tx1"/>
                      </a:solidFill>
                      <a:prstDash val="solid"/>
                    </a:lnL>
                    <a:lnR w="12700">
                      <a:solidFill>
                        <a:schemeClr val="tx1"/>
                      </a:solidFill>
                      <a:prstDash val="solid"/>
                    </a:lnR>
                    <a:lnB w="12700">
                      <a:solidFill>
                        <a:schemeClr val="tx1"/>
                      </a:solidFill>
                      <a:prstDash val="solid"/>
                    </a:lnB>
                  </a:tcPr>
                </a:tc>
              </a:tr>
              <a:tr h="612140">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a. Dây sắt cắt nhỏ tán thành đinh sắt</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r>
              <a:tr h="873760">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b. Khi đốt </a:t>
                      </a:r>
                      <a:r>
                        <a:rPr lang="en-US" sz="1600" b="0" u="sng">
                          <a:solidFill>
                            <a:schemeClr val="accent1">
                              <a:lumMod val="50000"/>
                            </a:schemeClr>
                          </a:solidFill>
                          <a:latin typeface="Arial" panose="020B0604020202020204" pitchFamily="34" charset="0"/>
                          <a:cs typeface="Arial" panose="020B0604020202020204" pitchFamily="34" charset="0"/>
                        </a:rPr>
                        <a:t>nến</a:t>
                      </a:r>
                      <a:r>
                        <a:rPr lang="en-US" sz="1600" b="0">
                          <a:solidFill>
                            <a:schemeClr val="accent1">
                              <a:lumMod val="50000"/>
                            </a:schemeClr>
                          </a:solidFill>
                          <a:latin typeface="Arial" panose="020B0604020202020204" pitchFamily="34" charset="0"/>
                          <a:cs typeface="Arial" panose="020B0604020202020204" pitchFamily="34" charset="0"/>
                        </a:rPr>
                        <a:t>cháy (tác dụng với </a:t>
                      </a:r>
                      <a:r>
                        <a:rPr lang="en-US" sz="1600" b="0" u="sng">
                          <a:solidFill>
                            <a:schemeClr val="accent1">
                              <a:lumMod val="50000"/>
                            </a:schemeClr>
                          </a:solidFill>
                          <a:latin typeface="Arial" panose="020B0604020202020204" pitchFamily="34" charset="0"/>
                          <a:cs typeface="Arial" panose="020B0604020202020204" pitchFamily="34" charset="0"/>
                        </a:rPr>
                        <a:t>oxygen</a:t>
                      </a:r>
                      <a:r>
                        <a:rPr lang="en-US" sz="1600" b="0">
                          <a:solidFill>
                            <a:schemeClr val="accent1">
                              <a:lumMod val="50000"/>
                            </a:schemeClr>
                          </a:solidFill>
                          <a:latin typeface="Arial" panose="020B0604020202020204" pitchFamily="34" charset="0"/>
                          <a:cs typeface="Arial" panose="020B0604020202020204" pitchFamily="34" charset="0"/>
                        </a:rPr>
                        <a:t>) tạo ra khí </a:t>
                      </a:r>
                      <a:r>
                        <a:rPr lang="en-US" sz="1600" b="0" u="sng">
                          <a:solidFill>
                            <a:schemeClr val="accent1">
                              <a:lumMod val="50000"/>
                            </a:schemeClr>
                          </a:solidFill>
                          <a:latin typeface="Arial" panose="020B0604020202020204" pitchFamily="34" charset="0"/>
                          <a:cs typeface="Arial" panose="020B0604020202020204" pitchFamily="34" charset="0"/>
                        </a:rPr>
                        <a:t>carbon dioxide </a:t>
                      </a:r>
                      <a:r>
                        <a:rPr lang="en-US" sz="1600" b="0">
                          <a:solidFill>
                            <a:schemeClr val="accent1">
                              <a:lumMod val="50000"/>
                            </a:schemeClr>
                          </a:solidFill>
                          <a:latin typeface="Arial" panose="020B0604020202020204" pitchFamily="34" charset="0"/>
                          <a:cs typeface="Arial" panose="020B0604020202020204" pitchFamily="34" charset="0"/>
                        </a:rPr>
                        <a:t>và </a:t>
                      </a:r>
                      <a:r>
                        <a:rPr lang="en-US" sz="1600" b="0" u="sng">
                          <a:solidFill>
                            <a:schemeClr val="accent1">
                              <a:lumMod val="50000"/>
                            </a:schemeClr>
                          </a:solidFill>
                          <a:latin typeface="Arial" panose="020B0604020202020204" pitchFamily="34" charset="0"/>
                          <a:cs typeface="Arial" panose="020B0604020202020204" pitchFamily="34" charset="0"/>
                        </a:rPr>
                        <a:t>hơi nước</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Nến+oxygen → carbon dioxide + nước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r>
              <a:tr h="612140">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c. Khi </a:t>
                      </a:r>
                      <a:r>
                        <a:rPr lang="en-US" sz="1600" b="0" u="sng">
                          <a:solidFill>
                            <a:schemeClr val="accent1">
                              <a:lumMod val="50000"/>
                            </a:schemeClr>
                          </a:solidFill>
                          <a:latin typeface="Arial" panose="020B0604020202020204" pitchFamily="34" charset="0"/>
                          <a:cs typeface="Arial" panose="020B0604020202020204" pitchFamily="34" charset="0"/>
                        </a:rPr>
                        <a:t>than </a:t>
                      </a:r>
                      <a:r>
                        <a:rPr lang="en-US" sz="1600" b="0">
                          <a:solidFill>
                            <a:schemeClr val="accent1">
                              <a:lumMod val="50000"/>
                            </a:schemeClr>
                          </a:solidFill>
                          <a:latin typeface="Arial" panose="020B0604020202020204" pitchFamily="34" charset="0"/>
                          <a:cs typeface="Arial" panose="020B0604020202020204" pitchFamily="34" charset="0"/>
                        </a:rPr>
                        <a:t>cháy (tác dụng với </a:t>
                      </a:r>
                      <a:r>
                        <a:rPr lang="en-US" sz="1600" b="0" u="sng">
                          <a:solidFill>
                            <a:schemeClr val="accent1">
                              <a:lumMod val="50000"/>
                            </a:schemeClr>
                          </a:solidFill>
                          <a:latin typeface="Arial" panose="020B0604020202020204" pitchFamily="34" charset="0"/>
                          <a:cs typeface="Arial" panose="020B0604020202020204" pitchFamily="34" charset="0"/>
                        </a:rPr>
                        <a:t>oxygen</a:t>
                      </a:r>
                      <a:r>
                        <a:rPr lang="en-US" sz="1600" b="0">
                          <a:solidFill>
                            <a:schemeClr val="accent1">
                              <a:lumMod val="50000"/>
                            </a:schemeClr>
                          </a:solidFill>
                          <a:latin typeface="Arial" panose="020B0604020202020204" pitchFamily="34" charset="0"/>
                          <a:cs typeface="Arial" panose="020B0604020202020204" pitchFamily="34" charset="0"/>
                        </a:rPr>
                        <a:t>) tạo ra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Than + oxygen</a:t>
                      </a:r>
                      <a:r>
                        <a:rPr lang="en-US" sz="1600">
                          <a:solidFill>
                            <a:schemeClr val="accent1">
                              <a:lumMod val="50000"/>
                            </a:schemeClr>
                          </a:solidFill>
                          <a:latin typeface="Arial" panose="020B0604020202020204" pitchFamily="34" charset="0"/>
                          <a:cs typeface="Arial" panose="020B0604020202020204" pitchFamily="34" charset="0"/>
                          <a:sym typeface="+mn-ea"/>
                        </a:rPr>
                        <a:t> → </a:t>
                      </a:r>
                      <a:r>
                        <a:rPr lang="en-US" sz="1600" b="0">
                          <a:solidFill>
                            <a:schemeClr val="accent1">
                              <a:lumMod val="50000"/>
                            </a:schemeClr>
                          </a:solidFill>
                          <a:latin typeface="Arial" panose="020B0604020202020204" pitchFamily="34" charset="0"/>
                          <a:cs typeface="Arial" panose="020B0604020202020204" pitchFamily="34" charset="0"/>
                        </a:rPr>
                        <a:t> carbon dioxide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r>
              <a:tr h="840740">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d.Hydrochloric acid tác dụng với </a:t>
                      </a:r>
                      <a:r>
                        <a:rPr lang="en-US" sz="1600" b="0" u="sng">
                          <a:solidFill>
                            <a:schemeClr val="accent1">
                              <a:lumMod val="50000"/>
                            </a:schemeClr>
                          </a:solidFill>
                          <a:latin typeface="Arial" panose="020B0604020202020204" pitchFamily="34" charset="0"/>
                          <a:cs typeface="Arial" panose="020B0604020202020204" pitchFamily="34" charset="0"/>
                        </a:rPr>
                        <a:t>calcium carbonate</a:t>
                      </a:r>
                      <a:r>
                        <a:rPr lang="en-US" sz="1600" b="0">
                          <a:solidFill>
                            <a:schemeClr val="accent1">
                              <a:lumMod val="50000"/>
                            </a:schemeClr>
                          </a:solidFill>
                          <a:latin typeface="Arial" panose="020B0604020202020204" pitchFamily="34" charset="0"/>
                          <a:cs typeface="Arial" panose="020B0604020202020204" pitchFamily="34" charset="0"/>
                        </a:rPr>
                        <a:t>tạo ra </a:t>
                      </a:r>
                      <a:r>
                        <a:rPr lang="en-US" sz="1600" b="0" u="sng">
                          <a:solidFill>
                            <a:schemeClr val="accent1">
                              <a:lumMod val="50000"/>
                            </a:schemeClr>
                          </a:solidFill>
                          <a:latin typeface="Arial" panose="020B0604020202020204" pitchFamily="34" charset="0"/>
                          <a:cs typeface="Arial" panose="020B0604020202020204" pitchFamily="34" charset="0"/>
                        </a:rPr>
                        <a:t>calcium chloride</a:t>
                      </a:r>
                      <a:r>
                        <a:rPr lang="en-US" sz="1600" b="0">
                          <a:solidFill>
                            <a:schemeClr val="accent1">
                              <a:lumMod val="50000"/>
                            </a:schemeClr>
                          </a:solidFill>
                          <a:latin typeface="Arial" panose="020B0604020202020204" pitchFamily="34" charset="0"/>
                          <a:cs typeface="Arial" panose="020B0604020202020204" pitchFamily="34" charset="0"/>
                        </a:rPr>
                        <a:t>, </a:t>
                      </a:r>
                      <a:r>
                        <a:rPr lang="en-US" sz="1600" b="0" u="sng">
                          <a:solidFill>
                            <a:schemeClr val="accent1">
                              <a:lumMod val="50000"/>
                            </a:schemeClr>
                          </a:solidFill>
                          <a:latin typeface="Arial" panose="020B0604020202020204" pitchFamily="34" charset="0"/>
                          <a:cs typeface="Arial" panose="020B0604020202020204" pitchFamily="34" charset="0"/>
                        </a:rPr>
                        <a:t>nước</a:t>
                      </a:r>
                      <a:r>
                        <a:rPr lang="en-US" sz="1600" b="0">
                          <a:solidFill>
                            <a:schemeClr val="accent1">
                              <a:lumMod val="50000"/>
                            </a:schemeClr>
                          </a:solidFill>
                          <a:latin typeface="Arial" panose="020B0604020202020204" pitchFamily="34" charset="0"/>
                          <a:cs typeface="Arial" panose="020B0604020202020204" pitchFamily="34" charset="0"/>
                        </a:rPr>
                        <a:t>và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Hydrochloric acid+ calcium carbonate </a:t>
                      </a:r>
                      <a:r>
                        <a:rPr lang="en-US" sz="1600">
                          <a:solidFill>
                            <a:schemeClr val="accent1">
                              <a:lumMod val="50000"/>
                            </a:schemeClr>
                          </a:solidFill>
                          <a:latin typeface="Arial" panose="020B0604020202020204" pitchFamily="34" charset="0"/>
                          <a:cs typeface="Arial" panose="020B0604020202020204" pitchFamily="34" charset="0"/>
                          <a:sym typeface="+mn-ea"/>
                        </a:rPr>
                        <a:t> →  </a:t>
                      </a:r>
                      <a:r>
                        <a:rPr lang="en-US" sz="1600" b="0">
                          <a:solidFill>
                            <a:schemeClr val="accent1">
                              <a:lumMod val="50000"/>
                            </a:schemeClr>
                          </a:solidFill>
                          <a:latin typeface="Arial" panose="020B0604020202020204" pitchFamily="34" charset="0"/>
                          <a:cs typeface="Arial" panose="020B0604020202020204" pitchFamily="34" charset="0"/>
                        </a:rPr>
                        <a:t>calcium chloride+ nước + carbon dioxide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r>
            </a:tbl>
          </a:graphicData>
        </a:graphic>
      </p:graphicFrame>
      <p:sp>
        <p:nvSpPr>
          <p:cNvPr id="4" name="Text Box 3"/>
          <p:cNvSpPr txBox="1"/>
          <p:nvPr/>
        </p:nvSpPr>
        <p:spPr>
          <a:xfrm>
            <a:off x="4705350" y="1004570"/>
            <a:ext cx="7617460" cy="1753235"/>
          </a:xfrm>
          <a:prstGeom prst="rect">
            <a:avLst/>
          </a:prstGeom>
          <a:noFill/>
        </p:spPr>
        <p:txBody>
          <a:bodyPr wrap="square" rtlCol="0">
            <a:spAutoFit/>
          </a:bodyPr>
          <a:p>
            <a:pPr indent="0">
              <a:buNone/>
            </a:pPr>
            <a:r>
              <a:rPr lang="en-US" b="1">
                <a:solidFill>
                  <a:srgbClr val="00B050"/>
                </a:solidFill>
                <a:latin typeface="Arial" panose="020B0604020202020204" pitchFamily="34" charset="0"/>
                <a:cs typeface="Arial" panose="020B0604020202020204" pitchFamily="34" charset="0"/>
                <a:sym typeface="+mn-ea"/>
              </a:rPr>
              <a:t>1.</a:t>
            </a: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 a) Carbon + Oxygen —&gt; Carbon dioxide</a:t>
            </a: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 Chất phản ứng: carbon, oxygen;    sản phẩm: carbon dioxide.</a:t>
            </a:r>
            <a:endParaRPr lang="en-US" b="1">
              <a:solidFill>
                <a:srgbClr val="00B050"/>
              </a:solidFill>
              <a:latin typeface="Arial" panose="020B0604020202020204" pitchFamily="34" charset="0"/>
              <a:cs typeface="Arial" panose="020B0604020202020204" pitchFamily="34" charset="0"/>
            </a:endParaRPr>
          </a:p>
          <a:p>
            <a:pPr indent="0">
              <a:buNone/>
            </a:pP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b) Trong quá trình phản ứng, lượng carbon và oxygen giảm dần; lượng carbon dioxide tăng dần. </a:t>
            </a:r>
            <a:endParaRPr lang="en-US" b="1">
              <a:solidFill>
                <a:srgbClr val="00B050"/>
              </a:solidFill>
              <a:latin typeface="Arial" panose="020B0604020202020204" pitchFamily="34" charset="0"/>
              <a:cs typeface="Arial" panose="020B0604020202020204" pitchFamily="3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descr="1"/>
          <p:cNvPicPr>
            <a:picLocks noChangeAspect="1"/>
          </p:cNvPicPr>
          <p:nvPr/>
        </p:nvPicPr>
        <p:blipFill>
          <a:blip r:embed="rId2"/>
          <a:stretch>
            <a:fillRect/>
          </a:stretch>
        </p:blipFill>
        <p:spPr>
          <a:xfrm flipH="1">
            <a:off x="-1581150" y="1135380"/>
            <a:ext cx="5812790" cy="6280150"/>
          </a:xfrm>
          <a:prstGeom prst="rect">
            <a:avLst/>
          </a:prstGeom>
        </p:spPr>
      </p:pic>
      <p:grpSp>
        <p:nvGrpSpPr>
          <p:cNvPr id="19" name="组合 10"/>
          <p:cNvGrpSpPr/>
          <p:nvPr/>
        </p:nvGrpSpPr>
        <p:grpSpPr>
          <a:xfrm>
            <a:off x="3533141" y="1689735"/>
            <a:ext cx="8658224" cy="998855"/>
            <a:chOff x="4691034" y="1878985"/>
            <a:chExt cx="7664658" cy="998855"/>
          </a:xfrm>
        </p:grpSpPr>
        <p:sp>
          <p:nvSpPr>
            <p:cNvPr id="20" name="圆角矩形 25"/>
            <p:cNvSpPr/>
            <p:nvPr/>
          </p:nvSpPr>
          <p:spPr>
            <a:xfrm>
              <a:off x="4816951" y="1978045"/>
              <a:ext cx="7538741"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Biến đổi vật lý và biến đổi hóa học</a:t>
              </a:r>
              <a:endParaRPr lang="en-US" altLang="zh-CN" sz="3000" b="1" dirty="0">
                <a:solidFill>
                  <a:schemeClr val="accent4">
                    <a:lumMod val="50000"/>
                  </a:schemeClr>
                </a:solidFill>
                <a:latin typeface="Microsoft YaHei" panose="020B0503020204020204" charset="-122"/>
                <a:ea typeface="Microsoft YaHei" panose="020B0503020204020204" charset="-122"/>
              </a:endParaRPr>
            </a:p>
          </p:txBody>
        </p:sp>
        <p:sp>
          <p:nvSpPr>
            <p:cNvPr id="45" name="圆角矩形 44"/>
            <p:cNvSpPr/>
            <p:nvPr/>
          </p:nvSpPr>
          <p:spPr>
            <a:xfrm>
              <a:off x="4691034" y="1878985"/>
              <a:ext cx="1649293"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a:t>
              </a:r>
              <a:endParaRPr lang="en-US" altLang="zh-CN" sz="2400" dirty="0">
                <a:solidFill>
                  <a:schemeClr val="bg1"/>
                </a:solidFill>
                <a:latin typeface="Impact" panose="020B0806030902050204" charset="0"/>
                <a:ea typeface="Microsoft YaHei" panose="020B0503020204020204" charset="-122"/>
              </a:endParaRPr>
            </a:p>
          </p:txBody>
        </p:sp>
      </p:grpSp>
      <p:grpSp>
        <p:nvGrpSpPr>
          <p:cNvPr id="46" name="组合 10"/>
          <p:cNvGrpSpPr/>
          <p:nvPr/>
        </p:nvGrpSpPr>
        <p:grpSpPr>
          <a:xfrm>
            <a:off x="3533775" y="2822575"/>
            <a:ext cx="8067675" cy="736600"/>
            <a:chOff x="4874403" y="1988840"/>
            <a:chExt cx="7213640" cy="736573"/>
          </a:xfrm>
        </p:grpSpPr>
        <p:sp>
          <p:nvSpPr>
            <p:cNvPr id="47" name="圆角矩形 25"/>
            <p:cNvSpPr/>
            <p:nvPr/>
          </p:nvSpPr>
          <p:spPr>
            <a:xfrm>
              <a:off x="4874443" y="2221357"/>
              <a:ext cx="7213600" cy="504056"/>
            </a:xfrm>
            <a:prstGeom prst="roundRect">
              <a:avLst/>
            </a:prstGeom>
            <a:solidFill>
              <a:schemeClr val="bg1"/>
            </a:solidFill>
            <a:ln>
              <a:solidFill>
                <a:srgbClr val="F77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5">
                      <a:lumMod val="75000"/>
                    </a:schemeClr>
                  </a:solidFill>
                  <a:latin typeface="Microsoft YaHei" panose="020B0503020204020204" charset="-122"/>
                  <a:ea typeface="Microsoft YaHei" panose="020B0503020204020204" charset="-122"/>
                </a:rPr>
                <a:t>Phản ứng hóa học</a:t>
              </a:r>
              <a:r>
                <a:rPr lang="en-US" altLang="zh-CN" sz="2800" dirty="0">
                  <a:solidFill>
                    <a:schemeClr val="tx1">
                      <a:lumMod val="75000"/>
                      <a:lumOff val="25000"/>
                    </a:schemeClr>
                  </a:solidFill>
                  <a:latin typeface="Microsoft YaHei" panose="020B0503020204020204" charset="-122"/>
                  <a:ea typeface="Microsoft YaHei" panose="020B0503020204020204" charset="-122"/>
                </a:rPr>
                <a:t> </a:t>
              </a:r>
              <a:endParaRPr lang="en-US" altLang="zh-CN" sz="2800" dirty="0">
                <a:solidFill>
                  <a:schemeClr val="tx1">
                    <a:lumMod val="75000"/>
                    <a:lumOff val="25000"/>
                  </a:schemeClr>
                </a:solidFill>
                <a:latin typeface="Microsoft YaHei" panose="020B0503020204020204" charset="-122"/>
                <a:ea typeface="Microsoft YaHei" panose="020B0503020204020204" charset="-122"/>
              </a:endParaRPr>
            </a:p>
          </p:txBody>
        </p:sp>
        <p:sp>
          <p:nvSpPr>
            <p:cNvPr id="48" name="圆角矩形 5"/>
            <p:cNvSpPr/>
            <p:nvPr/>
          </p:nvSpPr>
          <p:spPr>
            <a:xfrm>
              <a:off x="4874403" y="1988840"/>
              <a:ext cx="1665298" cy="484487"/>
            </a:xfrm>
            <a:prstGeom prst="roundRect">
              <a:avLst>
                <a:gd name="adj" fmla="val 9725"/>
              </a:avLst>
            </a:prstGeom>
            <a:solidFill>
              <a:srgbClr val="F77A08"/>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a:t>
              </a:r>
              <a:endParaRPr lang="en-US" altLang="zh-CN" sz="2400" dirty="0">
                <a:solidFill>
                  <a:schemeClr val="bg1"/>
                </a:solidFill>
                <a:latin typeface="Impact" panose="020B0806030902050204" charset="0"/>
                <a:ea typeface="Microsoft YaHei" panose="020B0503020204020204" charset="-122"/>
              </a:endParaRPr>
            </a:p>
          </p:txBody>
        </p:sp>
      </p:grpSp>
      <p:sp>
        <p:nvSpPr>
          <p:cNvPr id="3" name="Text Box 2"/>
          <p:cNvSpPr txBox="1"/>
          <p:nvPr/>
        </p:nvSpPr>
        <p:spPr>
          <a:xfrm>
            <a:off x="2023110" y="102235"/>
            <a:ext cx="8794750" cy="706755"/>
          </a:xfrm>
          <a:prstGeom prst="rect">
            <a:avLst/>
          </a:prstGeom>
        </p:spPr>
        <p:style>
          <a:lnRef idx="2">
            <a:schemeClr val="dk1"/>
          </a:lnRef>
          <a:fillRef idx="1">
            <a:schemeClr val="lt1"/>
          </a:fillRef>
          <a:effectRef idx="0">
            <a:schemeClr val="dk1"/>
          </a:effectRef>
          <a:fontRef idx="minor">
            <a:schemeClr val="dk1"/>
          </a:fontRef>
        </p:style>
        <p:txBody>
          <a:bodyPr wrap="square">
            <a:spAutoFit/>
          </a:bodyPr>
          <a:p>
            <a:pPr indent="0"/>
            <a:r>
              <a:rPr lang="en-US" sz="40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2: Hình thành kiến thức</a:t>
            </a:r>
            <a:endParaRPr lang="en-US" sz="40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grpSp>
        <p:nvGrpSpPr>
          <p:cNvPr id="4" name="组合 10"/>
          <p:cNvGrpSpPr/>
          <p:nvPr/>
        </p:nvGrpSpPr>
        <p:grpSpPr>
          <a:xfrm>
            <a:off x="3431541" y="3743960"/>
            <a:ext cx="8831580" cy="808355"/>
            <a:chOff x="4710158" y="1653560"/>
            <a:chExt cx="7377362" cy="808355"/>
          </a:xfrm>
        </p:grpSpPr>
        <p:sp>
          <p:nvSpPr>
            <p:cNvPr id="5" name="圆角矩形 25"/>
            <p:cNvSpPr/>
            <p:nvPr/>
          </p:nvSpPr>
          <p:spPr>
            <a:xfrm>
              <a:off x="4913847" y="1653560"/>
              <a:ext cx="7173673" cy="80835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Năng lượng của phản ứng hóa học</a:t>
              </a:r>
              <a:endParaRPr lang="en-US" altLang="zh-CN" sz="3000" b="1" dirty="0">
                <a:solidFill>
                  <a:schemeClr val="accent4">
                    <a:lumMod val="50000"/>
                  </a:schemeClr>
                </a:solidFill>
                <a:latin typeface="Microsoft YaHei" panose="020B0503020204020204" charset="-122"/>
                <a:ea typeface="Microsoft YaHei" panose="020B0503020204020204" charset="-122"/>
              </a:endParaRPr>
            </a:p>
          </p:txBody>
        </p:sp>
        <p:sp>
          <p:nvSpPr>
            <p:cNvPr id="6" name="圆角矩形 44"/>
            <p:cNvSpPr/>
            <p:nvPr/>
          </p:nvSpPr>
          <p:spPr>
            <a:xfrm>
              <a:off x="4710158" y="1730395"/>
              <a:ext cx="1555251"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III</a:t>
              </a:r>
              <a:endParaRPr lang="en-US" altLang="zh-CN" sz="2400" dirty="0">
                <a:solidFill>
                  <a:schemeClr val="bg1"/>
                </a:solidFill>
                <a:latin typeface="Impact" panose="020B0806030902050204" charset="0"/>
                <a:ea typeface="Microsoft YaHei" panose="020B0503020204020204" charset="-122"/>
              </a:endParaRPr>
            </a:p>
          </p:txBody>
        </p:sp>
      </p:grpSp>
    </p:spTree>
  </p:cSld>
  <p:clrMapOvr>
    <a:masterClrMapping/>
  </p:clrMapOvr>
  <p:transition advTm="379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2"/>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endPar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endParaRPr>
          </a:p>
        </p:txBody>
      </p:sp>
      <p:sp>
        <p:nvSpPr>
          <p:cNvPr id="12" name="文本框 52"/>
          <p:cNvSpPr txBox="1"/>
          <p:nvPr/>
        </p:nvSpPr>
        <p:spPr>
          <a:xfrm>
            <a:off x="469265" y="217170"/>
            <a:ext cx="1492250" cy="645160"/>
          </a:xfrm>
          <a:prstGeom prst="rect">
            <a:avLst/>
          </a:prstGeom>
          <a:noFill/>
        </p:spPr>
        <p:txBody>
          <a:bodyPr wrap="square" rtlCol="0">
            <a:spAutoFit/>
          </a:bodyPr>
          <a:p>
            <a:pPr algn="ctr"/>
            <a:r>
              <a:rPr lang="en-US" altLang="zh-CN" sz="3600" b="1" dirty="0">
                <a:solidFill>
                  <a:srgbClr val="F77A08"/>
                </a:solidFill>
                <a:latin typeface="Microsoft YaHei" panose="020B0503020204020204" charset="-122"/>
                <a:ea typeface="Microsoft YaHei" panose="020B0503020204020204" charset="-122"/>
              </a:rPr>
              <a:t>II.</a:t>
            </a:r>
            <a:endParaRPr lang="en-US" altLang="zh-CN" sz="3600" b="1" dirty="0">
              <a:solidFill>
                <a:srgbClr val="F77A08"/>
              </a:solidFill>
              <a:latin typeface="Microsoft YaHei" panose="020B0503020204020204" charset="-122"/>
              <a:ea typeface="Microsoft YaHei" panose="020B0503020204020204" charset="-122"/>
            </a:endParaRP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endParaRPr lang="en-US" altLang="zh-CN" sz="2800" b="1" dirty="0">
              <a:solidFill>
                <a:schemeClr val="accent6">
                  <a:lumMod val="50000"/>
                </a:schemeClr>
              </a:solidFill>
              <a:latin typeface="Microsoft YaHei" panose="020B0503020204020204" charset="-122"/>
              <a:ea typeface="Microsoft YaHei" panose="020B0503020204020204" charset="-122"/>
            </a:endParaRP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endPar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endParaRPr>
          </a:p>
        </p:txBody>
      </p:sp>
      <p:sp>
        <p:nvSpPr>
          <p:cNvPr id="7" name="圆角矩形 44"/>
          <p:cNvSpPr/>
          <p:nvPr/>
        </p:nvSpPr>
        <p:spPr>
          <a:xfrm>
            <a:off x="469900" y="2012315"/>
            <a:ext cx="1520190" cy="484505"/>
          </a:xfrm>
          <a:prstGeom prst="roundRect">
            <a:avLst>
              <a:gd name="adj" fmla="val 972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2</a:t>
            </a:r>
            <a:endParaRPr lang="en-US" altLang="zh-CN" sz="2400" dirty="0">
              <a:solidFill>
                <a:schemeClr val="bg1"/>
              </a:solidFill>
              <a:latin typeface="Impact" panose="020B0806030902050204" charset="0"/>
              <a:ea typeface="Microsoft YaHei" panose="020B0503020204020204" charset="-122"/>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mph" presetSubtype="1" grpId="1" nodeType="clickEffect">
                                  <p:stCondLst>
                                    <p:cond delay="0"/>
                                  </p:stCondLst>
                                  <p:childTnLst>
                                    <p:set>
                                      <p:cBhvr override="childStyle">
                                        <p:cTn id="17" dur="indefinite"/>
                                        <p:tgtEl>
                                          <p:spTgt spid="6"/>
                                        </p:tgtEl>
                                        <p:attrNameLst>
                                          <p:attrName>style.fontStyle</p:attrName>
                                        </p:attrNameLst>
                                      </p:cBhvr>
                                      <p:to>
                                        <p:strVal val="normal"/>
                                      </p:to>
                                    </p:set>
                                    <p:set>
                                      <p:cBhvr override="childStyle">
                                        <p:cTn id="18" dur="indefinite"/>
                                        <p:tgtEl>
                                          <p:spTgt spid="6"/>
                                        </p:tgtEl>
                                        <p:attrNameLst>
                                          <p:attrName>style.fontWeight</p:attrName>
                                        </p:attrNameLst>
                                      </p:cBhvr>
                                      <p:to>
                                        <p:strVal val="bold"/>
                                      </p:to>
                                    </p:set>
                                    <p:set>
                                      <p:cBhvr override="childStyle">
                                        <p:cTn id="19" dur="indefinite"/>
                                        <p:tgtEl>
                                          <p:spTgt spid="6"/>
                                        </p:tgtEl>
                                        <p:attrNameLst>
                                          <p:attrName>style.textDecorationUnderline</p:attrName>
                                        </p:attrNameLst>
                                      </p:cBhvr>
                                      <p:to>
                                        <p:strVal val="false"/>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2"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6" grpId="1" animBg="1"/>
      <p:bldP spid="6"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5" y="-73025"/>
            <a:ext cx="12270105" cy="6931660"/>
          </a:xfrm>
          <a:prstGeom prst="rect">
            <a:avLst/>
          </a:prstGeom>
        </p:spPr>
      </p:pic>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80155" cy="370776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69265" y="1745615"/>
            <a:ext cx="3094990" cy="2245360"/>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nhóm đôi, quan sát hình sau rồi trả lời câu hỏi</a:t>
            </a:r>
            <a:r>
              <a:rPr lang="en-US" sz="2800" b="1">
                <a:solidFill>
                  <a:schemeClr val="accent2">
                    <a:lumMod val="50000"/>
                  </a:schemeClr>
                </a:solidFill>
                <a:latin typeface="Arial" panose="020B0604020202020204" pitchFamily="34" charset="0"/>
                <a:cs typeface="Arial" panose="020B0604020202020204" pitchFamily="34" charset="0"/>
              </a:rPr>
              <a:t>:</a:t>
            </a:r>
            <a:endParaRPr lang="en-US" sz="2800" b="1">
              <a:solidFill>
                <a:schemeClr val="accent2">
                  <a:lumMod val="50000"/>
                </a:schemeClr>
              </a:solidFill>
              <a:latin typeface="Arial" panose="020B0604020202020204" pitchFamily="34" charset="0"/>
              <a:cs typeface="Arial" panose="020B0604020202020204" pitchFamily="34" charset="0"/>
            </a:endParaRPr>
          </a:p>
          <a:p>
            <a:pPr indent="0"/>
            <a:endParaRPr lang="en-US" sz="2800" b="1">
              <a:solidFill>
                <a:schemeClr val="accent2">
                  <a:lumMod val="50000"/>
                </a:schemeClr>
              </a:solidFill>
              <a:latin typeface="Arial" panose="020B0604020202020204" pitchFamily="34" charset="0"/>
              <a:cs typeface="Arial" panose="020B0604020202020204" pitchFamily="34" charset="0"/>
            </a:endParaRPr>
          </a:p>
        </p:txBody>
      </p:sp>
      <p:graphicFrame>
        <p:nvGraphicFramePr>
          <p:cNvPr id="4" name="Table 3"/>
          <p:cNvGraphicFramePr/>
          <p:nvPr/>
        </p:nvGraphicFramePr>
        <p:xfrm>
          <a:off x="3556000" y="110934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en-US" b="0"/>
                    </a:p>
                  </a:txBody>
                  <a:tcPr>
                    <a:lnL>
                      <a:noFill/>
                    </a:lnL>
                    <a:lnR>
                      <a:noFill/>
                    </a:lnR>
                    <a:lnT cap="flat">
                      <a:noFill/>
                    </a:lnT>
                    <a:lnB cap="flat">
                      <a:noFill/>
                    </a:lnB>
                    <a:lnTlToBr>
                      <a:noFill/>
                    </a:lnTlToBr>
                    <a:lnBlToTr>
                      <a:noFill/>
                    </a:lnBlToTr>
                    <a:noFill/>
                  </a:tcPr>
                </a:tc>
                <a:tc>
                  <a:txBody>
                    <a:bodyPr/>
                    <a:p>
                      <a:pPr>
                        <a:buNone/>
                      </a:pPr>
                      <a:endParaRPr 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en-US"/>
                    </a:p>
                  </a:txBody>
                  <a:tcPr>
                    <a:lnL>
                      <a:noFill/>
                    </a:lnL>
                    <a:lnR>
                      <a:noFill/>
                    </a:lnR>
                    <a:lnT cap="flat">
                      <a:noFill/>
                    </a:lnT>
                    <a:lnB cap="flat">
                      <a:noFill/>
                    </a:lnB>
                    <a:lnTlToBr>
                      <a:noFill/>
                    </a:lnTlToBr>
                    <a:lnBlToTr>
                      <a:noFill/>
                    </a:lnBlToTr>
                    <a:noFill/>
                  </a:tcPr>
                </a:tc>
                <a:tc>
                  <a:txBody>
                    <a:bodyPr/>
                    <a:p>
                      <a:pPr indent="0">
                        <a:buNone/>
                      </a:pPr>
                      <a:endParaRPr lang="en-US"/>
                    </a:p>
                  </a:txBody>
                  <a:tcPr>
                    <a:lnL>
                      <a:noFill/>
                    </a:lnL>
                    <a:lnR cap="flat">
                      <a:noFill/>
                    </a:lnR>
                    <a:lnT cap="flat">
                      <a:noFill/>
                    </a:lnT>
                    <a:lnB cap="flat">
                      <a:noFill/>
                    </a:lnB>
                    <a:lnTlToBr>
                      <a:noFill/>
                    </a:lnTlToBr>
                    <a:lnBlToTr>
                      <a:noFill/>
                    </a:lnBlToTr>
                    <a:noFill/>
                  </a:tcPr>
                </a:tc>
              </a:tr>
            </a:tbl>
          </a:graphicData>
        </a:graphic>
      </p:graphicFrame>
      <p:graphicFrame>
        <p:nvGraphicFramePr>
          <p:cNvPr id="6" name="Table 5"/>
          <p:cNvGraphicFramePr/>
          <p:nvPr/>
        </p:nvGraphicFramePr>
        <p:xfrm>
          <a:off x="3556000" y="184086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en-US" b="0"/>
                    </a:p>
                  </a:txBody>
                  <a:tcPr>
                    <a:lnL>
                      <a:noFill/>
                    </a:lnL>
                    <a:lnR>
                      <a:noFill/>
                    </a:lnR>
                    <a:lnT cap="flat">
                      <a:noFill/>
                    </a:lnT>
                    <a:lnB cap="flat">
                      <a:noFill/>
                    </a:lnB>
                    <a:lnTlToBr>
                      <a:noFill/>
                    </a:lnTlToBr>
                    <a:lnBlToTr>
                      <a:noFill/>
                    </a:lnBlToTr>
                    <a:noFill/>
                  </a:tcPr>
                </a:tc>
                <a:tc>
                  <a:txBody>
                    <a:bodyPr/>
                    <a:p>
                      <a:pPr>
                        <a:buNone/>
                      </a:pPr>
                      <a:endParaRPr 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en-US"/>
                    </a:p>
                  </a:txBody>
                  <a:tcPr>
                    <a:lnL>
                      <a:noFill/>
                    </a:lnL>
                    <a:lnR>
                      <a:noFill/>
                    </a:lnR>
                    <a:lnT cap="flat">
                      <a:noFill/>
                    </a:lnT>
                    <a:lnB cap="flat">
                      <a:noFill/>
                    </a:lnB>
                    <a:lnTlToBr>
                      <a:noFill/>
                    </a:lnTlToBr>
                    <a:lnBlToTr>
                      <a:noFill/>
                    </a:lnBlToTr>
                    <a:noFill/>
                  </a:tcPr>
                </a:tc>
                <a:tc>
                  <a:txBody>
                    <a:bodyPr/>
                    <a:p>
                      <a:pPr indent="0">
                        <a:buNone/>
                      </a:pPr>
                      <a:endParaRPr lang="en-US"/>
                    </a:p>
                  </a:txBody>
                  <a:tcPr>
                    <a:lnL>
                      <a:noFill/>
                    </a:lnL>
                    <a:lnR cap="flat">
                      <a:noFill/>
                    </a:lnR>
                    <a:lnT cap="flat">
                      <a:noFill/>
                    </a:lnT>
                    <a:lnB cap="flat">
                      <a:noFill/>
                    </a:lnB>
                    <a:lnTlToBr>
                      <a:noFill/>
                    </a:lnTlToBr>
                    <a:lnBlToTr>
                      <a:noFill/>
                    </a:lnBlToTr>
                    <a:noFill/>
                  </a:tcPr>
                </a:tc>
              </a:tr>
            </a:tbl>
          </a:graphicData>
        </a:graphic>
      </p:graphicFrame>
      <p:graphicFrame>
        <p:nvGraphicFramePr>
          <p:cNvPr id="21" name="Table 20"/>
          <p:cNvGraphicFramePr/>
          <p:nvPr/>
        </p:nvGraphicFramePr>
        <p:xfrm>
          <a:off x="3146425" y="3191510"/>
          <a:ext cx="5899150" cy="245110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en-US" b="0"/>
                    </a:p>
                  </a:txBody>
                  <a:tcPr>
                    <a:lnL>
                      <a:noFill/>
                    </a:lnL>
                    <a:lnR>
                      <a:noFill/>
                    </a:lnR>
                    <a:lnT cap="flat">
                      <a:noFill/>
                    </a:lnT>
                    <a:lnB cap="flat">
                      <a:noFill/>
                    </a:lnB>
                    <a:lnTlToBr>
                      <a:noFill/>
                    </a:lnTlToBr>
                    <a:lnBlToTr>
                      <a:noFill/>
                    </a:lnBlToTr>
                    <a:noFill/>
                  </a:tcPr>
                </a:tc>
                <a:tc>
                  <a:txBody>
                    <a:bodyPr/>
                    <a:p>
                      <a:pPr>
                        <a:buNone/>
                      </a:pPr>
                      <a:endParaRPr 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en-US"/>
                    </a:p>
                  </a:txBody>
                  <a:tcPr>
                    <a:lnL>
                      <a:noFill/>
                    </a:lnL>
                    <a:lnR>
                      <a:noFill/>
                    </a:lnR>
                    <a:lnT cap="flat">
                      <a:noFill/>
                    </a:lnT>
                    <a:lnB cap="flat">
                      <a:noFill/>
                    </a:lnB>
                    <a:lnTlToBr>
                      <a:noFill/>
                    </a:lnTlToBr>
                    <a:lnBlToTr>
                      <a:noFill/>
                    </a:lnBlToTr>
                    <a:noFill/>
                  </a:tcPr>
                </a:tc>
                <a:tc>
                  <a:txBody>
                    <a:bodyPr/>
                    <a:p>
                      <a:pPr indent="0">
                        <a:buNone/>
                      </a:pPr>
                      <a:endParaRPr lang="en-US"/>
                    </a:p>
                  </a:txBody>
                  <a:tcPr>
                    <a:lnL>
                      <a:noFill/>
                    </a:lnL>
                    <a:lnR cap="flat">
                      <a:noFill/>
                    </a:lnR>
                    <a:lnT cap="flat">
                      <a:noFill/>
                    </a:lnT>
                    <a:lnB cap="flat">
                      <a:noFill/>
                    </a:lnB>
                    <a:lnTlToBr>
                      <a:noFill/>
                    </a:lnTlToBr>
                    <a:lnBlToTr>
                      <a:noFill/>
                    </a:lnBlToTr>
                    <a:noFill/>
                  </a:tcPr>
                </a:tc>
              </a:tr>
            </a:tbl>
          </a:graphicData>
        </a:graphic>
      </p:graphicFrame>
      <p:graphicFrame>
        <p:nvGraphicFramePr>
          <p:cNvPr id="23" name="Table 22"/>
          <p:cNvGraphicFramePr/>
          <p:nvPr/>
        </p:nvGraphicFramePr>
        <p:xfrm>
          <a:off x="3146425" y="3923030"/>
          <a:ext cx="5899150" cy="245110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en-US" b="0"/>
                    </a:p>
                  </a:txBody>
                  <a:tcPr>
                    <a:lnL>
                      <a:noFill/>
                    </a:lnL>
                    <a:lnR>
                      <a:noFill/>
                    </a:lnR>
                    <a:lnT cap="flat">
                      <a:noFill/>
                    </a:lnT>
                    <a:lnB cap="flat">
                      <a:noFill/>
                    </a:lnB>
                    <a:lnTlToBr>
                      <a:noFill/>
                    </a:lnTlToBr>
                    <a:lnBlToTr>
                      <a:noFill/>
                    </a:lnBlToTr>
                    <a:noFill/>
                  </a:tcPr>
                </a:tc>
                <a:tc>
                  <a:txBody>
                    <a:bodyPr/>
                    <a:p>
                      <a:pPr>
                        <a:buNone/>
                      </a:pPr>
                      <a:endParaRPr 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en-US"/>
                    </a:p>
                  </a:txBody>
                  <a:tcPr>
                    <a:lnL>
                      <a:noFill/>
                    </a:lnL>
                    <a:lnR>
                      <a:noFill/>
                    </a:lnR>
                    <a:lnT cap="flat">
                      <a:noFill/>
                    </a:lnT>
                    <a:lnB cap="flat">
                      <a:noFill/>
                    </a:lnB>
                    <a:lnTlToBr>
                      <a:noFill/>
                    </a:lnTlToBr>
                    <a:lnBlToTr>
                      <a:noFill/>
                    </a:lnBlToTr>
                    <a:noFill/>
                  </a:tcPr>
                </a:tc>
                <a:tc>
                  <a:txBody>
                    <a:bodyPr/>
                    <a:p>
                      <a:pPr indent="0">
                        <a:buNone/>
                      </a:pPr>
                      <a:endParaRPr lang="en-US"/>
                    </a:p>
                  </a:txBody>
                  <a:tcPr>
                    <a:lnL>
                      <a:noFill/>
                    </a:lnL>
                    <a:lnR cap="flat">
                      <a:noFill/>
                    </a:lnR>
                    <a:lnT cap="flat">
                      <a:noFill/>
                    </a:lnT>
                    <a:lnB cap="flat">
                      <a:noFill/>
                    </a:lnB>
                    <a:lnTlToBr>
                      <a:noFill/>
                    </a:lnTlToBr>
                    <a:lnBlToTr>
                      <a:noFill/>
                    </a:lnBlToTr>
                    <a:noFill/>
                  </a:tcPr>
                </a:tc>
              </a:tr>
            </a:tbl>
          </a:graphicData>
        </a:graphic>
      </p:graphicFrame>
      <p:graphicFrame>
        <p:nvGraphicFramePr>
          <p:cNvPr id="25" name="Table 24"/>
          <p:cNvGraphicFramePr/>
          <p:nvPr/>
        </p:nvGraphicFramePr>
        <p:xfrm>
          <a:off x="3146425" y="4654550"/>
          <a:ext cx="5899150" cy="245110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en-US" b="0"/>
                    </a:p>
                  </a:txBody>
                  <a:tcPr>
                    <a:lnL>
                      <a:noFill/>
                    </a:lnL>
                    <a:lnR>
                      <a:noFill/>
                    </a:lnR>
                    <a:lnT cap="flat">
                      <a:noFill/>
                    </a:lnT>
                    <a:lnB cap="flat">
                      <a:noFill/>
                    </a:lnB>
                    <a:lnTlToBr>
                      <a:noFill/>
                    </a:lnTlToBr>
                    <a:lnBlToTr>
                      <a:noFill/>
                    </a:lnBlToTr>
                    <a:noFill/>
                  </a:tcPr>
                </a:tc>
                <a:tc>
                  <a:txBody>
                    <a:bodyPr/>
                    <a:p>
                      <a:pPr>
                        <a:buNone/>
                      </a:pPr>
                      <a:endParaRPr 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en-US"/>
                    </a:p>
                  </a:txBody>
                  <a:tcPr>
                    <a:lnL>
                      <a:noFill/>
                    </a:lnL>
                    <a:lnR>
                      <a:noFill/>
                    </a:lnR>
                    <a:lnT cap="flat">
                      <a:noFill/>
                    </a:lnT>
                    <a:lnB cap="flat">
                      <a:noFill/>
                    </a:lnB>
                    <a:lnTlToBr>
                      <a:noFill/>
                    </a:lnTlToBr>
                    <a:lnBlToTr>
                      <a:noFill/>
                    </a:lnBlToTr>
                    <a:noFill/>
                  </a:tcPr>
                </a:tc>
                <a:tc>
                  <a:txBody>
                    <a:bodyPr/>
                    <a:p>
                      <a:pPr indent="0">
                        <a:buNone/>
                      </a:pPr>
                      <a:endParaRPr lang="en-US"/>
                    </a:p>
                  </a:txBody>
                  <a:tcPr>
                    <a:lnL>
                      <a:noFill/>
                    </a:lnL>
                    <a:lnR cap="flat">
                      <a:noFill/>
                    </a:lnR>
                    <a:lnT cap="flat">
                      <a:noFill/>
                    </a:lnT>
                    <a:lnB cap="flat">
                      <a:noFill/>
                    </a:lnB>
                    <a:lnTlToBr>
                      <a:noFill/>
                    </a:lnTlToBr>
                    <a:lnBlToTr>
                      <a:noFill/>
                    </a:lnBlToTr>
                    <a:noFill/>
                  </a:tcPr>
                </a:tc>
              </a:tr>
            </a:tbl>
          </a:graphicData>
        </a:graphic>
      </p:graphicFrame>
      <p:graphicFrame>
        <p:nvGraphicFramePr>
          <p:cNvPr id="27" name="Table 26"/>
          <p:cNvGraphicFramePr/>
          <p:nvPr/>
        </p:nvGraphicFramePr>
        <p:xfrm>
          <a:off x="3146425" y="5386070"/>
          <a:ext cx="5899150" cy="245110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en-US" b="0"/>
                    </a:p>
                  </a:txBody>
                  <a:tcPr>
                    <a:lnL>
                      <a:noFill/>
                    </a:lnL>
                    <a:lnR>
                      <a:noFill/>
                    </a:lnR>
                    <a:lnT cap="flat">
                      <a:noFill/>
                    </a:lnT>
                    <a:lnB cap="flat">
                      <a:noFill/>
                    </a:lnB>
                    <a:lnTlToBr>
                      <a:noFill/>
                    </a:lnTlToBr>
                    <a:lnBlToTr>
                      <a:noFill/>
                    </a:lnBlToTr>
                    <a:noFill/>
                  </a:tcPr>
                </a:tc>
                <a:tc>
                  <a:txBody>
                    <a:bodyPr/>
                    <a:p>
                      <a:pPr>
                        <a:buNone/>
                      </a:pPr>
                      <a:endParaRPr 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en-US"/>
                    </a:p>
                  </a:txBody>
                  <a:tcPr>
                    <a:lnL>
                      <a:noFill/>
                    </a:lnL>
                    <a:lnR>
                      <a:noFill/>
                    </a:lnR>
                    <a:lnT cap="flat">
                      <a:noFill/>
                    </a:lnT>
                    <a:lnB cap="flat">
                      <a:noFill/>
                    </a:lnB>
                    <a:lnTlToBr>
                      <a:noFill/>
                    </a:lnTlToBr>
                    <a:lnBlToTr>
                      <a:noFill/>
                    </a:lnBlToTr>
                    <a:noFill/>
                  </a:tcPr>
                </a:tc>
                <a:tc>
                  <a:txBody>
                    <a:bodyPr/>
                    <a:p>
                      <a:pPr indent="0">
                        <a:buNone/>
                      </a:pPr>
                      <a:endParaRPr lang="en-US"/>
                    </a:p>
                  </a:txBody>
                  <a:tcPr>
                    <a:lnL>
                      <a:noFill/>
                    </a:lnL>
                    <a:lnR cap="flat">
                      <a:noFill/>
                    </a:lnR>
                    <a:lnT cap="flat">
                      <a:noFill/>
                    </a:lnT>
                    <a:lnB cap="flat">
                      <a:noFill/>
                    </a:lnB>
                    <a:lnTlToBr>
                      <a:noFill/>
                    </a:lnTlToBr>
                    <a:lnBlToTr>
                      <a:noFill/>
                    </a:lnBlToTr>
                    <a:noFill/>
                  </a:tcPr>
                </a:tc>
              </a:tr>
            </a:tbl>
          </a:graphicData>
        </a:graphic>
      </p:graphicFrame>
      <p:pic>
        <p:nvPicPr>
          <p:cNvPr id="31" name="Picture 30" descr="Screenshot 2023-07-21 183601"/>
          <p:cNvPicPr>
            <a:picLocks noChangeAspect="1"/>
          </p:cNvPicPr>
          <p:nvPr/>
        </p:nvPicPr>
        <p:blipFill>
          <a:blip r:embed="rId3"/>
          <a:stretch>
            <a:fillRect/>
          </a:stretch>
        </p:blipFill>
        <p:spPr>
          <a:xfrm>
            <a:off x="3706495" y="-198755"/>
            <a:ext cx="8564245" cy="4179570"/>
          </a:xfrm>
          <a:prstGeom prst="rect">
            <a:avLst/>
          </a:prstGeom>
        </p:spPr>
      </p:pic>
      <p:sp>
        <p:nvSpPr>
          <p:cNvPr id="32" name="Text Box 31"/>
          <p:cNvSpPr txBox="1"/>
          <p:nvPr/>
        </p:nvSpPr>
        <p:spPr>
          <a:xfrm>
            <a:off x="3779520" y="3510915"/>
            <a:ext cx="8338185" cy="3683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r>
              <a:rPr lang="en-US"/>
              <a:t>Hình 2.3. Sơ đồ mô tả phản ứng hóa học giữa hydrogen với oxygen tạo thành nước</a:t>
            </a:r>
            <a:endParaRPr lang="en-US"/>
          </a:p>
        </p:txBody>
      </p:sp>
      <p:sp>
        <p:nvSpPr>
          <p:cNvPr id="33" name="Rounded Rectangle 32"/>
          <p:cNvSpPr/>
          <p:nvPr/>
        </p:nvSpPr>
        <p:spPr>
          <a:xfrm>
            <a:off x="469265" y="4384040"/>
            <a:ext cx="11648440" cy="16960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l"/>
            <a:r>
              <a:rPr lang="en-US" sz="2800">
                <a:solidFill>
                  <a:schemeClr val="accent6">
                    <a:lumMod val="50000"/>
                  </a:schemeClr>
                </a:solidFill>
                <a:sym typeface="+mn-ea"/>
              </a:rPr>
              <a:t>1.Trước và sau phản ứng, những nguyên tử nào liên kết với nhau?</a:t>
            </a:r>
            <a:endParaRPr lang="en-US" sz="2800">
              <a:solidFill>
                <a:schemeClr val="accent6">
                  <a:lumMod val="50000"/>
                </a:schemeClr>
              </a:solidFill>
              <a:sym typeface="+mn-ea"/>
            </a:endParaRPr>
          </a:p>
          <a:p>
            <a:pPr algn="l"/>
            <a:r>
              <a:rPr lang="en-US" sz="2800">
                <a:solidFill>
                  <a:schemeClr val="accent6">
                    <a:lumMod val="50000"/>
                  </a:schemeClr>
                </a:solidFill>
              </a:rPr>
              <a:t>2.Trong quá trình phản ứng, số nguyên tử H và số nguyên tử O có thay đổi không?</a:t>
            </a:r>
            <a:endParaRPr lang="en-US" sz="2800">
              <a:solidFill>
                <a:schemeClr val="accent6">
                  <a:lumMod val="50000"/>
                </a:schemeClr>
              </a:solidFill>
            </a:endParaRPr>
          </a:p>
        </p:txBody>
      </p:sp>
      <p:sp>
        <p:nvSpPr>
          <p:cNvPr id="34" name="Rounded Rectangle 33"/>
          <p:cNvSpPr/>
          <p:nvPr/>
        </p:nvSpPr>
        <p:spPr>
          <a:xfrm>
            <a:off x="103505" y="3990975"/>
            <a:ext cx="12064365" cy="23393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0"/>
          <a:p>
            <a:pPr algn="l"/>
            <a:r>
              <a:rPr lang="en-US" sz="2800">
                <a:solidFill>
                  <a:schemeClr val="accent6">
                    <a:lumMod val="50000"/>
                  </a:schemeClr>
                </a:solidFill>
                <a:sym typeface="+mn-ea"/>
              </a:rPr>
              <a:t>1.Trước phản ứng: nguyên tử H liên kết với nguyên tử H; nguyên tử O liên kết với nguyên tử O.</a:t>
            </a:r>
            <a:endParaRPr lang="en-US" sz="2800">
              <a:solidFill>
                <a:schemeClr val="accent6">
                  <a:lumMod val="50000"/>
                </a:schemeClr>
              </a:solidFill>
              <a:sym typeface="+mn-ea"/>
            </a:endParaRPr>
          </a:p>
          <a:p>
            <a:pPr algn="l"/>
            <a:r>
              <a:rPr lang="en-US" sz="2800">
                <a:solidFill>
                  <a:schemeClr val="accent6">
                    <a:lumMod val="50000"/>
                  </a:schemeClr>
                </a:solidFill>
                <a:sym typeface="+mn-ea"/>
              </a:rPr>
              <a:t>    Sau phản ứng: nguyên tử H liên kết với nguyên tử O.</a:t>
            </a:r>
            <a:endParaRPr lang="en-US" sz="2800">
              <a:solidFill>
                <a:schemeClr val="accent6">
                  <a:lumMod val="50000"/>
                </a:schemeClr>
              </a:solidFill>
              <a:sym typeface="+mn-ea"/>
            </a:endParaRPr>
          </a:p>
          <a:p>
            <a:pPr algn="l"/>
            <a:r>
              <a:rPr lang="en-US" sz="2800">
                <a:solidFill>
                  <a:schemeClr val="accent6">
                    <a:lumMod val="50000"/>
                  </a:schemeClr>
                </a:solidFill>
                <a:sym typeface="+mn-ea"/>
              </a:rPr>
              <a:t>2. Trong quá trình phản ứng, số nguyên tử H và số nguyên tử O không thay đổi.</a:t>
            </a:r>
            <a:endParaRPr lang="en-US" sz="2800">
              <a:solidFill>
                <a:schemeClr val="accent6">
                  <a:lumMod val="50000"/>
                </a:schemeClr>
              </a:solidFill>
              <a:sym typeface="+mn-ea"/>
            </a:endParaRPr>
          </a:p>
          <a:p>
            <a:pPr algn="l"/>
            <a:endParaRPr lang="en-US" sz="2800">
              <a:solidFill>
                <a:schemeClr val="accent6">
                  <a:lumMod val="50000"/>
                </a:schemeClr>
              </a:solidFill>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925" y="2888615"/>
            <a:ext cx="3441700" cy="3441700"/>
          </a:xfrm>
          <a:prstGeom prst="rect">
            <a:avLst/>
          </a:prstGeom>
        </p:spPr>
      </p:pic>
      <p:sp>
        <p:nvSpPr>
          <p:cNvPr id="3084" name="Text Box 12"/>
          <p:cNvSpPr txBox="1"/>
          <p:nvPr/>
        </p:nvSpPr>
        <p:spPr>
          <a:xfrm>
            <a:off x="170180" y="4324985"/>
            <a:ext cx="2416175" cy="1814830"/>
          </a:xfrm>
          <a:prstGeom prst="rect">
            <a:avLst/>
          </a:prstGeom>
          <a:noFill/>
          <a:ln w="9525">
            <a:noFill/>
          </a:ln>
        </p:spPr>
        <p:txBody>
          <a:bodyPr wrap="square">
            <a:spAutoFit/>
          </a:bodyPr>
          <a:p>
            <a:pPr defTabSz="1500505">
              <a:spcBef>
                <a:spcPct val="50000"/>
              </a:spcBef>
            </a:pPr>
            <a:r>
              <a:rPr lang="en-US" altLang="zh-CN" sz="32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2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2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ox(in)">
                                      <p:cBhvr>
                                        <p:cTn id="17" dur="2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ox(in)">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4"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5" nodeType="clickEffect">
                                  <p:stCondLst>
                                    <p:cond delay="0"/>
                                  </p:stCondLst>
                                  <p:childTnLst>
                                    <p:animEffect transition="out" filter="blinds(horizontal)">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dissolv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84"/>
                                        </p:tgtEl>
                                        <p:attrNameLst>
                                          <p:attrName>style.visibility</p:attrName>
                                        </p:attrNameLst>
                                      </p:cBhvr>
                                      <p:to>
                                        <p:strVal val="visible"/>
                                      </p:to>
                                    </p:set>
                                    <p:anim calcmode="lin" valueType="num">
                                      <p:cBhvr additive="base">
                                        <p:cTn id="43" dur="500" fill="hold"/>
                                        <p:tgtEl>
                                          <p:spTgt spid="3084"/>
                                        </p:tgtEl>
                                        <p:attrNameLst>
                                          <p:attrName>ppt_x</p:attrName>
                                        </p:attrNameLst>
                                      </p:cBhvr>
                                      <p:tavLst>
                                        <p:tav tm="0">
                                          <p:val>
                                            <p:strVal val="#ppt_x"/>
                                          </p:val>
                                        </p:tav>
                                        <p:tav tm="100000">
                                          <p:val>
                                            <p:strVal val="#ppt_x"/>
                                          </p:val>
                                        </p:tav>
                                      </p:tavLst>
                                    </p:anim>
                                    <p:anim calcmode="lin" valueType="num">
                                      <p:cBhvr additive="base">
                                        <p:cTn id="44" dur="500" fill="hold"/>
                                        <p:tgtEl>
                                          <p:spTgt spid="308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 presetClass="exit" presetSubtype="10" fill="hold" grpId="1" nodeType="clickEffect">
                                  <p:stCondLst>
                                    <p:cond delay="0"/>
                                  </p:stCondLst>
                                  <p:childTnLst>
                                    <p:animEffect transition="out" filter="blinds(horizontal)">
                                      <p:cBhvr>
                                        <p:cTn id="48" dur="500"/>
                                        <p:tgtEl>
                                          <p:spTgt spid="3084"/>
                                        </p:tgtEl>
                                      </p:cBhvr>
                                    </p:animEffect>
                                    <p:set>
                                      <p:cBhvr>
                                        <p:cTn id="49" dur="1" fill="hold">
                                          <p:stCondLst>
                                            <p:cond delay="499"/>
                                          </p:stCondLst>
                                        </p:cTn>
                                        <p:tgtEl>
                                          <p:spTgt spid="308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 presetClass="exit" presetSubtype="32" fill="hold" nodeType="clickEffect">
                                  <p:stCondLst>
                                    <p:cond delay="0"/>
                                  </p:stCondLst>
                                  <p:childTnLst>
                                    <p:animEffect transition="out" filter="box(out)">
                                      <p:cBhvr>
                                        <p:cTn id="53" dur="2000"/>
                                        <p:tgtEl>
                                          <p:spTgt spid="2"/>
                                        </p:tgtEl>
                                      </p:cBhvr>
                                    </p:animEffect>
                                    <p:set>
                                      <p:cBhvr>
                                        <p:cTn id="54" dur="1" fill="hold">
                                          <p:stCondLst>
                                            <p:cond delay="1999"/>
                                          </p:stCondLst>
                                        </p:cTn>
                                        <p:tgtEl>
                                          <p:spTgt spid="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2"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circle(in)">
                                      <p:cBhvr>
                                        <p:cTn id="59"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3" grpId="1" animBg="1"/>
      <p:bldP spid="32" grpId="0" bldLvl="0" animBg="1"/>
      <p:bldP spid="33" grpId="4" bldLvl="0" animBg="1"/>
      <p:bldP spid="34" grpId="1" animBg="1"/>
      <p:bldP spid="33" grpId="5" animBg="1"/>
      <p:bldP spid="3084" grpId="0"/>
      <p:bldP spid="3084" grpId="1"/>
      <p:bldP spid="34" grpId="2"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8" name="Picture 6" descr="7"/>
          <p:cNvPicPr>
            <a:picLocks noChangeAspect="1"/>
          </p:cNvPicPr>
          <p:nvPr>
            <p:ph sz="half" idx="1"/>
          </p:nvPr>
        </p:nvPicPr>
        <p:blipFill>
          <a:blip r:embed="rId1"/>
          <a:stretch>
            <a:fillRect/>
          </a:stretch>
        </p:blipFill>
        <p:spPr>
          <a:xfrm>
            <a:off x="2933065" y="3286760"/>
            <a:ext cx="990600" cy="1428750"/>
          </a:xfrm>
          <a:prstGeom prst="rect">
            <a:avLst/>
          </a:prstGeom>
          <a:noFill/>
          <a:ln w="9525">
            <a:noFill/>
          </a:ln>
        </p:spPr>
      </p:pic>
      <p:sp>
        <p:nvSpPr>
          <p:cNvPr id="12" name="圆角矩形 11"/>
          <p:cNvSpPr/>
          <p:nvPr/>
        </p:nvSpPr>
        <p:spPr>
          <a:xfrm>
            <a:off x="142875" y="1184910"/>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endParaRPr lang="en-US" altLang="zh-CN" sz="3200" b="1" dirty="0">
              <a:solidFill>
                <a:srgbClr val="FF0000"/>
              </a:solidFill>
              <a:latin typeface="Calibri Light" panose="020F0302020204030204" charset="0"/>
              <a:ea typeface="Microsoft YaHei" panose="020B0503020204020204" charset="-122"/>
              <a:cs typeface="Calibri Light" panose="020F0302020204030204" charset="0"/>
            </a:endParaRPr>
          </a:p>
        </p:txBody>
      </p:sp>
      <p:pic>
        <p:nvPicPr>
          <p:cNvPr id="3081" name="Picture 9" descr="9"/>
          <p:cNvPicPr>
            <a:picLocks noChangeAspect="1"/>
          </p:cNvPicPr>
          <p:nvPr/>
        </p:nvPicPr>
        <p:blipFill>
          <a:blip r:embed="rId2"/>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7394575" cy="521970"/>
          </a:xfrm>
          <a:prstGeom prst="rect">
            <a:avLst/>
          </a:prstGeom>
          <a:noFill/>
        </p:spPr>
        <p:txBody>
          <a:bodyPr wrap="square" rtlCol="0">
            <a:spAutoFit/>
          </a:bodyPr>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ChangeAspect="1"/>
          </p:cNvPicPr>
          <p:nvPr>
            <p:ph sz="half" idx="2"/>
          </p:nvPr>
        </p:nvPicPr>
        <p:blipFill>
          <a:blip r:embed="rId2"/>
          <a:stretch>
            <a:fillRect/>
          </a:stretch>
        </p:blipFill>
        <p:spPr>
          <a:xfrm>
            <a:off x="238125" y="2223770"/>
            <a:ext cx="6996430" cy="777875"/>
          </a:xfrm>
          <a:prstGeom prst="rect">
            <a:avLst/>
          </a:prstGeom>
          <a:noFill/>
          <a:ln w="9525">
            <a:noFill/>
          </a:ln>
        </p:spPr>
      </p:pic>
      <p:sp>
        <p:nvSpPr>
          <p:cNvPr id="6" name="Text Box 5"/>
          <p:cNvSpPr txBox="1"/>
          <p:nvPr/>
        </p:nvSpPr>
        <p:spPr>
          <a:xfrm>
            <a:off x="535940" y="2223770"/>
            <a:ext cx="3986530" cy="521970"/>
          </a:xfrm>
          <a:prstGeom prst="rect">
            <a:avLst/>
          </a:prstGeom>
          <a:noFill/>
        </p:spPr>
        <p:txBody>
          <a:bodyPr wrap="square" rtlCol="0">
            <a:spAutoFit/>
          </a:bodyPr>
          <a:p>
            <a:r>
              <a:rPr lang="en-US" sz="2800" b="1">
                <a:latin typeface="+mj-lt"/>
                <a:cs typeface="+mj-lt"/>
                <a:sym typeface="+mn-ea"/>
              </a:rPr>
              <a:t>II. PHẢN ỨNG HÓA HỌC</a:t>
            </a:r>
            <a:endParaRPr lang="en-US" sz="2800" b="1">
              <a:latin typeface="+mj-lt"/>
              <a:cs typeface="+mj-lt"/>
            </a:endParaRPr>
          </a:p>
        </p:txBody>
      </p:sp>
      <p:sp>
        <p:nvSpPr>
          <p:cNvPr id="26" name="圆角矩形 25"/>
          <p:cNvSpPr/>
          <p:nvPr/>
        </p:nvSpPr>
        <p:spPr>
          <a:xfrm>
            <a:off x="535940" y="2940685"/>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endParaRPr lang="en-US" altLang="zh-CN" sz="2800" b="1" dirty="0">
              <a:solidFill>
                <a:schemeClr val="accent6">
                  <a:lumMod val="50000"/>
                </a:schemeClr>
              </a:solidFill>
              <a:latin typeface="Microsoft YaHei" panose="020B0503020204020204" charset="-122"/>
              <a:ea typeface="Microsoft YaHei" panose="020B0503020204020204" charset="-122"/>
            </a:endParaRPr>
          </a:p>
        </p:txBody>
      </p:sp>
      <p:sp>
        <p:nvSpPr>
          <p:cNvPr id="7" name="圆角矩形 25"/>
          <p:cNvSpPr/>
          <p:nvPr/>
        </p:nvSpPr>
        <p:spPr>
          <a:xfrm>
            <a:off x="535940" y="3544570"/>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rgbClr val="FF0000"/>
                </a:solidFill>
                <a:latin typeface="Microsoft YaHei" panose="020B0503020204020204" charset="-122"/>
                <a:ea typeface="Microsoft YaHei" panose="020B0503020204020204" charset="-122"/>
              </a:rPr>
              <a:t>2.</a:t>
            </a:r>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endPar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endParaRPr>
          </a:p>
        </p:txBody>
      </p:sp>
      <p:sp>
        <p:nvSpPr>
          <p:cNvPr id="19" name="Rounded Rectangle 18"/>
          <p:cNvSpPr/>
          <p:nvPr/>
        </p:nvSpPr>
        <p:spPr>
          <a:xfrm>
            <a:off x="535940" y="4196080"/>
            <a:ext cx="11648440" cy="993775"/>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en-US" sz="2800">
                <a:solidFill>
                  <a:schemeClr val="accent6">
                    <a:lumMod val="50000"/>
                  </a:schemeClr>
                </a:solidFill>
              </a:rPr>
              <a:t>       Trong phản ứng hóa học, liên kết giữa các nguyên tử thay đổi, làm phân tử này biến đổi thành phân tử khác. Kết quả là chất này biến đổi thành chất khác.</a:t>
            </a:r>
            <a:endParaRPr lang="en-US" sz="2800">
              <a:solidFill>
                <a:schemeClr val="accent6">
                  <a:lumMod val="50000"/>
                </a:schemeClr>
              </a:solidFill>
            </a:endParaRPr>
          </a:p>
        </p:txBody>
      </p:sp>
      <p:pic>
        <p:nvPicPr>
          <p:cNvPr id="8" name="Picture 6" descr="7"/>
          <p:cNvPicPr>
            <a:picLocks noChangeAspect="1"/>
          </p:cNvPicPr>
          <p:nvPr/>
        </p:nvPicPr>
        <p:blipFill>
          <a:blip r:embed="rId1"/>
          <a:stretch>
            <a:fillRect/>
          </a:stretch>
        </p:blipFill>
        <p:spPr>
          <a:xfrm>
            <a:off x="142875" y="29210"/>
            <a:ext cx="1082040" cy="115125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grpId="1" nodeType="clickEffect">
                                  <p:stCondLst>
                                    <p:cond delay="0"/>
                                  </p:stCondLst>
                                  <p:childTnLst>
                                    <p:set>
                                      <p:cBhvr override="childStyle">
                                        <p:cTn id="11" dur="indefinite"/>
                                        <p:tgtEl>
                                          <p:spTgt spid="7"/>
                                        </p:tgtEl>
                                        <p:attrNameLst>
                                          <p:attrName>style.fontStyle</p:attrName>
                                        </p:attrNameLst>
                                      </p:cBhvr>
                                      <p:to>
                                        <p:strVal val="normal"/>
                                      </p:to>
                                    </p:set>
                                    <p:set>
                                      <p:cBhvr override="childStyle">
                                        <p:cTn id="12" dur="indefinite"/>
                                        <p:tgtEl>
                                          <p:spTgt spid="7"/>
                                        </p:tgtEl>
                                        <p:attrNameLst>
                                          <p:attrName>style.fontWeight</p:attrName>
                                        </p:attrNameLst>
                                      </p:cBhvr>
                                      <p:to>
                                        <p:strVal val="bold"/>
                                      </p:to>
                                    </p:set>
                                    <p:set>
                                      <p:cBhvr override="childStyle">
                                        <p:cTn id="13" dur="indefinite"/>
                                        <p:tgtEl>
                                          <p:spTgt spid="7"/>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2"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2" grpId="0" bldLvl="0" animBg="1"/>
      <p:bldP spid="12" grpId="1" animBg="1"/>
      <p:bldP spid="7" grpId="0" bldLvl="0" animBg="1"/>
      <p:bldP spid="7" grpId="1" animBg="1"/>
      <p:bldP spid="7" grpId="2" bldLvl="0" animBg="1"/>
      <p:bldP spid="19" grpId="1" animBg="1"/>
      <p:bldP spid="19" grpId="2"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2"/>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endPar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endParaRPr>
          </a:p>
        </p:txBody>
      </p:sp>
      <p:sp>
        <p:nvSpPr>
          <p:cNvPr id="12" name="文本框 52"/>
          <p:cNvSpPr txBox="1"/>
          <p:nvPr/>
        </p:nvSpPr>
        <p:spPr>
          <a:xfrm>
            <a:off x="469265" y="217170"/>
            <a:ext cx="1492250" cy="645160"/>
          </a:xfrm>
          <a:prstGeom prst="rect">
            <a:avLst/>
          </a:prstGeom>
          <a:noFill/>
        </p:spPr>
        <p:txBody>
          <a:bodyPr wrap="square" rtlCol="0">
            <a:spAutoFit/>
          </a:bodyPr>
          <a:p>
            <a:pPr algn="ctr"/>
            <a:r>
              <a:rPr lang="en-US" altLang="zh-CN" sz="3600" b="1" dirty="0">
                <a:solidFill>
                  <a:srgbClr val="F77A08"/>
                </a:solidFill>
                <a:latin typeface="Microsoft YaHei" panose="020B0503020204020204" charset="-122"/>
                <a:ea typeface="Microsoft YaHei" panose="020B0503020204020204" charset="-122"/>
              </a:rPr>
              <a:t>II.</a:t>
            </a:r>
            <a:endParaRPr lang="en-US" altLang="zh-CN" sz="3600" b="1" dirty="0">
              <a:solidFill>
                <a:srgbClr val="F77A08"/>
              </a:solidFill>
              <a:latin typeface="Microsoft YaHei" panose="020B0503020204020204" charset="-122"/>
              <a:ea typeface="Microsoft YaHei" panose="020B0503020204020204" charset="-122"/>
            </a:endParaRP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endParaRPr lang="en-US" altLang="zh-CN" sz="2800" b="1" dirty="0">
              <a:solidFill>
                <a:schemeClr val="accent6">
                  <a:lumMod val="50000"/>
                </a:schemeClr>
              </a:solidFill>
              <a:latin typeface="Microsoft YaHei" panose="020B0503020204020204" charset="-122"/>
              <a:ea typeface="Microsoft YaHei" panose="020B0503020204020204" charset="-122"/>
            </a:endParaRP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5">
                    <a:lumMod val="50000"/>
                  </a:schemeClr>
                </a:solidFill>
                <a:latin typeface="Microsoft YaHei" panose="020B0503020204020204" charset="-122"/>
                <a:ea typeface="Microsoft YaHei" panose="020B0503020204020204" charset="-122"/>
              </a:rPr>
              <a:t>Diễn biến của phản ứng hóa học :</a:t>
            </a:r>
            <a:endParaRPr lang="en-US" altLang="zh-CN" sz="2800" b="1" dirty="0">
              <a:solidFill>
                <a:schemeClr val="accent5">
                  <a:lumMod val="50000"/>
                </a:schemeClr>
              </a:solidFill>
              <a:latin typeface="Microsoft YaHei" panose="020B0503020204020204" charset="-122"/>
              <a:ea typeface="Microsoft YaHei" panose="020B0503020204020204" charset="-122"/>
            </a:endParaRPr>
          </a:p>
        </p:txBody>
      </p:sp>
      <p:sp>
        <p:nvSpPr>
          <p:cNvPr id="7" name="圆角矩形 44"/>
          <p:cNvSpPr/>
          <p:nvPr/>
        </p:nvSpPr>
        <p:spPr>
          <a:xfrm>
            <a:off x="469900" y="2012315"/>
            <a:ext cx="1520190" cy="484505"/>
          </a:xfrm>
          <a:prstGeom prst="roundRect">
            <a:avLst>
              <a:gd name="adj" fmla="val 9725"/>
            </a:avLst>
          </a:prstGeom>
        </p:spPr>
        <p:style>
          <a:lnRef idx="0">
            <a:schemeClr val="accent4"/>
          </a:lnRef>
          <a:fillRef idx="3">
            <a:schemeClr val="accent4"/>
          </a:fillRef>
          <a:effectRef idx="3">
            <a:schemeClr val="accent4"/>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2</a:t>
            </a:r>
            <a:endParaRPr lang="en-US" altLang="zh-CN" sz="2400" dirty="0">
              <a:solidFill>
                <a:schemeClr val="bg1"/>
              </a:solidFill>
              <a:latin typeface="Impact" panose="020B0806030902050204" charset="0"/>
              <a:ea typeface="Microsoft YaHei" panose="020B0503020204020204" charset="-122"/>
            </a:endParaRPr>
          </a:p>
        </p:txBody>
      </p:sp>
      <p:sp>
        <p:nvSpPr>
          <p:cNvPr id="5" name="圆角矩形 44"/>
          <p:cNvSpPr/>
          <p:nvPr/>
        </p:nvSpPr>
        <p:spPr>
          <a:xfrm>
            <a:off x="455295" y="2784475"/>
            <a:ext cx="1520190" cy="484505"/>
          </a:xfrm>
          <a:prstGeom prst="roundRect">
            <a:avLst>
              <a:gd name="adj" fmla="val 9725"/>
            </a:avLst>
          </a:prstGeom>
        </p:spPr>
        <p:style>
          <a:lnRef idx="0">
            <a:schemeClr val="accent6"/>
          </a:lnRef>
          <a:fillRef idx="3">
            <a:schemeClr val="accent6"/>
          </a:fillRef>
          <a:effectRef idx="3">
            <a:schemeClr val="accent6"/>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3</a:t>
            </a:r>
            <a:endParaRPr lang="en-US" altLang="zh-CN" sz="2400" dirty="0">
              <a:solidFill>
                <a:schemeClr val="bg1"/>
              </a:solidFill>
              <a:latin typeface="Impact" panose="020B0806030902050204" charset="0"/>
              <a:ea typeface="Microsoft YaHei" panose="020B0503020204020204" charset="-122"/>
            </a:endParaRPr>
          </a:p>
        </p:txBody>
      </p:sp>
      <p:sp>
        <p:nvSpPr>
          <p:cNvPr id="8" name="圆角矩形 25"/>
          <p:cNvSpPr/>
          <p:nvPr/>
        </p:nvSpPr>
        <p:spPr>
          <a:xfrm>
            <a:off x="1858010" y="2784475"/>
            <a:ext cx="937006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75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rPr>
              <a:t>Hiện tượng kèm theo các  phản ứng hóa học :</a:t>
            </a:r>
            <a:endParaRPr lang="en-US" altLang="zh-CN" sz="2800" b="1" dirty="0">
              <a:solidFill>
                <a:schemeClr val="accent6">
                  <a:lumMod val="75000"/>
                </a:schemeClr>
              </a:solidFill>
              <a:latin typeface="Microsoft YaHei" panose="020B0503020204020204" charset="-122"/>
              <a:ea typeface="Microsoft YaHei" panose="020B0503020204020204" charset="-122"/>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500" y="-102870"/>
            <a:ext cx="12192000" cy="6858000"/>
          </a:xfrm>
          <a:prstGeom prst="rect">
            <a:avLst/>
          </a:prstGeom>
        </p:spPr>
      </p:pic>
      <p:pic>
        <p:nvPicPr>
          <p:cNvPr id="9" name="Picture 8"/>
          <p:cNvPicPr/>
          <p:nvPr/>
        </p:nvPicPr>
        <p:blipFill rotWithShape="1">
          <a:blip r:embed="rId2">
            <a:extLst>
              <a:ext uri="{BEBA8EAE-BF5A-486C-A8C5-ECC9F3942E4B}">
                <a14:imgProps xmlns:a14="http://schemas.microsoft.com/office/drawing/2010/main">
                  <a14:imgLayer r:embed="rId3">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4"/>
          <a:stretch>
            <a:fillRect/>
          </a:stretch>
        </p:blipFill>
        <p:spPr>
          <a:xfrm>
            <a:off x="409575" y="-777875"/>
            <a:ext cx="5926455" cy="4084955"/>
          </a:xfrm>
          <a:prstGeom prst="rect">
            <a:avLst/>
          </a:prstGeom>
          <a:noFill/>
          <a:ln w="9525">
            <a:noFill/>
          </a:ln>
        </p:spPr>
      </p:pic>
      <p:sp>
        <p:nvSpPr>
          <p:cNvPr id="4" name="Text Box 3"/>
          <p:cNvSpPr txBox="1"/>
          <p:nvPr/>
        </p:nvSpPr>
        <p:spPr>
          <a:xfrm>
            <a:off x="1254125" y="159385"/>
            <a:ext cx="3484880" cy="3107690"/>
          </a:xfrm>
          <a:prstGeom prst="rect">
            <a:avLst/>
          </a:prstGeom>
          <a:noFill/>
        </p:spPr>
        <p:txBody>
          <a:bodyPr wrap="square" rtlCol="0">
            <a:spAutoFit/>
          </a:bodyPr>
          <a:p>
            <a:r>
              <a:rPr lang="en-US" sz="2400" b="1">
                <a:solidFill>
                  <a:srgbClr val="FF0000"/>
                </a:solidFill>
                <a:latin typeface="Bahnschrift Light" panose="020B0502040204020203" charset="0"/>
                <a:cs typeface="Bahnschrift Light" panose="020B0502040204020203" charset="0"/>
              </a:rPr>
              <a:t>  </a:t>
            </a:r>
            <a:r>
              <a:rPr lang="en-US" sz="2800" b="1">
                <a:solidFill>
                  <a:schemeClr val="accent4">
                    <a:lumMod val="50000"/>
                  </a:schemeClr>
                </a:solidFill>
                <a:latin typeface="Bahnschrift Light" panose="020B0502040204020203" charset="0"/>
                <a:cs typeface="Bahnschrift Light" panose="020B0502040204020203" charset="0"/>
              </a:rPr>
              <a:t> Phản ứng hóa học</a:t>
            </a:r>
            <a:r>
              <a:rPr lang="en-US" sz="2800" b="1">
                <a:solidFill>
                  <a:schemeClr val="accent4">
                    <a:lumMod val="50000"/>
                  </a:schemeClr>
                </a:solidFill>
                <a:latin typeface="Bahnschrift Light" panose="020B0502040204020203" charset="0"/>
                <a:cs typeface="Bahnschrift Light" panose="020B0502040204020203" charset="0"/>
              </a:rPr>
              <a:t> xảy ra khi có chất mới được tạo thành với những tính chất mới, khác biệt với chất ban đầu. </a:t>
            </a:r>
            <a:endParaRPr lang="en-US" sz="2800" b="1">
              <a:solidFill>
                <a:schemeClr val="accent4">
                  <a:lumMod val="50000"/>
                </a:schemeClr>
              </a:solidFill>
              <a:latin typeface="Bahnschrift Light" panose="020B0502040204020203" charset="0"/>
              <a:cs typeface="Bahnschrift Light" panose="020B0502040204020203" charset="0"/>
            </a:endParaRPr>
          </a:p>
          <a:p>
            <a:r>
              <a:rPr lang="en-US" sz="2800" b="1">
                <a:solidFill>
                  <a:schemeClr val="accent4">
                    <a:lumMod val="50000"/>
                  </a:schemeClr>
                </a:solidFill>
                <a:latin typeface="Bahnschrift Light" panose="020B0502040204020203" charset="0"/>
                <a:cs typeface="Bahnschrift Light" panose="020B0502040204020203" charset="0"/>
              </a:rPr>
              <a:t>  </a:t>
            </a:r>
            <a:endParaRPr lang="en-US" sz="2800" b="1">
              <a:solidFill>
                <a:schemeClr val="accent4">
                  <a:lumMod val="50000"/>
                </a:schemeClr>
              </a:solidFill>
              <a:latin typeface="Bahnschrift Light" panose="020B0502040204020203" charset="0"/>
              <a:cs typeface="Bahnschrift Light" panose="020B0502040204020203" charset="0"/>
            </a:endParaRPr>
          </a:p>
        </p:txBody>
      </p:sp>
      <p:sp>
        <p:nvSpPr>
          <p:cNvPr id="2" name="Text Box 1"/>
          <p:cNvSpPr txBox="1"/>
          <p:nvPr/>
        </p:nvSpPr>
        <p:spPr>
          <a:xfrm>
            <a:off x="2481580" y="2952115"/>
            <a:ext cx="4662170" cy="95313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p>
            <a:r>
              <a:rPr lang="en-US" sz="2800" b="1">
                <a:solidFill>
                  <a:schemeClr val="accent4">
                    <a:lumMod val="50000"/>
                  </a:schemeClr>
                </a:solidFill>
                <a:latin typeface="Bahnschrift Light" panose="020B0502040204020203" charset="0"/>
                <a:cs typeface="Bahnschrift Light" panose="020B0502040204020203" charset="0"/>
              </a:rPr>
              <a:t> Những dấu hiệu nhận ra có chất mới tạo thành:</a:t>
            </a:r>
            <a:endParaRPr lang="en-US" sz="2800" b="1">
              <a:solidFill>
                <a:schemeClr val="accent4">
                  <a:lumMod val="50000"/>
                </a:schemeClr>
              </a:solidFill>
              <a:latin typeface="Bahnschrift Light" panose="020B0502040204020203" charset="0"/>
              <a:cs typeface="Bahnschrift Light" panose="020B0502040204020203" charset="0"/>
            </a:endParaRPr>
          </a:p>
        </p:txBody>
      </p:sp>
      <p:pic>
        <p:nvPicPr>
          <p:cNvPr id="3080" name="Picture 8" descr="8"/>
          <p:cNvPicPr>
            <a:picLocks noChangeAspect="1"/>
          </p:cNvPicPr>
          <p:nvPr/>
        </p:nvPicPr>
        <p:blipFill>
          <a:blip r:embed="rId5"/>
          <a:stretch>
            <a:fillRect/>
          </a:stretch>
        </p:blipFill>
        <p:spPr>
          <a:xfrm>
            <a:off x="8655685" y="0"/>
            <a:ext cx="3630930" cy="1407160"/>
          </a:xfrm>
          <a:prstGeom prst="rect">
            <a:avLst/>
          </a:prstGeom>
          <a:noFill/>
          <a:ln w="9525">
            <a:noFill/>
          </a:ln>
        </p:spPr>
      </p:pic>
      <p:sp>
        <p:nvSpPr>
          <p:cNvPr id="8" name="Text Box 7"/>
          <p:cNvSpPr txBox="1"/>
          <p:nvPr/>
        </p:nvSpPr>
        <p:spPr>
          <a:xfrm>
            <a:off x="8870950" y="313690"/>
            <a:ext cx="3321050" cy="521970"/>
          </a:xfrm>
          <a:prstGeom prst="rect">
            <a:avLst/>
          </a:prstGeom>
          <a:noFill/>
        </p:spPr>
        <p:txBody>
          <a:bodyPr wrap="square" rtlCol="0">
            <a:spAutoFit/>
          </a:bodyPr>
          <a:p>
            <a:r>
              <a:rPr lang="en-US" sz="2800" b="1">
                <a:solidFill>
                  <a:schemeClr val="accent4">
                    <a:lumMod val="50000"/>
                  </a:schemeClr>
                </a:solidFill>
                <a:latin typeface="Bahnschrift Light" panose="020B0502040204020203" charset="0"/>
                <a:cs typeface="Bahnschrift Light" panose="020B0502040204020203" charset="0"/>
                <a:sym typeface="+mn-ea"/>
              </a:rPr>
              <a:t> thay đổi màu sắc</a:t>
            </a:r>
            <a:endParaRPr lang="en-US" sz="2800"/>
          </a:p>
        </p:txBody>
      </p:sp>
      <p:pic>
        <p:nvPicPr>
          <p:cNvPr id="10" name="Picture 8" descr="8"/>
          <p:cNvPicPr>
            <a:picLocks noChangeAspect="1"/>
          </p:cNvPicPr>
          <p:nvPr/>
        </p:nvPicPr>
        <p:blipFill>
          <a:blip r:embed="rId5"/>
          <a:stretch>
            <a:fillRect/>
          </a:stretch>
        </p:blipFill>
        <p:spPr>
          <a:xfrm>
            <a:off x="8624570" y="1686560"/>
            <a:ext cx="3630930" cy="1447165"/>
          </a:xfrm>
          <a:prstGeom prst="rect">
            <a:avLst/>
          </a:prstGeom>
          <a:noFill/>
          <a:ln w="9525">
            <a:noFill/>
          </a:ln>
        </p:spPr>
      </p:pic>
      <p:pic>
        <p:nvPicPr>
          <p:cNvPr id="12" name="Picture 8" descr="8"/>
          <p:cNvPicPr>
            <a:picLocks noChangeAspect="1"/>
          </p:cNvPicPr>
          <p:nvPr/>
        </p:nvPicPr>
        <p:blipFill>
          <a:blip r:embed="rId5"/>
          <a:stretch>
            <a:fillRect/>
          </a:stretch>
        </p:blipFill>
        <p:spPr>
          <a:xfrm>
            <a:off x="8618220" y="3256915"/>
            <a:ext cx="3630930" cy="1447165"/>
          </a:xfrm>
          <a:prstGeom prst="rect">
            <a:avLst/>
          </a:prstGeom>
          <a:noFill/>
          <a:ln w="9525">
            <a:noFill/>
          </a:ln>
        </p:spPr>
      </p:pic>
      <p:pic>
        <p:nvPicPr>
          <p:cNvPr id="13" name="Picture 8" descr="8"/>
          <p:cNvPicPr>
            <a:picLocks noChangeAspect="1"/>
          </p:cNvPicPr>
          <p:nvPr/>
        </p:nvPicPr>
        <p:blipFill>
          <a:blip r:embed="rId5"/>
          <a:stretch>
            <a:fillRect/>
          </a:stretch>
        </p:blipFill>
        <p:spPr>
          <a:xfrm>
            <a:off x="8624570" y="4632325"/>
            <a:ext cx="3722370" cy="1447165"/>
          </a:xfrm>
          <a:prstGeom prst="rect">
            <a:avLst/>
          </a:prstGeom>
          <a:noFill/>
          <a:ln w="9525">
            <a:noFill/>
          </a:ln>
        </p:spPr>
      </p:pic>
      <p:sp>
        <p:nvSpPr>
          <p:cNvPr id="14" name="Text Box 13"/>
          <p:cNvSpPr txBox="1"/>
          <p:nvPr/>
        </p:nvSpPr>
        <p:spPr>
          <a:xfrm>
            <a:off x="8810625" y="2009140"/>
            <a:ext cx="3321050" cy="521970"/>
          </a:xfrm>
          <a:prstGeom prst="rect">
            <a:avLst/>
          </a:prstGeom>
          <a:noFill/>
        </p:spPr>
        <p:txBody>
          <a:bodyPr wrap="square" rtlCol="0">
            <a:spAutoFit/>
          </a:bodyPr>
          <a:p>
            <a:r>
              <a:rPr lang="en-US" sz="2800" b="1">
                <a:solidFill>
                  <a:schemeClr val="accent4">
                    <a:lumMod val="50000"/>
                  </a:schemeClr>
                </a:solidFill>
                <a:latin typeface="Bahnschrift Light" panose="020B0502040204020203" charset="0"/>
                <a:cs typeface="Bahnschrift Light" panose="020B0502040204020203" charset="0"/>
                <a:sym typeface="+mn-ea"/>
              </a:rPr>
              <a:t>xuất hiện chất khí</a:t>
            </a:r>
            <a:endParaRPr lang="en-US" sz="2800"/>
          </a:p>
        </p:txBody>
      </p:sp>
      <p:sp>
        <p:nvSpPr>
          <p:cNvPr id="15" name="Text Box 14"/>
          <p:cNvSpPr txBox="1"/>
          <p:nvPr/>
        </p:nvSpPr>
        <p:spPr>
          <a:xfrm>
            <a:off x="8773160" y="3622040"/>
            <a:ext cx="3321050" cy="521970"/>
          </a:xfrm>
          <a:prstGeom prst="rect">
            <a:avLst/>
          </a:prstGeom>
          <a:noFill/>
        </p:spPr>
        <p:txBody>
          <a:bodyPr wrap="square" rtlCol="0">
            <a:spAutoFit/>
          </a:bodyPr>
          <a:p>
            <a:r>
              <a:rPr lang="en-US" sz="2800" b="1">
                <a:solidFill>
                  <a:schemeClr val="accent4">
                    <a:lumMod val="50000"/>
                  </a:schemeClr>
                </a:solidFill>
                <a:latin typeface="Bahnschrift Light" panose="020B0502040204020203" charset="0"/>
                <a:cs typeface="Bahnschrift Light" panose="020B0502040204020203" charset="0"/>
                <a:sym typeface="+mn-ea"/>
              </a:rPr>
              <a:t>xuất hiện kết tủa</a:t>
            </a:r>
            <a:endParaRPr lang="en-US" sz="2800"/>
          </a:p>
        </p:txBody>
      </p:sp>
      <p:sp>
        <p:nvSpPr>
          <p:cNvPr id="16" name="Text Box 15"/>
          <p:cNvSpPr txBox="1"/>
          <p:nvPr/>
        </p:nvSpPr>
        <p:spPr>
          <a:xfrm>
            <a:off x="8716010" y="4987290"/>
            <a:ext cx="3630295" cy="553085"/>
          </a:xfrm>
          <a:prstGeom prst="rect">
            <a:avLst/>
          </a:prstGeom>
          <a:noFill/>
        </p:spPr>
        <p:txBody>
          <a:bodyPr wrap="square" rtlCol="0">
            <a:spAutoFit/>
          </a:bodyPr>
          <a:p>
            <a:r>
              <a:rPr lang="en-US" sz="3000">
                <a:solidFill>
                  <a:schemeClr val="accent4">
                    <a:lumMod val="50000"/>
                  </a:schemeClr>
                </a:solidFill>
              </a:rPr>
              <a:t>tỏa nhiệt và phát sáng</a:t>
            </a:r>
            <a:endParaRPr lang="en-US" sz="3000">
              <a:solidFill>
                <a:schemeClr val="accent4">
                  <a:lumMod val="50000"/>
                </a:schemeClr>
              </a:solidFill>
            </a:endParaRPr>
          </a:p>
        </p:txBody>
      </p:sp>
      <p:sp>
        <p:nvSpPr>
          <p:cNvPr id="17" name="Right Arrow 16"/>
          <p:cNvSpPr/>
          <p:nvPr/>
        </p:nvSpPr>
        <p:spPr>
          <a:xfrm rot="18480000">
            <a:off x="6588760" y="1774825"/>
            <a:ext cx="243268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en-US"/>
          </a:p>
        </p:txBody>
      </p:sp>
      <p:sp>
        <p:nvSpPr>
          <p:cNvPr id="18" name="Right Arrow 17"/>
          <p:cNvSpPr/>
          <p:nvPr/>
        </p:nvSpPr>
        <p:spPr>
          <a:xfrm rot="19680000">
            <a:off x="7105015" y="249301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en-US"/>
          </a:p>
        </p:txBody>
      </p:sp>
      <p:sp>
        <p:nvSpPr>
          <p:cNvPr id="19" name="Right Arrow 18"/>
          <p:cNvSpPr/>
          <p:nvPr/>
        </p:nvSpPr>
        <p:spPr>
          <a:xfrm rot="1320000">
            <a:off x="7185025" y="344805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en-US"/>
          </a:p>
        </p:txBody>
      </p:sp>
      <p:sp>
        <p:nvSpPr>
          <p:cNvPr id="20" name="Right Arrow 19"/>
          <p:cNvSpPr/>
          <p:nvPr/>
        </p:nvSpPr>
        <p:spPr>
          <a:xfrm rot="2160000">
            <a:off x="6780530" y="4456430"/>
            <a:ext cx="202374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44041"/>
                                        </p:tgtEl>
                                      </p:cBhvr>
                                    </p:animEffect>
                                    <p:set>
                                      <p:cBhvr>
                                        <p:cTn id="17" dur="1" fill="hold">
                                          <p:stCondLst>
                                            <p:cond delay="499"/>
                                          </p:stCondLst>
                                        </p:cTn>
                                        <p:tgtEl>
                                          <p:spTgt spid="440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2" nodeType="clickEffect">
                                  <p:stCondLst>
                                    <p:cond delay="0"/>
                                  </p:stCondLst>
                                  <p:childTnLst>
                                    <p:animEffect transition="out" filter="box(out)">
                                      <p:cBhvr>
                                        <p:cTn id="21" dur="2000"/>
                                        <p:tgtEl>
                                          <p:spTgt spid="4"/>
                                        </p:tgtEl>
                                      </p:cBhvr>
                                    </p:animEffect>
                                    <p:set>
                                      <p:cBhvr>
                                        <p:cTn id="22" dur="1" fill="hold">
                                          <p:stCondLst>
                                            <p:cond delay="19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2"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box(in)">
                                      <p:cBhvr>
                                        <p:cTn id="37" dur="2000"/>
                                        <p:tgtEl>
                                          <p:spTgt spid="308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dissolv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dissolv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dissolv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dissolv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500" fill="hold"/>
                                        <p:tgtEl>
                                          <p:spTgt spid="15"/>
                                        </p:tgtEl>
                                        <p:attrNameLst>
                                          <p:attrName>ppt_x</p:attrName>
                                        </p:attrNameLst>
                                      </p:cBhvr>
                                      <p:tavLst>
                                        <p:tav tm="0">
                                          <p:val>
                                            <p:strVal val="#ppt_x"/>
                                          </p:val>
                                        </p:tav>
                                        <p:tav tm="100000">
                                          <p:val>
                                            <p:strVal val="#ppt_x"/>
                                          </p:val>
                                        </p:tav>
                                      </p:tavLst>
                                    </p:anim>
                                    <p:anim calcmode="lin" valueType="num">
                                      <p:cBhvr additive="base">
                                        <p:cTn id="7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additive="base">
                                        <p:cTn id="80" dur="500" fill="hold"/>
                                        <p:tgtEl>
                                          <p:spTgt spid="20"/>
                                        </p:tgtEl>
                                        <p:attrNameLst>
                                          <p:attrName>ppt_x</p:attrName>
                                        </p:attrNameLst>
                                      </p:cBhvr>
                                      <p:tavLst>
                                        <p:tav tm="0">
                                          <p:val>
                                            <p:strVal val="#ppt_x"/>
                                          </p:val>
                                        </p:tav>
                                        <p:tav tm="100000">
                                          <p:val>
                                            <p:strVal val="#ppt_x"/>
                                          </p:val>
                                        </p:tav>
                                      </p:tavLst>
                                    </p:anim>
                                    <p:anim calcmode="lin" valueType="num">
                                      <p:cBhvr additive="base">
                                        <p:cTn id="8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ssolve">
                                      <p:cBhvr>
                                        <p:cTn id="86" dur="500"/>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ppt_x"/>
                                          </p:val>
                                        </p:tav>
                                        <p:tav tm="100000">
                                          <p:val>
                                            <p:strVal val="#ppt_x"/>
                                          </p:val>
                                        </p:tav>
                                      </p:tavLst>
                                    </p:anim>
                                    <p:anim calcmode="lin" valueType="num">
                                      <p:cBhvr additive="base">
                                        <p:cTn id="9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1"/>
      <p:bldP spid="4" grpId="2"/>
      <p:bldP spid="2" grpId="2" animBg="1"/>
      <p:bldP spid="17" grpId="0" animBg="1"/>
      <p:bldP spid="8" grpId="0"/>
      <p:bldP spid="18" grpId="0" animBg="1"/>
      <p:bldP spid="14" grpId="0"/>
      <p:bldP spid="19" grpId="0" animBg="1"/>
      <p:bldP spid="15" grpId="0"/>
      <p:bldP spid="20" grpId="0" animBg="1"/>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8425" y="-93345"/>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742690" y="429260"/>
            <a:ext cx="8707120" cy="2539365"/>
            <a:chOff x="1199390" y="12637"/>
            <a:chExt cx="8494083" cy="1999858"/>
          </a:xfrm>
        </p:grpSpPr>
        <p:sp>
          <p:nvSpPr>
            <p:cNvPr id="32" name="五边形 31"/>
            <p:cNvSpPr/>
            <p:nvPr/>
          </p:nvSpPr>
          <p:spPr>
            <a:xfrm>
              <a:off x="1199390" y="12637"/>
              <a:ext cx="2302465"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p>
          </p:txBody>
        </p:sp>
        <p:sp>
          <p:nvSpPr>
            <p:cNvPr id="33" name="任意多边形 32"/>
            <p:cNvSpPr/>
            <p:nvPr/>
          </p:nvSpPr>
          <p:spPr>
            <a:xfrm>
              <a:off x="3225003" y="12637"/>
              <a:ext cx="6310179"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34" name="文本框 15"/>
            <p:cNvSpPr txBox="1"/>
            <p:nvPr/>
          </p:nvSpPr>
          <p:spPr>
            <a:xfrm>
              <a:off x="3502485" y="12637"/>
              <a:ext cx="6190988" cy="1816825"/>
            </a:xfrm>
            <a:prstGeom prst="rect">
              <a:avLst/>
            </a:prstGeom>
            <a:noFill/>
          </p:spPr>
          <p:txBody>
            <a:bodyPr wrap="square" rtlCol="0">
              <a:spAutoFit/>
            </a:bodyPr>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Cho khoảng 3ml dung dịch hydrochloric acid (HCl) vào ống nghiệm (1) chứa kẽm viên và ống nghiệm (2) chứa 2ml dung dịch barium chloride (BaCl</a:t>
              </a:r>
              <a:r>
                <a:rPr lang="en-US" altLang="zh-CN" sz="2400" baseline="-25000" dirty="0">
                  <a:solidFill>
                    <a:schemeClr val="tx1">
                      <a:lumMod val="65000"/>
                      <a:lumOff val="35000"/>
                    </a:schemeClr>
                  </a:solidFill>
                  <a:latin typeface="Microsoft YaHei" panose="020B0503020204020204" charset="-122"/>
                  <a:ea typeface="Microsoft YaHei" panose="020B0503020204020204" charset="-122"/>
                </a:rPr>
                <a:t>2</a:t>
              </a:r>
              <a:r>
                <a:rPr lang="zh-CN" altLang="en-US" sz="2400" dirty="0">
                  <a:solidFill>
                    <a:schemeClr val="tx1">
                      <a:lumMod val="65000"/>
                      <a:lumOff val="35000"/>
                    </a:schemeClr>
                  </a:solidFill>
                  <a:latin typeface="Microsoft YaHei" panose="020B0503020204020204" charset="-122"/>
                  <a:ea typeface="Microsoft YaHei" panose="020B0503020204020204" charset="-122"/>
                </a:rPr>
                <a:t>)</a:t>
              </a:r>
              <a:endParaRPr lang="zh-CN" altLang="en-US" sz="2400" dirty="0">
                <a:solidFill>
                  <a:schemeClr val="tx1">
                    <a:lumMod val="65000"/>
                    <a:lumOff val="35000"/>
                  </a:schemeClr>
                </a:solidFill>
                <a:latin typeface="Microsoft YaHei" panose="020B0503020204020204" charset="-122"/>
                <a:ea typeface="Microsoft YaHei" panose="020B0503020204020204" charset="-122"/>
              </a:endParaRPr>
            </a:p>
          </p:txBody>
        </p:sp>
      </p:grpSp>
      <p:grpSp>
        <p:nvGrpSpPr>
          <p:cNvPr id="41" name="组合 40"/>
          <p:cNvGrpSpPr/>
          <p:nvPr/>
        </p:nvGrpSpPr>
        <p:grpSpPr>
          <a:xfrm>
            <a:off x="3742690" y="3423920"/>
            <a:ext cx="8459470" cy="2416676"/>
            <a:chOff x="1218940" y="2850031"/>
            <a:chExt cx="6767111" cy="804410"/>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4" name="文本框 18"/>
            <p:cNvSpPr txBox="1"/>
            <p:nvPr/>
          </p:nvSpPr>
          <p:spPr>
            <a:xfrm>
              <a:off x="3385893" y="2850031"/>
              <a:ext cx="4600158" cy="767888"/>
            </a:xfrm>
            <a:prstGeom prst="rect">
              <a:avLst/>
            </a:prstGeom>
            <a:noFill/>
          </p:spPr>
          <p:txBody>
            <a:bodyPr wrap="square" rtlCol="0">
              <a:spAutoFit/>
            </a:bodyPr>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Cho khoảng 3ml dung dịch sodium hydroxide (NaOH) vào ống nghiệm (3) chứa 2ml dung dịch copper (II) sulfate (CuSO</a:t>
              </a:r>
              <a:r>
                <a:rPr lang="en-US" altLang="zh-CN" sz="2400" baseline="-25000" dirty="0">
                  <a:solidFill>
                    <a:schemeClr val="tx1">
                      <a:lumMod val="65000"/>
                      <a:lumOff val="35000"/>
                    </a:schemeClr>
                  </a:solidFill>
                  <a:latin typeface="Microsoft YaHei" panose="020B0503020204020204" charset="-122"/>
                  <a:ea typeface="Microsoft YaHei" panose="020B0503020204020204" charset="-122"/>
                </a:rPr>
                <a:t>4</a:t>
              </a:r>
              <a:r>
                <a:rPr lang="zh-CN" altLang="en-US" sz="2400" dirty="0">
                  <a:solidFill>
                    <a:schemeClr val="tx1">
                      <a:lumMod val="65000"/>
                      <a:lumOff val="35000"/>
                    </a:schemeClr>
                  </a:solidFill>
                  <a:latin typeface="Microsoft YaHei" panose="020B0503020204020204" charset="-122"/>
                  <a:ea typeface="Microsoft YaHei" panose="020B0503020204020204" charset="-122"/>
                </a:rPr>
                <a:t>).</a:t>
              </a:r>
              <a:endParaRPr lang="zh-CN" altLang="en-US" sz="2400" dirty="0">
                <a:solidFill>
                  <a:schemeClr val="tx1">
                    <a:lumMod val="65000"/>
                    <a:lumOff val="35000"/>
                  </a:schemeClr>
                </a:solidFill>
                <a:latin typeface="Microsoft YaHei" panose="020B0503020204020204" charset="-122"/>
                <a:ea typeface="Microsoft YaHei" panose="020B0503020204020204" charset="-122"/>
              </a:endParaRPr>
            </a:p>
          </p:txBody>
        </p:sp>
      </p:grpSp>
      <p:sp>
        <p:nvSpPr>
          <p:cNvPr id="2" name="Text Box 1"/>
          <p:cNvSpPr txBox="1"/>
          <p:nvPr/>
        </p:nvSpPr>
        <p:spPr>
          <a:xfrm>
            <a:off x="506730" y="1958340"/>
            <a:ext cx="3104515" cy="2245360"/>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nhóm, làm thí nghiệm, hoàn thành phiếu học tập 4.</a:t>
            </a:r>
            <a:endParaRPr lang="en-US" sz="2800" b="1">
              <a:solidFill>
                <a:schemeClr val="accent2">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Table 1"/>
          <p:cNvGraphicFramePr/>
          <p:nvPr/>
        </p:nvGraphicFramePr>
        <p:xfrm>
          <a:off x="59055" y="730250"/>
          <a:ext cx="12244705" cy="6129020"/>
        </p:xfrm>
        <a:graphic>
          <a:graphicData uri="http://schemas.openxmlformats.org/drawingml/2006/table">
            <a:tbl>
              <a:tblPr firstRow="1" bandRow="1">
                <a:tableStyleId>{5940675A-B579-460E-94D1-54222C63F5DA}</a:tableStyleId>
              </a:tblPr>
              <a:tblGrid>
                <a:gridCol w="3968750"/>
                <a:gridCol w="2792730"/>
                <a:gridCol w="2487930"/>
                <a:gridCol w="2995295"/>
              </a:tblGrid>
              <a:tr h="894080">
                <a:tc>
                  <a:txBody>
                    <a:bodyPr/>
                    <a:p>
                      <a:pPr indent="0" algn="ctr">
                        <a:buNone/>
                      </a:pPr>
                      <a:r>
                        <a:rPr lang="en-US" sz="2400" b="1">
                          <a:solidFill>
                            <a:srgbClr val="000000"/>
                          </a:solidFill>
                          <a:latin typeface="Arial" panose="020B0604020202020204" pitchFamily="34" charset="0"/>
                          <a:cs typeface="Arial" panose="020B0604020202020204" pitchFamily="34" charset="0"/>
                        </a:rPr>
                        <a:t>Cách tiến hành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p>
                      <a:pPr indent="0" algn="ctr">
                        <a:buNone/>
                      </a:pPr>
                      <a:r>
                        <a:rPr lang="en-US" sz="2400" b="1">
                          <a:solidFill>
                            <a:srgbClr val="000000"/>
                          </a:solidFill>
                          <a:latin typeface="Arial" panose="020B0604020202020204" pitchFamily="34" charset="0"/>
                          <a:cs typeface="Arial" panose="020B0604020202020204" pitchFamily="34" charset="0"/>
                        </a:rPr>
                        <a:t>Hiện tượng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tx2">
                        <a:lumMod val="20000"/>
                        <a:lumOff val="80000"/>
                      </a:schemeClr>
                    </a:solidFill>
                  </a:tcPr>
                </a:tc>
                <a:tc>
                  <a:txBody>
                    <a:bodyPr/>
                    <a:p>
                      <a:pPr indent="0" algn="ctr">
                        <a:buNone/>
                      </a:pPr>
                      <a:r>
                        <a:rPr lang="en-US" sz="2400" b="1">
                          <a:solidFill>
                            <a:srgbClr val="000000"/>
                          </a:solidFill>
                          <a:latin typeface="Arial" panose="020B0604020202020204" pitchFamily="34" charset="0"/>
                          <a:cs typeface="Arial" panose="020B0604020202020204" pitchFamily="34" charset="0"/>
                        </a:rPr>
                        <a:t>Có xảy ra phản ứng không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tx2">
                        <a:lumMod val="20000"/>
                        <a:lumOff val="80000"/>
                      </a:schemeClr>
                    </a:solidFill>
                  </a:tcPr>
                </a:tc>
                <a:tc>
                  <a:txBody>
                    <a:bodyPr/>
                    <a:p>
                      <a:pPr indent="0" algn="ctr">
                        <a:buNone/>
                      </a:pPr>
                      <a:r>
                        <a:rPr lang="en-US" sz="2400" b="1">
                          <a:solidFill>
                            <a:srgbClr val="000000"/>
                          </a:solidFill>
                          <a:latin typeface="Arial" panose="020B0604020202020204" pitchFamily="34" charset="0"/>
                          <a:cs typeface="Arial" panose="020B0604020202020204" pitchFamily="34" charset="0"/>
                        </a:rPr>
                        <a:t>Giải thích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tx2">
                        <a:lumMod val="20000"/>
                        <a:lumOff val="80000"/>
                      </a:schemeClr>
                    </a:solidFill>
                  </a:tcPr>
                </a:tc>
              </a:tr>
              <a:tr h="2702560">
                <a:tc>
                  <a:txBody>
                    <a:bodyPr/>
                    <a:p>
                      <a:pPr indent="0">
                        <a:buNone/>
                      </a:pPr>
                      <a:r>
                        <a:rPr lang="en-US" sz="2400" b="0">
                          <a:solidFill>
                            <a:srgbClr val="000000"/>
                          </a:solidFill>
                          <a:latin typeface="Arial" panose="020B0604020202020204" pitchFamily="34" charset="0"/>
                          <a:cs typeface="Arial" panose="020B0604020202020204" pitchFamily="34" charset="0"/>
                        </a:rPr>
                        <a:t>1. Cho khoảng 3ml dung dịch hydrochloric acid (HCl) vào ống nghiệm (1) chứa kẽm viên và ống nghiệm (2) chứa 2ml dung dịch barium chloride (BaCl</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bg2"/>
                    </a:solidFill>
                  </a:tcPr>
                </a:tc>
                <a:tc>
                  <a:txBody>
                    <a:bodyPr/>
                    <a:p>
                      <a:pPr indent="0">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accent5">
                        <a:lumMod val="20000"/>
                        <a:lumOff val="80000"/>
                      </a:schemeClr>
                    </a:solidFill>
                  </a:tcPr>
                </a:tc>
                <a:tc>
                  <a:txBody>
                    <a:bodyPr/>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accent5">
                        <a:lumMod val="20000"/>
                        <a:lumOff val="80000"/>
                      </a:schemeClr>
                    </a:solidFill>
                  </a:tcPr>
                </a:tc>
                <a:tc>
                  <a:txBody>
                    <a:bodyPr/>
                    <a:p>
                      <a:pPr indent="0">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accent5">
                        <a:lumMod val="20000"/>
                        <a:lumOff val="80000"/>
                      </a:schemeClr>
                    </a:solidFill>
                  </a:tcPr>
                </a:tc>
              </a:tr>
              <a:tr h="2532380">
                <a:tc>
                  <a:txBody>
                    <a:bodyPr/>
                    <a:p>
                      <a:pPr indent="0">
                        <a:buNone/>
                      </a:pPr>
                      <a:r>
                        <a:rPr lang="en-US" sz="2400" b="0">
                          <a:solidFill>
                            <a:srgbClr val="000000"/>
                          </a:solidFill>
                          <a:latin typeface="Arial" panose="020B0604020202020204" pitchFamily="34" charset="0"/>
                          <a:cs typeface="Arial" panose="020B0604020202020204" pitchFamily="34" charset="0"/>
                        </a:rPr>
                        <a:t>2. Cho khoảng 3ml dung dịch sodium hydroxide (NaOH) vào ống nghiệm (3) chứa 2ml dung dịch copper (II) sulfate (CuSO</a:t>
                      </a:r>
                      <a:r>
                        <a:rPr lang="en-US" sz="2400" b="0" baseline="-25000">
                          <a:solidFill>
                            <a:srgbClr val="000000"/>
                          </a:solidFill>
                          <a:latin typeface="Arial" panose="020B0604020202020204" pitchFamily="34" charset="0"/>
                          <a:cs typeface="Arial" panose="020B0604020202020204" pitchFamily="34" charset="0"/>
                        </a:rPr>
                        <a:t>4</a:t>
                      </a:r>
                      <a:r>
                        <a:rPr lang="en-US" sz="2400" b="0">
                          <a:solidFill>
                            <a:srgbClr val="000000"/>
                          </a:solidFill>
                          <a:latin typeface="Arial" panose="020B0604020202020204" pitchFamily="34" charset="0"/>
                          <a:cs typeface="Arial" panose="020B0604020202020204" pitchFamily="34" charset="0"/>
                        </a:rPr>
                        <a:t>).</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bg2"/>
                    </a:solidFill>
                  </a:tcPr>
                </a:tc>
                <a:tc>
                  <a:txBody>
                    <a:bodyPr/>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accent5">
                        <a:lumMod val="20000"/>
                        <a:lumOff val="80000"/>
                      </a:schemeClr>
                    </a:solidFill>
                  </a:tcPr>
                </a:tc>
                <a:tc>
                  <a:txBody>
                    <a:bodyPr/>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accent5">
                        <a:lumMod val="20000"/>
                        <a:lumOff val="80000"/>
                      </a:schemeClr>
                    </a:solidFill>
                  </a:tcPr>
                </a:tc>
                <a:tc>
                  <a:txBody>
                    <a:bodyPr/>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accent5">
                        <a:lumMod val="20000"/>
                        <a:lumOff val="80000"/>
                      </a:schemeClr>
                    </a:solidFill>
                  </a:tcPr>
                </a:tc>
              </a:tr>
            </a:tbl>
          </a:graphicData>
        </a:graphic>
      </p:graphicFrame>
      <p:sp>
        <p:nvSpPr>
          <p:cNvPr id="5" name="Text Box 4"/>
          <p:cNvSpPr txBox="1"/>
          <p:nvPr/>
        </p:nvSpPr>
        <p:spPr>
          <a:xfrm>
            <a:off x="4066540" y="146685"/>
            <a:ext cx="4058285" cy="58356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p>
            <a:r>
              <a:rPr lang="en-US" sz="3200" b="1">
                <a:solidFill>
                  <a:schemeClr val="accent4">
                    <a:lumMod val="50000"/>
                  </a:schemeClr>
                </a:solidFill>
                <a:latin typeface="Arial" panose="020B0604020202020204" pitchFamily="34" charset="0"/>
                <a:cs typeface="Arial" panose="020B0604020202020204" pitchFamily="34" charset="0"/>
              </a:rPr>
              <a:t>PHIẾU HỌC TẬP 4</a:t>
            </a:r>
            <a:endParaRPr lang="en-US" sz="3200" b="1">
              <a:solidFill>
                <a:schemeClr val="accent4">
                  <a:lumMod val="5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060"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 y="0"/>
            <a:ext cx="3643630" cy="41433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634365" y="2054225"/>
            <a:ext cx="2932430" cy="1938020"/>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4000" b="1">
                <a:solidFill>
                  <a:schemeClr val="accent2">
                    <a:lumMod val="50000"/>
                  </a:schemeClr>
                </a:solidFill>
                <a:latin typeface="Arial" panose="020B0604020202020204" pitchFamily="34" charset="0"/>
                <a:cs typeface="Arial" panose="020B0604020202020204" pitchFamily="34" charset="0"/>
              </a:rPr>
              <a:t>Báo cáo, thảo luận:</a:t>
            </a:r>
            <a:endParaRPr lang="en-US" sz="4000" b="1">
              <a:solidFill>
                <a:schemeClr val="accent2">
                  <a:lumMod val="50000"/>
                </a:schemeClr>
              </a:solidFill>
              <a:latin typeface="Arial" panose="020B0604020202020204" pitchFamily="34" charset="0"/>
              <a:cs typeface="Arial" panose="020B0604020202020204" pitchFamily="34" charset="0"/>
            </a:endParaRP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Table 1"/>
          <p:cNvGraphicFramePr/>
          <p:nvPr/>
        </p:nvGraphicFramePr>
        <p:xfrm>
          <a:off x="-26670" y="730250"/>
          <a:ext cx="12244705" cy="6129020"/>
        </p:xfrm>
        <a:graphic>
          <a:graphicData uri="http://schemas.openxmlformats.org/drawingml/2006/table">
            <a:tbl>
              <a:tblPr firstRow="1" bandRow="1">
                <a:tableStyleId>{5940675A-B579-460E-94D1-54222C63F5DA}</a:tableStyleId>
              </a:tblPr>
              <a:tblGrid>
                <a:gridCol w="3968750"/>
                <a:gridCol w="2792730"/>
                <a:gridCol w="2487930"/>
                <a:gridCol w="2995295"/>
              </a:tblGrid>
              <a:tr h="894080">
                <a:tc>
                  <a:txBody>
                    <a:bodyPr/>
                    <a:p>
                      <a:pPr indent="0" algn="ctr">
                        <a:buNone/>
                      </a:pPr>
                      <a:r>
                        <a:rPr lang="en-US" sz="2400" b="1">
                          <a:solidFill>
                            <a:srgbClr val="000000"/>
                          </a:solidFill>
                          <a:latin typeface="Arial" panose="020B0604020202020204" pitchFamily="34" charset="0"/>
                          <a:cs typeface="Arial" panose="020B0604020202020204" pitchFamily="34" charset="0"/>
                        </a:rPr>
                        <a:t>Cách tiến hành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p>
                      <a:pPr indent="0" algn="ctr">
                        <a:buNone/>
                      </a:pPr>
                      <a:r>
                        <a:rPr lang="en-US" sz="2400" b="1">
                          <a:solidFill>
                            <a:srgbClr val="000000"/>
                          </a:solidFill>
                          <a:latin typeface="Arial" panose="020B0604020202020204" pitchFamily="34" charset="0"/>
                          <a:cs typeface="Arial" panose="020B0604020202020204" pitchFamily="34" charset="0"/>
                        </a:rPr>
                        <a:t>Hiện tượng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tx2">
                        <a:lumMod val="20000"/>
                        <a:lumOff val="80000"/>
                      </a:schemeClr>
                    </a:solidFill>
                  </a:tcPr>
                </a:tc>
                <a:tc>
                  <a:txBody>
                    <a:bodyPr/>
                    <a:p>
                      <a:pPr indent="0" algn="ctr">
                        <a:buNone/>
                      </a:pPr>
                      <a:r>
                        <a:rPr lang="en-US" sz="2400" b="1">
                          <a:solidFill>
                            <a:srgbClr val="000000"/>
                          </a:solidFill>
                          <a:latin typeface="Arial" panose="020B0604020202020204" pitchFamily="34" charset="0"/>
                          <a:cs typeface="Arial" panose="020B0604020202020204" pitchFamily="34" charset="0"/>
                        </a:rPr>
                        <a:t>Có xảy ra phản ứng không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tx2">
                        <a:lumMod val="20000"/>
                        <a:lumOff val="80000"/>
                      </a:schemeClr>
                    </a:solidFill>
                  </a:tcPr>
                </a:tc>
                <a:tc>
                  <a:txBody>
                    <a:bodyPr/>
                    <a:p>
                      <a:pPr indent="0" algn="ctr">
                        <a:buNone/>
                      </a:pPr>
                      <a:r>
                        <a:rPr lang="en-US" sz="2400" b="1">
                          <a:solidFill>
                            <a:srgbClr val="000000"/>
                          </a:solidFill>
                          <a:latin typeface="Arial" panose="020B0604020202020204" pitchFamily="34" charset="0"/>
                          <a:cs typeface="Arial" panose="020B0604020202020204" pitchFamily="34" charset="0"/>
                        </a:rPr>
                        <a:t>Giải thích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tx2">
                        <a:lumMod val="20000"/>
                        <a:lumOff val="80000"/>
                      </a:schemeClr>
                    </a:solidFill>
                  </a:tcPr>
                </a:tc>
              </a:tr>
              <a:tr h="2702560">
                <a:tc>
                  <a:txBody>
                    <a:bodyPr/>
                    <a:p>
                      <a:pPr indent="0">
                        <a:buNone/>
                      </a:pPr>
                      <a:r>
                        <a:rPr lang="en-US" sz="2400" b="0">
                          <a:solidFill>
                            <a:srgbClr val="000000"/>
                          </a:solidFill>
                          <a:latin typeface="Arial" panose="020B0604020202020204" pitchFamily="34" charset="0"/>
                          <a:cs typeface="Arial" panose="020B0604020202020204" pitchFamily="34" charset="0"/>
                        </a:rPr>
                        <a:t>1. Cho khoảng 3ml dung dịch hydrochloric acid (HCl) vào ống nghiệm (1) chứa kẽm viên và ống nghiệm (2) chứa 2ml dung dịch barium chloride (BaCl</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bg2"/>
                    </a:solidFill>
                  </a:tcPr>
                </a:tc>
                <a:tc>
                  <a:txBody>
                    <a:bodyPr/>
                    <a:p>
                      <a:pPr indent="0">
                        <a:buNone/>
                      </a:pPr>
                      <a:r>
                        <a:rPr lang="en-US" sz="2400" b="0">
                          <a:solidFill>
                            <a:srgbClr val="000000"/>
                          </a:solidFill>
                          <a:latin typeface="Arial" panose="020B0604020202020204" pitchFamily="34" charset="0"/>
                          <a:cs typeface="Arial" panose="020B0604020202020204" pitchFamily="34" charset="0"/>
                        </a:rPr>
                        <a:t>- Ống nghiệm (1) có bọt khí thoát ra</a:t>
                      </a:r>
                      <a:endParaRPr lang="en-US" sz="2400" b="0">
                        <a:solidFill>
                          <a:srgbClr val="000000"/>
                        </a:solidFill>
                        <a:latin typeface="Arial" panose="020B0604020202020204" pitchFamily="34" charset="0"/>
                        <a:cs typeface="Arial" panose="020B0604020202020204" pitchFamily="34" charset="0"/>
                      </a:endParaRPr>
                    </a:p>
                    <a:p>
                      <a:pPr indent="0">
                        <a:buNone/>
                      </a:pP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cs typeface="Arial" panose="020B0604020202020204" pitchFamily="34" charset="0"/>
                      </a:endParaRPr>
                    </a:p>
                    <a:p>
                      <a:pPr indent="0">
                        <a:buNone/>
                      </a:pPr>
                      <a:r>
                        <a:rPr lang="en-US" sz="2400" b="0">
                          <a:solidFill>
                            <a:srgbClr val="000000"/>
                          </a:solidFill>
                          <a:latin typeface="Arial" panose="020B0604020202020204" pitchFamily="34" charset="0"/>
                          <a:cs typeface="Arial" panose="020B0604020202020204" pitchFamily="34" charset="0"/>
                        </a:rPr>
                        <a:t>- Ống nghiệm (2) không có hiện tượng</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accent5">
                        <a:lumMod val="20000"/>
                        <a:lumOff val="80000"/>
                      </a:schemeClr>
                    </a:solidFill>
                  </a:tcPr>
                </a:tc>
                <a:tc>
                  <a:txBody>
                    <a:bodyPr/>
                    <a:p>
                      <a:pPr indent="0" algn="ctr">
                        <a:buNone/>
                      </a:pPr>
                      <a:r>
                        <a:rPr lang="en-US" sz="2400" b="0">
                          <a:solidFill>
                            <a:srgbClr val="000000"/>
                          </a:solidFill>
                          <a:latin typeface="Arial" panose="020B0604020202020204" pitchFamily="34" charset="0"/>
                          <a:cs typeface="Arial" panose="020B0604020202020204" pitchFamily="34" charset="0"/>
                        </a:rPr>
                        <a:t>- Có  </a:t>
                      </a:r>
                      <a:endParaRPr lang="en-US" sz="2400" b="0">
                        <a:solidFill>
                          <a:srgbClr val="000000"/>
                        </a:solidFill>
                        <a:latin typeface="Arial" panose="020B0604020202020204" pitchFamily="34" charset="0"/>
                        <a:cs typeface="Arial" panose="020B0604020202020204" pitchFamily="34" charset="0"/>
                      </a:endParaRP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r>
                        <a:rPr lang="en-US" sz="2400" b="0">
                          <a:solidFill>
                            <a:srgbClr val="000000"/>
                          </a:solidFill>
                          <a:latin typeface="Arial" panose="020B0604020202020204" pitchFamily="34" charset="0"/>
                          <a:cs typeface="Arial" panose="020B0604020202020204" pitchFamily="34" charset="0"/>
                        </a:rPr>
                        <a:t>- Không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accent5">
                        <a:lumMod val="20000"/>
                        <a:lumOff val="80000"/>
                      </a:schemeClr>
                    </a:solidFill>
                  </a:tcPr>
                </a:tc>
                <a:tc>
                  <a:txBody>
                    <a:bodyPr/>
                    <a:p>
                      <a:pPr indent="0">
                        <a:buNone/>
                      </a:pPr>
                      <a:r>
                        <a:rPr lang="en-US" sz="2400" b="0">
                          <a:solidFill>
                            <a:srgbClr val="000000"/>
                          </a:solidFill>
                          <a:latin typeface="Arial" panose="020B0604020202020204" pitchFamily="34" charset="0"/>
                          <a:cs typeface="Arial" panose="020B0604020202020204" pitchFamily="34" charset="0"/>
                        </a:rPr>
                        <a:t>- Có chất mới tạo thành </a:t>
                      </a:r>
                      <a:endParaRPr lang="en-US" sz="2400" b="0">
                        <a:solidFill>
                          <a:srgbClr val="000000"/>
                        </a:solidFill>
                        <a:latin typeface="Arial" panose="020B0604020202020204" pitchFamily="34" charset="0"/>
                        <a:cs typeface="Arial" panose="020B0604020202020204" pitchFamily="34" charset="0"/>
                      </a:endParaRPr>
                    </a:p>
                    <a:p>
                      <a:pPr indent="0">
                        <a:buNone/>
                      </a:pPr>
                      <a:endParaRPr lang="en-US" sz="2400" b="0">
                        <a:solidFill>
                          <a:srgbClr val="000000"/>
                        </a:solidFill>
                        <a:latin typeface="Arial" panose="020B0604020202020204" pitchFamily="34" charset="0"/>
                        <a:cs typeface="Arial" panose="020B0604020202020204" pitchFamily="34" charset="0"/>
                      </a:endParaRPr>
                    </a:p>
                    <a:p>
                      <a:pPr indent="0">
                        <a:buNone/>
                      </a:pPr>
                      <a:r>
                        <a:rPr lang="en-US" sz="2400" b="0">
                          <a:solidFill>
                            <a:srgbClr val="000000"/>
                          </a:solidFill>
                          <a:latin typeface="Arial" panose="020B0604020202020204" pitchFamily="34" charset="0"/>
                          <a:cs typeface="Arial" panose="020B0604020202020204" pitchFamily="34" charset="0"/>
                        </a:rPr>
                        <a:t>- Không có chất mới tạo thành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accent5">
                        <a:lumMod val="20000"/>
                        <a:lumOff val="80000"/>
                      </a:schemeClr>
                    </a:solidFill>
                  </a:tcPr>
                </a:tc>
              </a:tr>
              <a:tr h="2532380">
                <a:tc>
                  <a:txBody>
                    <a:bodyPr/>
                    <a:p>
                      <a:pPr indent="0">
                        <a:buNone/>
                      </a:pPr>
                      <a:r>
                        <a:rPr lang="en-US" sz="2400" b="0">
                          <a:solidFill>
                            <a:srgbClr val="000000"/>
                          </a:solidFill>
                          <a:latin typeface="Arial" panose="020B0604020202020204" pitchFamily="34" charset="0"/>
                          <a:cs typeface="Arial" panose="020B0604020202020204" pitchFamily="34" charset="0"/>
                        </a:rPr>
                        <a:t>2. Cho khoảng 3ml dung dịch sodium hydroxide (NaOH) vào ống nghiệm (3) chứa 2ml dung dịch copper (II) sulfate (CuSO</a:t>
                      </a:r>
                      <a:r>
                        <a:rPr lang="en-US" sz="2400" b="0" baseline="-25000">
                          <a:solidFill>
                            <a:srgbClr val="000000"/>
                          </a:solidFill>
                          <a:latin typeface="Arial" panose="020B0604020202020204" pitchFamily="34" charset="0"/>
                          <a:cs typeface="Arial" panose="020B0604020202020204" pitchFamily="34" charset="0"/>
                        </a:rPr>
                        <a:t>4</a:t>
                      </a:r>
                      <a:r>
                        <a:rPr lang="en-US" sz="2400" b="0">
                          <a:solidFill>
                            <a:srgbClr val="000000"/>
                          </a:solidFill>
                          <a:latin typeface="Arial" panose="020B0604020202020204" pitchFamily="34" charset="0"/>
                          <a:cs typeface="Arial" panose="020B0604020202020204" pitchFamily="34" charset="0"/>
                        </a:rPr>
                        <a:t>).</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bg2"/>
                    </a:solidFill>
                  </a:tcPr>
                </a:tc>
                <a:tc>
                  <a:txBody>
                    <a:bodyPr/>
                    <a:p>
                      <a:pPr indent="0" algn="ctr">
                        <a:buNone/>
                      </a:pPr>
                      <a:r>
                        <a:rPr lang="en-US" sz="2400" b="0">
                          <a:solidFill>
                            <a:srgbClr val="000000"/>
                          </a:solidFill>
                          <a:latin typeface="Arial" panose="020B0604020202020204" pitchFamily="34" charset="0"/>
                          <a:cs typeface="Arial" panose="020B0604020202020204" pitchFamily="34" charset="0"/>
                        </a:rPr>
                        <a:t>Ống nghiệm (3) xuất hiện kết tủa xanh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accent5">
                        <a:lumMod val="20000"/>
                        <a:lumOff val="80000"/>
                      </a:schemeClr>
                    </a:solidFill>
                  </a:tcPr>
                </a:tc>
                <a:tc>
                  <a:txBody>
                    <a:bodyPr/>
                    <a:p>
                      <a:pPr indent="0" algn="ctr">
                        <a:buNone/>
                      </a:pPr>
                      <a:r>
                        <a:rPr lang="en-US" sz="2400" b="0">
                          <a:solidFill>
                            <a:srgbClr val="000000"/>
                          </a:solidFill>
                          <a:latin typeface="Arial" panose="020B0604020202020204" pitchFamily="34" charset="0"/>
                          <a:cs typeface="Arial" panose="020B0604020202020204" pitchFamily="34" charset="0"/>
                        </a:rPr>
                        <a:t>Có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accent5">
                        <a:lumMod val="20000"/>
                        <a:lumOff val="80000"/>
                      </a:schemeClr>
                    </a:solidFill>
                  </a:tcPr>
                </a:tc>
                <a:tc>
                  <a:txBody>
                    <a:bodyPr/>
                    <a:p>
                      <a:pPr indent="0" algn="ctr">
                        <a:buNone/>
                      </a:pPr>
                      <a:r>
                        <a:rPr lang="en-US" sz="2400" b="0">
                          <a:solidFill>
                            <a:srgbClr val="000000"/>
                          </a:solidFill>
                          <a:latin typeface="Arial" panose="020B0604020202020204" pitchFamily="34" charset="0"/>
                          <a:cs typeface="Arial" panose="020B0604020202020204" pitchFamily="34" charset="0"/>
                        </a:rPr>
                        <a:t>Có chất mới tạo thành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accent5">
                        <a:lumMod val="20000"/>
                        <a:lumOff val="80000"/>
                      </a:schemeClr>
                    </a:solidFill>
                  </a:tcPr>
                </a:tc>
              </a:tr>
            </a:tbl>
          </a:graphicData>
        </a:graphic>
      </p:graphicFrame>
      <p:sp>
        <p:nvSpPr>
          <p:cNvPr id="5" name="Text Box 4"/>
          <p:cNvSpPr txBox="1"/>
          <p:nvPr/>
        </p:nvSpPr>
        <p:spPr>
          <a:xfrm>
            <a:off x="4066540" y="146685"/>
            <a:ext cx="4058285" cy="58356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p>
            <a:r>
              <a:rPr lang="en-US" sz="3200" b="1">
                <a:solidFill>
                  <a:schemeClr val="accent4">
                    <a:lumMod val="50000"/>
                  </a:schemeClr>
                </a:solidFill>
                <a:latin typeface="Arial" panose="020B0604020202020204" pitchFamily="34" charset="0"/>
                <a:cs typeface="Arial" panose="020B0604020202020204" pitchFamily="34" charset="0"/>
              </a:rPr>
              <a:t>PHIẾU HỌC TẬP 4</a:t>
            </a:r>
            <a:endParaRPr lang="en-US" sz="3200" b="1">
              <a:solidFill>
                <a:schemeClr val="accent4">
                  <a:lumMod val="5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7592" name="图片 67591" descr="PPT素材-04"/>
          <p:cNvPicPr>
            <a:picLocks noChangeAspect="1"/>
          </p:cNvPicPr>
          <p:nvPr/>
        </p:nvPicPr>
        <p:blipFill>
          <a:blip r:embed="rId1"/>
          <a:stretch>
            <a:fillRect/>
          </a:stretch>
        </p:blipFill>
        <p:spPr>
          <a:xfrm>
            <a:off x="-729615" y="-2020570"/>
            <a:ext cx="7063105" cy="8047355"/>
          </a:xfrm>
          <a:prstGeom prst="rect">
            <a:avLst/>
          </a:prstGeom>
          <a:noFill/>
          <a:ln w="9525">
            <a:noFill/>
          </a:ln>
        </p:spPr>
      </p:pic>
      <p:sp>
        <p:nvSpPr>
          <p:cNvPr id="8" name="Text Box 7"/>
          <p:cNvSpPr txBox="1"/>
          <p:nvPr/>
        </p:nvSpPr>
        <p:spPr>
          <a:xfrm>
            <a:off x="387985" y="2978150"/>
            <a:ext cx="4827905" cy="2430145"/>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50000"/>
                  </a:schemeClr>
                </a:solidFill>
                <a:latin typeface="Arial" panose="020B0604020202020204" pitchFamily="34" charset="0"/>
                <a:cs typeface="Arial" panose="020B0604020202020204" pitchFamily="34" charset="0"/>
              </a:rPr>
              <a:t>Trong phản ứng giữa Oxygen và hydrogen, nếu oxygen hết thì pư có xảy ra nữa không?</a:t>
            </a:r>
            <a:endParaRPr lang="en-US" sz="2800" b="1">
              <a:solidFill>
                <a:schemeClr val="accent2">
                  <a:lumMod val="50000"/>
                </a:schemeClr>
              </a:solidFill>
              <a:latin typeface="Arial" panose="020B0604020202020204" pitchFamily="34" charset="0"/>
              <a:cs typeface="Arial" panose="020B0604020202020204" pitchFamily="34" charset="0"/>
            </a:endParaRP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pic>
        <p:nvPicPr>
          <p:cNvPr id="31" name="Picture 30" descr="Screenshot 2023-07-21 183601"/>
          <p:cNvPicPr>
            <a:picLocks noChangeAspect="1"/>
          </p:cNvPicPr>
          <p:nvPr/>
        </p:nvPicPr>
        <p:blipFill>
          <a:blip r:embed="rId2"/>
          <a:stretch>
            <a:fillRect/>
          </a:stretch>
        </p:blipFill>
        <p:spPr>
          <a:xfrm>
            <a:off x="5876925" y="0"/>
            <a:ext cx="6315710" cy="3196590"/>
          </a:xfrm>
          <a:prstGeom prst="rect">
            <a:avLst/>
          </a:prstGeom>
        </p:spPr>
      </p:pic>
      <p:sp>
        <p:nvSpPr>
          <p:cNvPr id="2" name="Text Box 1"/>
          <p:cNvSpPr txBox="1"/>
          <p:nvPr/>
        </p:nvSpPr>
        <p:spPr>
          <a:xfrm>
            <a:off x="562610" y="2861945"/>
            <a:ext cx="4827905" cy="2430145"/>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50000"/>
                  </a:schemeClr>
                </a:solidFill>
                <a:latin typeface="Arial" panose="020B0604020202020204" pitchFamily="34" charset="0"/>
                <a:cs typeface="Arial" panose="020B0604020202020204" pitchFamily="34" charset="0"/>
              </a:rPr>
              <a:t>Trong phản ứng giữa Oxygen và hydrogen, nếu oxygen( hoặc hydrogen) hết thì pư sẽ dừng lại </a:t>
            </a:r>
            <a:endParaRPr lang="en-US" sz="2800" b="1">
              <a:solidFill>
                <a:schemeClr val="accent2">
                  <a:lumMod val="50000"/>
                </a:schemeClr>
              </a:solidFill>
              <a:latin typeface="Arial" panose="020B0604020202020204" pitchFamily="34" charset="0"/>
              <a:cs typeface="Arial" panose="020B0604020202020204" pitchFamily="34" charset="0"/>
            </a:endParaRP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8856980"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2"/>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3007995" y="589280"/>
            <a:ext cx="814451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Tìm hiểu về b</a:t>
            </a: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iến đổi vật lý và biến đổi hóa học</a:t>
            </a:r>
            <a:endPar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endParaRPr>
          </a:p>
        </p:txBody>
      </p:sp>
      <p:sp>
        <p:nvSpPr>
          <p:cNvPr id="12" name="文本框 52"/>
          <p:cNvSpPr txBox="1"/>
          <p:nvPr/>
        </p:nvSpPr>
        <p:spPr>
          <a:xfrm>
            <a:off x="1542415" y="466090"/>
            <a:ext cx="1610360" cy="645160"/>
          </a:xfrm>
          <a:prstGeom prst="rect">
            <a:avLst/>
          </a:prstGeom>
          <a:noFill/>
        </p:spPr>
        <p:txBody>
          <a:bodyPr wrap="square" rtlCol="0">
            <a:spAutoFit/>
          </a:bodyPr>
          <a:p>
            <a:pPr algn="ctr"/>
            <a:r>
              <a:rPr lang="en-US" altLang="zh-CN" sz="3600" b="1" dirty="0">
                <a:solidFill>
                  <a:srgbClr val="F77A08"/>
                </a:solidFill>
                <a:latin typeface="Microsoft YaHei" panose="020B0503020204020204" charset="-122"/>
                <a:ea typeface="Microsoft YaHei" panose="020B0503020204020204" charset="-122"/>
              </a:rPr>
              <a:t>I.</a:t>
            </a:r>
            <a:endParaRPr lang="en-US" altLang="zh-CN" sz="3600" b="1" dirty="0">
              <a:solidFill>
                <a:srgbClr val="F77A08"/>
              </a:solidFill>
              <a:latin typeface="Microsoft YaHei" panose="020B0503020204020204" charset="-122"/>
              <a:ea typeface="Microsoft YaHei" panose="020B0503020204020204" charset="-122"/>
            </a:endParaRPr>
          </a:p>
        </p:txBody>
      </p:sp>
      <p:sp>
        <p:nvSpPr>
          <p:cNvPr id="26" name="圆角矩形 25"/>
          <p:cNvSpPr/>
          <p:nvPr/>
        </p:nvSpPr>
        <p:spPr>
          <a:xfrm>
            <a:off x="3672840" y="1835150"/>
            <a:ext cx="69513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Thí nghiệm về biến đổi vật lý :</a:t>
            </a:r>
            <a:endParaRPr lang="en-US" altLang="zh-CN" sz="2800" b="1" dirty="0">
              <a:solidFill>
                <a:schemeClr val="accent6">
                  <a:lumMod val="50000"/>
                </a:schemeClr>
              </a:solidFill>
              <a:latin typeface="Microsoft YaHei" panose="020B0503020204020204" charset="-122"/>
              <a:ea typeface="Microsoft YaHei" panose="020B0503020204020204" charset="-122"/>
            </a:endParaRP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ircle(in)">
                                      <p:cBhvr>
                                        <p:cTn id="3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45" grpId="0" animBg="1"/>
      <p:bldP spid="2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7592" name="图片 67591" descr="PPT素材-04"/>
          <p:cNvPicPr>
            <a:picLocks noChangeAspect="1"/>
          </p:cNvPicPr>
          <p:nvPr/>
        </p:nvPicPr>
        <p:blipFill>
          <a:blip r:embed="rId1"/>
          <a:stretch>
            <a:fillRect/>
          </a:stretch>
        </p:blipFill>
        <p:spPr>
          <a:xfrm>
            <a:off x="-729615" y="-2020570"/>
            <a:ext cx="7063105" cy="8047355"/>
          </a:xfrm>
          <a:prstGeom prst="rect">
            <a:avLst/>
          </a:prstGeom>
          <a:noFill/>
          <a:ln w="9525">
            <a:noFill/>
          </a:ln>
        </p:spPr>
      </p:pic>
      <p:sp>
        <p:nvSpPr>
          <p:cNvPr id="8" name="Text Box 7"/>
          <p:cNvSpPr txBox="1"/>
          <p:nvPr/>
        </p:nvSpPr>
        <p:spPr>
          <a:xfrm>
            <a:off x="448945" y="3150870"/>
            <a:ext cx="4827905" cy="1999615"/>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Nhỏ giấm ăn vào viên đá vôi. Dấu hiệu nào cho biết đã có Pư hh xảy ra</a:t>
            </a:r>
            <a:endParaRPr lang="en-US" sz="2800" b="1">
              <a:solidFill>
                <a:schemeClr val="accent2">
                  <a:lumMod val="50000"/>
                </a:schemeClr>
              </a:solidFill>
              <a:latin typeface="Arial" panose="020B0604020202020204" pitchFamily="34" charset="0"/>
              <a:cs typeface="Arial" panose="020B0604020202020204" pitchFamily="34" charset="0"/>
            </a:endParaRP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pic>
        <p:nvPicPr>
          <p:cNvPr id="3" name="Picture 2" descr="Screenshot 2023-07-21 224604"/>
          <p:cNvPicPr>
            <a:picLocks noChangeAspect="1"/>
          </p:cNvPicPr>
          <p:nvPr/>
        </p:nvPicPr>
        <p:blipFill>
          <a:blip r:embed="rId2"/>
          <a:stretch>
            <a:fillRect/>
          </a:stretch>
        </p:blipFill>
        <p:spPr>
          <a:xfrm>
            <a:off x="5985510" y="0"/>
            <a:ext cx="6379210" cy="4657725"/>
          </a:xfrm>
          <a:prstGeom prst="rect">
            <a:avLst/>
          </a:prstGeom>
        </p:spPr>
      </p:pic>
      <p:sp>
        <p:nvSpPr>
          <p:cNvPr id="4" name="Text Box 3"/>
          <p:cNvSpPr txBox="1"/>
          <p:nvPr/>
        </p:nvSpPr>
        <p:spPr>
          <a:xfrm>
            <a:off x="560070" y="3018790"/>
            <a:ext cx="4827905" cy="1938020"/>
          </a:xfrm>
          <a:prstGeom prst="rect">
            <a:avLst/>
          </a:prstGeom>
          <a:noFill/>
          <a:ln w="9525">
            <a:noFill/>
          </a:ln>
        </p:spPr>
        <p:txBody>
          <a:bodyPr wrap="square">
            <a:spAutoFit/>
          </a:bodyPr>
          <a:p>
            <a:pPr indent="0"/>
            <a:r>
              <a:rPr lang="en-US" sz="2400" b="1">
                <a:solidFill>
                  <a:schemeClr val="accent3">
                    <a:lumMod val="50000"/>
                  </a:schemeClr>
                </a:solidFill>
                <a:latin typeface="Arial" panose="020B0604020202020204" pitchFamily="34" charset="0"/>
                <a:cs typeface="Arial" panose="020B0604020202020204" pitchFamily="34" charset="0"/>
              </a:rPr>
              <a:t>Nhỏ giấm ăn vào viên đá vôi, thấy bề mặt đá vôi sủi các bọt khí, đây là dấu hiệu cho biết có phản ứng hoá học xảy ra, tạo khí carbon dioxide.</a:t>
            </a:r>
            <a:endParaRPr lang="en-US" sz="2400" b="1">
              <a:solidFill>
                <a:schemeClr val="accent3">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xit" presetSubtype="32" fill="hold" grpId="1" nodeType="clickEffect">
                                  <p:stCondLst>
                                    <p:cond delay="0"/>
                                  </p:stCondLst>
                                  <p:childTnLst>
                                    <p:animEffect transition="out" filter="box(out)">
                                      <p:cBhvr>
                                        <p:cTn id="17" dur="2000"/>
                                        <p:tgtEl>
                                          <p:spTgt spid="8"/>
                                        </p:tgtEl>
                                      </p:cBhvr>
                                    </p:animEffect>
                                    <p:set>
                                      <p:cBhvr>
                                        <p:cTn id="18" dur="1" fill="hold">
                                          <p:stCondLst>
                                            <p:cond delay="19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8" name="Picture 6" descr="7"/>
          <p:cNvPicPr>
            <a:picLocks noChangeAspect="1"/>
          </p:cNvPicPr>
          <p:nvPr>
            <p:ph sz="half" idx="1"/>
          </p:nvPr>
        </p:nvPicPr>
        <p:blipFill>
          <a:blip r:embed="rId1"/>
          <a:stretch>
            <a:fillRect/>
          </a:stretch>
        </p:blipFill>
        <p:spPr>
          <a:xfrm>
            <a:off x="2933065" y="3286760"/>
            <a:ext cx="990600" cy="1428750"/>
          </a:xfrm>
          <a:prstGeom prst="rect">
            <a:avLst/>
          </a:prstGeom>
          <a:noFill/>
          <a:ln w="9525">
            <a:noFill/>
          </a:ln>
        </p:spPr>
      </p:pic>
      <p:sp>
        <p:nvSpPr>
          <p:cNvPr id="12" name="圆角矩形 11"/>
          <p:cNvSpPr/>
          <p:nvPr/>
        </p:nvSpPr>
        <p:spPr>
          <a:xfrm>
            <a:off x="142875" y="118046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endParaRPr lang="en-US" altLang="zh-CN" sz="3200" b="1" dirty="0">
              <a:solidFill>
                <a:srgbClr val="FF0000"/>
              </a:solidFill>
              <a:latin typeface="Calibri Light" panose="020F0302020204030204" charset="0"/>
              <a:ea typeface="Microsoft YaHei" panose="020B0503020204020204" charset="-122"/>
              <a:cs typeface="Calibri Light" panose="020F0302020204030204" charset="0"/>
            </a:endParaRPr>
          </a:p>
        </p:txBody>
      </p:sp>
      <p:pic>
        <p:nvPicPr>
          <p:cNvPr id="3081" name="Picture 9" descr="9"/>
          <p:cNvPicPr>
            <a:picLocks noChangeAspect="1"/>
          </p:cNvPicPr>
          <p:nvPr/>
        </p:nvPicPr>
        <p:blipFill>
          <a:blip r:embed="rId2"/>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7394575" cy="521970"/>
          </a:xfrm>
          <a:prstGeom prst="rect">
            <a:avLst/>
          </a:prstGeom>
          <a:noFill/>
        </p:spPr>
        <p:txBody>
          <a:bodyPr wrap="square" rtlCol="0">
            <a:spAutoFit/>
          </a:bodyPr>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ChangeAspect="1"/>
          </p:cNvPicPr>
          <p:nvPr>
            <p:ph sz="half" idx="2"/>
          </p:nvPr>
        </p:nvPicPr>
        <p:blipFill>
          <a:blip r:embed="rId2"/>
          <a:stretch>
            <a:fillRect/>
          </a:stretch>
        </p:blipFill>
        <p:spPr>
          <a:xfrm>
            <a:off x="238125" y="2032635"/>
            <a:ext cx="6996430" cy="777875"/>
          </a:xfrm>
          <a:prstGeom prst="rect">
            <a:avLst/>
          </a:prstGeom>
          <a:noFill/>
          <a:ln w="9525">
            <a:noFill/>
          </a:ln>
        </p:spPr>
      </p:pic>
      <p:sp>
        <p:nvSpPr>
          <p:cNvPr id="6" name="Text Box 5"/>
          <p:cNvSpPr txBox="1"/>
          <p:nvPr/>
        </p:nvSpPr>
        <p:spPr>
          <a:xfrm>
            <a:off x="535940" y="2101215"/>
            <a:ext cx="3986530" cy="521970"/>
          </a:xfrm>
          <a:prstGeom prst="rect">
            <a:avLst/>
          </a:prstGeom>
          <a:noFill/>
        </p:spPr>
        <p:txBody>
          <a:bodyPr wrap="square" rtlCol="0">
            <a:spAutoFit/>
          </a:bodyPr>
          <a:p>
            <a:r>
              <a:rPr lang="en-US" sz="2800" b="1">
                <a:latin typeface="+mj-lt"/>
                <a:cs typeface="+mj-lt"/>
                <a:sym typeface="+mn-ea"/>
              </a:rPr>
              <a:t>II. PHẢN ỨNG HÓA HỌC</a:t>
            </a:r>
            <a:endParaRPr lang="en-US" sz="2800" b="1">
              <a:latin typeface="+mj-lt"/>
              <a:cs typeface="+mj-lt"/>
            </a:endParaRPr>
          </a:p>
        </p:txBody>
      </p:sp>
      <p:sp>
        <p:nvSpPr>
          <p:cNvPr id="26" name="圆角矩形 25"/>
          <p:cNvSpPr/>
          <p:nvPr/>
        </p:nvSpPr>
        <p:spPr>
          <a:xfrm>
            <a:off x="541020" y="2702560"/>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endParaRPr lang="en-US" altLang="zh-CN" sz="2800" b="1" dirty="0">
              <a:solidFill>
                <a:schemeClr val="accent6">
                  <a:lumMod val="50000"/>
                </a:schemeClr>
              </a:solidFill>
              <a:latin typeface="Microsoft YaHei" panose="020B0503020204020204" charset="-122"/>
              <a:ea typeface="Microsoft YaHei" panose="020B0503020204020204" charset="-122"/>
            </a:endParaRPr>
          </a:p>
        </p:txBody>
      </p:sp>
      <p:sp>
        <p:nvSpPr>
          <p:cNvPr id="7" name="圆角矩形 25"/>
          <p:cNvSpPr/>
          <p:nvPr/>
        </p:nvSpPr>
        <p:spPr>
          <a:xfrm>
            <a:off x="474980" y="3206750"/>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5">
                    <a:lumMod val="50000"/>
                  </a:schemeClr>
                </a:solidFill>
                <a:latin typeface="Microsoft YaHei" panose="020B0503020204020204" charset="-122"/>
                <a:ea typeface="Microsoft YaHei" panose="020B0503020204020204" charset="-122"/>
              </a:rPr>
              <a:t>2. </a:t>
            </a:r>
            <a:r>
              <a:rPr lang="en-US" altLang="zh-CN" sz="2800" b="1" dirty="0">
                <a:solidFill>
                  <a:schemeClr val="accent5">
                    <a:lumMod val="50000"/>
                  </a:schemeClr>
                </a:solidFill>
                <a:latin typeface="Microsoft YaHei" panose="020B0503020204020204" charset="-122"/>
                <a:ea typeface="Microsoft YaHei" panose="020B0503020204020204" charset="-122"/>
              </a:rPr>
              <a:t>Diễn biến của phản ứng hóa học :</a:t>
            </a:r>
            <a:endParaRPr lang="en-US" altLang="zh-CN" sz="2800" b="1" dirty="0">
              <a:solidFill>
                <a:schemeClr val="accent5">
                  <a:lumMod val="50000"/>
                </a:schemeClr>
              </a:solidFill>
              <a:latin typeface="Microsoft YaHei" panose="020B0503020204020204" charset="-122"/>
              <a:ea typeface="Microsoft YaHei" panose="020B0503020204020204" charset="-122"/>
            </a:endParaRPr>
          </a:p>
        </p:txBody>
      </p:sp>
      <p:pic>
        <p:nvPicPr>
          <p:cNvPr id="8" name="Picture 6" descr="7"/>
          <p:cNvPicPr>
            <a:picLocks noChangeAspect="1"/>
          </p:cNvPicPr>
          <p:nvPr/>
        </p:nvPicPr>
        <p:blipFill>
          <a:blip r:embed="rId1"/>
          <a:stretch>
            <a:fillRect/>
          </a:stretch>
        </p:blipFill>
        <p:spPr>
          <a:xfrm>
            <a:off x="142875" y="29210"/>
            <a:ext cx="1082040" cy="1151255"/>
          </a:xfrm>
          <a:prstGeom prst="rect">
            <a:avLst/>
          </a:prstGeom>
          <a:noFill/>
          <a:ln w="9525">
            <a:noFill/>
          </a:ln>
        </p:spPr>
      </p:pic>
      <p:sp>
        <p:nvSpPr>
          <p:cNvPr id="2" name="圆角矩形 25"/>
          <p:cNvSpPr/>
          <p:nvPr/>
        </p:nvSpPr>
        <p:spPr>
          <a:xfrm>
            <a:off x="474980" y="3753485"/>
            <a:ext cx="1038987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rgbClr val="FF0000"/>
                </a:solidFill>
                <a:latin typeface="Microsoft YaHei" panose="020B0503020204020204" charset="-122"/>
                <a:ea typeface="Microsoft YaHei" panose="020B0503020204020204" charset="-122"/>
              </a:rPr>
              <a:t>3.</a:t>
            </a:r>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sym typeface="+mn-ea"/>
              </a:rPr>
              <a:t>Hiện tượng kèm theo các  phản ứng hóa học :</a:t>
            </a:r>
            <a:endPar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endParaRPr>
          </a:p>
        </p:txBody>
      </p:sp>
      <p:sp>
        <p:nvSpPr>
          <p:cNvPr id="5" name="Rounded Rectangle 4"/>
          <p:cNvSpPr/>
          <p:nvPr/>
        </p:nvSpPr>
        <p:spPr>
          <a:xfrm>
            <a:off x="474980" y="442912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p>
            <a:pPr algn="l"/>
            <a:r>
              <a:rPr lang="en-US" sz="2800">
                <a:solidFill>
                  <a:schemeClr val="accent6">
                    <a:lumMod val="50000"/>
                  </a:schemeClr>
                </a:solidFill>
              </a:rPr>
              <a:t>      Để nhận biết PƯHH xảy ra có thể dựa vào một trong các dấu hiệu sau: sự tạo thành chất khí; chất kết tủa; sự thay đổi màu sắc; sự thay đổi về nhiệt độ của môi trường… </a:t>
            </a:r>
            <a:endParaRPr lang="en-US" sz="2800">
              <a:solidFill>
                <a:schemeClr val="accent6">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grpId="1" nodeType="clickEffect">
                                  <p:stCondLst>
                                    <p:cond delay="0"/>
                                  </p:stCondLst>
                                  <p:childTnLst>
                                    <p:set>
                                      <p:cBhvr override="childStyle">
                                        <p:cTn id="11" dur="indefinite"/>
                                        <p:tgtEl>
                                          <p:spTgt spid="2"/>
                                        </p:tgtEl>
                                        <p:attrNameLst>
                                          <p:attrName>style.fontStyle</p:attrName>
                                        </p:attrNameLst>
                                      </p:cBhvr>
                                      <p:to>
                                        <p:strVal val="normal"/>
                                      </p:to>
                                    </p:set>
                                    <p:set>
                                      <p:cBhvr override="childStyle">
                                        <p:cTn id="12" dur="indefinite"/>
                                        <p:tgtEl>
                                          <p:spTgt spid="2"/>
                                        </p:tgtEl>
                                        <p:attrNameLst>
                                          <p:attrName>style.fontWeight</p:attrName>
                                        </p:attrNameLst>
                                      </p:cBhvr>
                                      <p:to>
                                        <p:strVal val="bold"/>
                                      </p:to>
                                    </p:set>
                                    <p:set>
                                      <p:cBhvr override="childStyle">
                                        <p:cTn id="13" dur="indefinite"/>
                                        <p:tgtEl>
                                          <p:spTgt spid="2"/>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2"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2" grpId="0" bldLvl="0" animBg="1"/>
      <p:bldP spid="12" grpId="1" animBg="1"/>
      <p:bldP spid="2" grpId="0" bldLvl="0" animBg="1"/>
      <p:bldP spid="2" grpId="1" animBg="1"/>
      <p:bldP spid="2" grpId="2" bldLvl="0" animBg="1"/>
      <p:bldP spid="5" grpId="1" animBg="1"/>
      <p:bldP spid="5" grpId="2"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2"/>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42415" y="466090"/>
            <a:ext cx="1610360" cy="645160"/>
          </a:xfrm>
          <a:prstGeom prst="rect">
            <a:avLst/>
          </a:prstGeom>
          <a:noFill/>
        </p:spPr>
        <p:txBody>
          <a:bodyPr wrap="square" rtlCol="0">
            <a:spAutoFit/>
          </a:bodyPr>
          <a:p>
            <a:pPr algn="ctr"/>
            <a:r>
              <a:rPr lang="en-US" altLang="zh-CN" sz="3600" b="1" dirty="0">
                <a:solidFill>
                  <a:srgbClr val="F77A08"/>
                </a:solidFill>
                <a:latin typeface="Microsoft YaHei" panose="020B0503020204020204" charset="-122"/>
                <a:ea typeface="Microsoft YaHei" panose="020B0503020204020204" charset="-122"/>
              </a:rPr>
              <a:t>III.</a:t>
            </a:r>
            <a:endParaRPr lang="en-US" altLang="zh-CN" sz="3600" b="1" dirty="0">
              <a:solidFill>
                <a:srgbClr val="F77A08"/>
              </a:solidFill>
              <a:latin typeface="Microsoft YaHei" panose="020B0503020204020204" charset="-122"/>
              <a:ea typeface="Microsoft YaHei" panose="020B0503020204020204" charset="-122"/>
            </a:endParaRPr>
          </a:p>
        </p:txBody>
      </p:sp>
      <p:sp>
        <p:nvSpPr>
          <p:cNvPr id="26" name="圆角矩形 25"/>
          <p:cNvSpPr/>
          <p:nvPr/>
        </p:nvSpPr>
        <p:spPr>
          <a:xfrm>
            <a:off x="3662680" y="1835150"/>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endParaRPr lang="en-US" altLang="zh-CN" sz="2800" b="1" dirty="0">
              <a:solidFill>
                <a:schemeClr val="accent6">
                  <a:lumMod val="50000"/>
                </a:schemeClr>
              </a:solidFill>
              <a:latin typeface="Microsoft YaHei" panose="020B0503020204020204" charset="-122"/>
              <a:ea typeface="Microsoft YaHei" panose="020B0503020204020204" charset="-122"/>
            </a:endParaRP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302000" y="527685"/>
            <a:ext cx="6263005" cy="521970"/>
          </a:xfrm>
          <a:prstGeom prst="rect">
            <a:avLst/>
          </a:prstGeom>
          <a:noFill/>
        </p:spPr>
        <p:txBody>
          <a:bodyPr wrap="square" rtlCol="0">
            <a:spAutoFit/>
          </a:bodyPr>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Năng lượng của phản ứng hóa học</a:t>
            </a:r>
            <a:endPar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circle(in)">
                                      <p:cBhvr>
                                        <p:cTn id="19" dur="20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ircle(in)">
                                      <p:cBhvr>
                                        <p:cTn id="2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060" y="-93980"/>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830320" y="462915"/>
            <a:ext cx="8719185" cy="1496060"/>
            <a:chOff x="1199390" y="-250762"/>
            <a:chExt cx="8545740" cy="1952201"/>
          </a:xfrm>
        </p:grpSpPr>
        <p:sp>
          <p:nvSpPr>
            <p:cNvPr id="32" name="五边形 31"/>
            <p:cNvSpPr/>
            <p:nvPr/>
          </p:nvSpPr>
          <p:spPr>
            <a:xfrm>
              <a:off x="1199390" y="12637"/>
              <a:ext cx="2355200" cy="168880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p>
          </p:txBody>
        </p:sp>
        <p:sp>
          <p:nvSpPr>
            <p:cNvPr id="33" name="任意多边形 32"/>
            <p:cNvSpPr/>
            <p:nvPr/>
          </p:nvSpPr>
          <p:spPr>
            <a:xfrm>
              <a:off x="3225036" y="12637"/>
              <a:ext cx="6310474" cy="168880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34" name="文本框 15"/>
            <p:cNvSpPr txBox="1"/>
            <p:nvPr/>
          </p:nvSpPr>
          <p:spPr>
            <a:xfrm>
              <a:off x="3554142" y="-250762"/>
              <a:ext cx="6190988" cy="1805537"/>
            </a:xfrm>
            <a:prstGeom prst="rect">
              <a:avLst/>
            </a:prstGeom>
            <a:noFill/>
          </p:spPr>
          <p:txBody>
            <a:bodyPr wrap="square" rtlCol="0">
              <a:spAutoFit/>
            </a:bodyPr>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gì?</a:t>
              </a:r>
              <a:endParaRPr lang="zh-CN" altLang="en-US" sz="2800" dirty="0">
                <a:solidFill>
                  <a:schemeClr val="tx1">
                    <a:lumMod val="65000"/>
                    <a:lumOff val="35000"/>
                  </a:schemeClr>
                </a:solidFill>
                <a:latin typeface="Microsoft YaHei" panose="020B0503020204020204" charset="-122"/>
                <a:ea typeface="Microsoft YaHei" panose="020B0503020204020204" charset="-122"/>
              </a:endParaRPr>
            </a:p>
          </p:txBody>
        </p:sp>
      </p:grpSp>
      <p:grpSp>
        <p:nvGrpSpPr>
          <p:cNvPr id="41" name="组合 40"/>
          <p:cNvGrpSpPr/>
          <p:nvPr/>
        </p:nvGrpSpPr>
        <p:grpSpPr>
          <a:xfrm>
            <a:off x="3830955" y="2736850"/>
            <a:ext cx="8367395" cy="1383665"/>
            <a:chOff x="1218940" y="2819885"/>
            <a:chExt cx="6765587" cy="864304"/>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4" name="文本框 18"/>
            <p:cNvSpPr txBox="1"/>
            <p:nvPr/>
          </p:nvSpPr>
          <p:spPr>
            <a:xfrm>
              <a:off x="3384369" y="2819885"/>
              <a:ext cx="4600158" cy="864304"/>
            </a:xfrm>
            <a:prstGeom prst="rect">
              <a:avLst/>
            </a:prstGeom>
            <a:noFill/>
          </p:spPr>
          <p:txBody>
            <a:bodyPr wrap="square" rtlCol="0">
              <a:spAutoFit/>
            </a:bodyPr>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gì?</a:t>
              </a:r>
              <a:endParaRPr lang="zh-CN" altLang="en-US" sz="2800" dirty="0">
                <a:solidFill>
                  <a:schemeClr val="tx1">
                    <a:lumMod val="65000"/>
                    <a:lumOff val="35000"/>
                  </a:schemeClr>
                </a:solidFill>
                <a:latin typeface="Microsoft YaHei" panose="020B0503020204020204" charset="-122"/>
                <a:ea typeface="Microsoft YaHei" panose="020B0503020204020204" charset="-122"/>
              </a:endParaRPr>
            </a:p>
          </p:txBody>
        </p:sp>
      </p:grpSp>
      <p:sp>
        <p:nvSpPr>
          <p:cNvPr id="2" name="Text Box 1"/>
          <p:cNvSpPr txBox="1"/>
          <p:nvPr/>
        </p:nvSpPr>
        <p:spPr>
          <a:xfrm>
            <a:off x="506730" y="1958340"/>
            <a:ext cx="3104515" cy="2245360"/>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nghiên cứu thông tin SGK, trả lời câu hỏi:</a:t>
            </a:r>
            <a:endParaRPr lang="en-US" sz="2800" b="1">
              <a:solidFill>
                <a:schemeClr val="accent2">
                  <a:lumMod val="75000"/>
                </a:schemeClr>
              </a:solidFill>
              <a:latin typeface="Arial" panose="020B0604020202020204" pitchFamily="34" charset="0"/>
              <a:cs typeface="Arial" panose="020B0604020202020204" pitchFamily="34" charset="0"/>
            </a:endParaRPr>
          </a:p>
        </p:txBody>
      </p:sp>
      <p:grpSp>
        <p:nvGrpSpPr>
          <p:cNvPr id="5" name="组合 40"/>
          <p:cNvGrpSpPr/>
          <p:nvPr/>
        </p:nvGrpSpPr>
        <p:grpSpPr>
          <a:xfrm>
            <a:off x="3945255" y="4980940"/>
            <a:ext cx="8255000" cy="1395095"/>
            <a:chOff x="1218940" y="2831937"/>
            <a:chExt cx="6765587" cy="822504"/>
          </a:xfrm>
        </p:grpSpPr>
        <p:sp>
          <p:nvSpPr>
            <p:cNvPr id="6" name="五边形 41"/>
            <p:cNvSpPr/>
            <p:nvPr/>
          </p:nvSpPr>
          <p:spPr>
            <a:xfrm>
              <a:off x="1218940" y="2850031"/>
              <a:ext cx="2061635" cy="804410"/>
            </a:xfrm>
            <a:prstGeom prst="homePlate">
              <a:avLst>
                <a:gd name="adj" fmla="val 30537"/>
              </a:avLst>
            </a:prstGeom>
          </p:spPr>
          <p:style>
            <a:lnRef idx="0">
              <a:schemeClr val="accent4"/>
            </a:lnRef>
            <a:fillRef idx="3">
              <a:schemeClr val="accent4"/>
            </a:fillRef>
            <a:effectRef idx="3">
              <a:schemeClr val="accent4"/>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7"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8" name="文本框 18"/>
            <p:cNvSpPr txBox="1"/>
            <p:nvPr/>
          </p:nvSpPr>
          <p:spPr>
            <a:xfrm>
              <a:off x="3384369" y="2831937"/>
              <a:ext cx="4600158" cy="815765"/>
            </a:xfrm>
            <a:prstGeom prst="rect">
              <a:avLst/>
            </a:prstGeom>
            <a:noFill/>
          </p:spPr>
          <p:txBody>
            <a:bodyPr wrap="square" rtlCol="0">
              <a:spAutoFit/>
            </a:bodyPr>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Thế nào là phản ứng tỏa nhiệt, phản ứng thu nhiệt?</a:t>
              </a:r>
              <a:endParaRPr lang="zh-CN" altLang="en-US" sz="2800" dirty="0">
                <a:solidFill>
                  <a:schemeClr val="tx1">
                    <a:lumMod val="65000"/>
                    <a:lumOff val="35000"/>
                  </a:schemeClr>
                </a:solidFill>
                <a:latin typeface="Microsoft YaHei" panose="020B0503020204020204" charset="-122"/>
                <a:ea typeface="Microsoft YaHei" panose="020B0503020204020204" charset="-122"/>
              </a:endParaRPr>
            </a:p>
          </p:txBody>
        </p:sp>
      </p:grpSp>
      <p:sp>
        <p:nvSpPr>
          <p:cNvPr id="9" name="Text Box 8"/>
          <p:cNvSpPr txBox="1"/>
          <p:nvPr/>
        </p:nvSpPr>
        <p:spPr>
          <a:xfrm>
            <a:off x="4573905" y="990600"/>
            <a:ext cx="628650" cy="521970"/>
          </a:xfrm>
          <a:prstGeom prst="rect">
            <a:avLst/>
          </a:prstGeom>
          <a:noFill/>
        </p:spPr>
        <p:txBody>
          <a:bodyPr wrap="square" rtlCol="0">
            <a:spAutoFit/>
          </a:bodyPr>
          <a:p>
            <a:r>
              <a:rPr lang="en-US" sz="2800" b="1"/>
              <a:t>1</a:t>
            </a:r>
            <a:endParaRPr lang="en-US" sz="2800" b="1"/>
          </a:p>
        </p:txBody>
      </p:sp>
      <p:sp>
        <p:nvSpPr>
          <p:cNvPr id="10" name="Text Box 9"/>
          <p:cNvSpPr txBox="1"/>
          <p:nvPr/>
        </p:nvSpPr>
        <p:spPr>
          <a:xfrm>
            <a:off x="4600575" y="3121025"/>
            <a:ext cx="628650" cy="521970"/>
          </a:xfrm>
          <a:prstGeom prst="rect">
            <a:avLst/>
          </a:prstGeom>
          <a:noFill/>
        </p:spPr>
        <p:txBody>
          <a:bodyPr wrap="square" rtlCol="0">
            <a:spAutoFit/>
          </a:bodyPr>
          <a:p>
            <a:r>
              <a:rPr lang="en-US" sz="2800" b="1"/>
              <a:t>2</a:t>
            </a:r>
            <a:endParaRPr lang="en-US" sz="2800" b="1"/>
          </a:p>
        </p:txBody>
      </p:sp>
      <p:sp>
        <p:nvSpPr>
          <p:cNvPr id="11" name="Text Box 10"/>
          <p:cNvSpPr txBox="1"/>
          <p:nvPr/>
        </p:nvSpPr>
        <p:spPr>
          <a:xfrm>
            <a:off x="4573905" y="5345430"/>
            <a:ext cx="628650" cy="521970"/>
          </a:xfrm>
          <a:prstGeom prst="rect">
            <a:avLst/>
          </a:prstGeom>
          <a:noFill/>
        </p:spPr>
        <p:txBody>
          <a:bodyPr wrap="square" rtlCol="0">
            <a:spAutoFit/>
          </a:bodyPr>
          <a:p>
            <a:r>
              <a:rPr lang="en-US" sz="2800" b="1"/>
              <a:t>3</a:t>
            </a:r>
            <a:endParaRPr lang="en-US" sz="2800" b="1"/>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750" fill="hold"/>
                                        <p:tgtEl>
                                          <p:spTgt spid="5"/>
                                        </p:tgtEl>
                                        <p:attrNameLst>
                                          <p:attrName>ppt_x</p:attrName>
                                        </p:attrNameLst>
                                      </p:cBhvr>
                                      <p:tavLst>
                                        <p:tav tm="0">
                                          <p:val>
                                            <p:strVal val="#ppt_x"/>
                                          </p:val>
                                        </p:tav>
                                        <p:tav tm="100000">
                                          <p:val>
                                            <p:strVal val="#ppt_x"/>
                                          </p:val>
                                        </p:tav>
                                      </p:tavLst>
                                    </p:anim>
                                    <p:anim calcmode="lin" valueType="num">
                                      <p:cBhvr additive="base">
                                        <p:cTn id="1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8425"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 y="0"/>
            <a:ext cx="3643630" cy="41433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634365" y="2054225"/>
            <a:ext cx="2932430" cy="1938020"/>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4000" b="1">
                <a:solidFill>
                  <a:schemeClr val="accent2">
                    <a:lumMod val="50000"/>
                  </a:schemeClr>
                </a:solidFill>
                <a:latin typeface="Arial" panose="020B0604020202020204" pitchFamily="34" charset="0"/>
                <a:cs typeface="Arial" panose="020B0604020202020204" pitchFamily="34" charset="0"/>
              </a:rPr>
              <a:t>Báo cáo, thảo luận:</a:t>
            </a:r>
            <a:endParaRPr lang="en-US" sz="4000" b="1">
              <a:solidFill>
                <a:schemeClr val="accent2">
                  <a:lumMod val="50000"/>
                </a:schemeClr>
              </a:solidFill>
              <a:latin typeface="Arial" panose="020B0604020202020204" pitchFamily="34" charset="0"/>
              <a:cs typeface="Arial" panose="020B0604020202020204" pitchFamily="34" charset="0"/>
            </a:endParaRP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060" y="-93980"/>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830320" y="462915"/>
            <a:ext cx="8719185" cy="1496060"/>
            <a:chOff x="1199390" y="-250762"/>
            <a:chExt cx="8545740" cy="1952201"/>
          </a:xfrm>
        </p:grpSpPr>
        <p:sp>
          <p:nvSpPr>
            <p:cNvPr id="32" name="五边形 31"/>
            <p:cNvSpPr/>
            <p:nvPr/>
          </p:nvSpPr>
          <p:spPr>
            <a:xfrm>
              <a:off x="1199390" y="12637"/>
              <a:ext cx="2355200" cy="168880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p>
          </p:txBody>
        </p:sp>
        <p:sp>
          <p:nvSpPr>
            <p:cNvPr id="33" name="任意多边形 32"/>
            <p:cNvSpPr/>
            <p:nvPr/>
          </p:nvSpPr>
          <p:spPr>
            <a:xfrm>
              <a:off x="3225036" y="12637"/>
              <a:ext cx="6310474" cy="168880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34" name="文本框 15"/>
            <p:cNvSpPr txBox="1"/>
            <p:nvPr/>
          </p:nvSpPr>
          <p:spPr>
            <a:xfrm>
              <a:off x="3554142" y="-250762"/>
              <a:ext cx="6190988" cy="1805537"/>
            </a:xfrm>
            <a:prstGeom prst="rect">
              <a:avLst/>
            </a:prstGeom>
            <a:noFill/>
          </p:spPr>
          <p:txBody>
            <a:bodyPr wrap="square" rtlCol="0">
              <a:spAutoFit/>
            </a:bodyPr>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gì?</a:t>
              </a:r>
              <a:endParaRPr lang="zh-CN" altLang="en-US" sz="2800" dirty="0">
                <a:solidFill>
                  <a:schemeClr val="tx1">
                    <a:lumMod val="65000"/>
                    <a:lumOff val="35000"/>
                  </a:schemeClr>
                </a:solidFill>
                <a:latin typeface="Microsoft YaHei" panose="020B0503020204020204" charset="-122"/>
                <a:ea typeface="Microsoft YaHei" panose="020B0503020204020204" charset="-122"/>
              </a:endParaRPr>
            </a:p>
          </p:txBody>
        </p:sp>
      </p:grpSp>
      <p:grpSp>
        <p:nvGrpSpPr>
          <p:cNvPr id="41" name="组合 40"/>
          <p:cNvGrpSpPr/>
          <p:nvPr/>
        </p:nvGrpSpPr>
        <p:grpSpPr>
          <a:xfrm>
            <a:off x="3830955" y="2736850"/>
            <a:ext cx="8367395" cy="1383665"/>
            <a:chOff x="1218940" y="2819885"/>
            <a:chExt cx="6765587" cy="864304"/>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4" name="文本框 18"/>
            <p:cNvSpPr txBox="1"/>
            <p:nvPr/>
          </p:nvSpPr>
          <p:spPr>
            <a:xfrm>
              <a:off x="3384369" y="2819885"/>
              <a:ext cx="4600158" cy="864304"/>
            </a:xfrm>
            <a:prstGeom prst="rect">
              <a:avLst/>
            </a:prstGeom>
            <a:noFill/>
          </p:spPr>
          <p:txBody>
            <a:bodyPr wrap="square" rtlCol="0">
              <a:spAutoFit/>
            </a:bodyPr>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gì?</a:t>
              </a:r>
              <a:endParaRPr lang="zh-CN" altLang="en-US" sz="2800" dirty="0">
                <a:solidFill>
                  <a:schemeClr val="tx1">
                    <a:lumMod val="65000"/>
                    <a:lumOff val="35000"/>
                  </a:schemeClr>
                </a:solidFill>
                <a:latin typeface="Microsoft YaHei" panose="020B0503020204020204" charset="-122"/>
                <a:ea typeface="Microsoft YaHei" panose="020B0503020204020204" charset="-122"/>
              </a:endParaRPr>
            </a:p>
          </p:txBody>
        </p:sp>
      </p:grpSp>
      <p:sp>
        <p:nvSpPr>
          <p:cNvPr id="2" name="Text Box 1"/>
          <p:cNvSpPr txBox="1"/>
          <p:nvPr/>
        </p:nvSpPr>
        <p:spPr>
          <a:xfrm>
            <a:off x="506730" y="1958975"/>
            <a:ext cx="3104515" cy="2245360"/>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nghiên cứu thông tin SGK, trả lời câu hỏi:</a:t>
            </a:r>
            <a:endParaRPr lang="en-US" sz="2800" b="1">
              <a:solidFill>
                <a:schemeClr val="accent2">
                  <a:lumMod val="75000"/>
                </a:schemeClr>
              </a:solidFill>
              <a:latin typeface="Arial" panose="020B0604020202020204" pitchFamily="34" charset="0"/>
              <a:cs typeface="Arial" panose="020B0604020202020204" pitchFamily="34" charset="0"/>
            </a:endParaRPr>
          </a:p>
        </p:txBody>
      </p:sp>
      <p:grpSp>
        <p:nvGrpSpPr>
          <p:cNvPr id="5" name="组合 40"/>
          <p:cNvGrpSpPr/>
          <p:nvPr/>
        </p:nvGrpSpPr>
        <p:grpSpPr>
          <a:xfrm>
            <a:off x="3945255" y="4537075"/>
            <a:ext cx="8340091" cy="1838960"/>
            <a:chOff x="1218940" y="2570248"/>
            <a:chExt cx="6835325" cy="1084193"/>
          </a:xfrm>
        </p:grpSpPr>
        <p:sp>
          <p:nvSpPr>
            <p:cNvPr id="6" name="五边形 41"/>
            <p:cNvSpPr/>
            <p:nvPr/>
          </p:nvSpPr>
          <p:spPr>
            <a:xfrm>
              <a:off x="1218940" y="2570248"/>
              <a:ext cx="2061422" cy="1084193"/>
            </a:xfrm>
            <a:prstGeom prst="homePlate">
              <a:avLst>
                <a:gd name="adj" fmla="val 30537"/>
              </a:avLst>
            </a:prstGeom>
          </p:spPr>
          <p:style>
            <a:lnRef idx="0">
              <a:schemeClr val="accent4"/>
            </a:lnRef>
            <a:fillRef idx="3">
              <a:schemeClr val="accent4"/>
            </a:fillRef>
            <a:effectRef idx="3">
              <a:schemeClr val="accent4"/>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7" name="任意多边形 42"/>
            <p:cNvSpPr/>
            <p:nvPr/>
          </p:nvSpPr>
          <p:spPr>
            <a:xfrm>
              <a:off x="3165868" y="2570622"/>
              <a:ext cx="4834272" cy="1083444"/>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8" name="文本框 18"/>
            <p:cNvSpPr txBox="1"/>
            <p:nvPr/>
          </p:nvSpPr>
          <p:spPr>
            <a:xfrm>
              <a:off x="3454107" y="2730481"/>
              <a:ext cx="4600158" cy="815765"/>
            </a:xfrm>
            <a:prstGeom prst="rect">
              <a:avLst/>
            </a:prstGeom>
            <a:noFill/>
          </p:spPr>
          <p:txBody>
            <a:bodyPr wrap="square" rtlCol="0">
              <a:spAutoFit/>
            </a:bodyPr>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Thế nào là phản ứng tỏa nhiệt, phản ứng thu nhiệt?</a:t>
              </a:r>
              <a:endParaRPr lang="zh-CN" altLang="en-US" sz="2800" dirty="0">
                <a:solidFill>
                  <a:schemeClr val="tx1">
                    <a:lumMod val="65000"/>
                    <a:lumOff val="35000"/>
                  </a:schemeClr>
                </a:solidFill>
                <a:latin typeface="Microsoft YaHei" panose="020B0503020204020204" charset="-122"/>
                <a:ea typeface="Microsoft YaHei" panose="020B0503020204020204" charset="-122"/>
              </a:endParaRPr>
            </a:p>
          </p:txBody>
        </p:sp>
      </p:grpSp>
      <p:sp>
        <p:nvSpPr>
          <p:cNvPr id="9" name="Text Box 8"/>
          <p:cNvSpPr txBox="1"/>
          <p:nvPr/>
        </p:nvSpPr>
        <p:spPr>
          <a:xfrm>
            <a:off x="4573905" y="990600"/>
            <a:ext cx="628650" cy="521970"/>
          </a:xfrm>
          <a:prstGeom prst="rect">
            <a:avLst/>
          </a:prstGeom>
          <a:noFill/>
        </p:spPr>
        <p:txBody>
          <a:bodyPr wrap="square" rtlCol="0">
            <a:spAutoFit/>
          </a:bodyPr>
          <a:p>
            <a:r>
              <a:rPr lang="en-US" sz="2800" b="1"/>
              <a:t>1</a:t>
            </a:r>
            <a:endParaRPr lang="en-US" sz="2800" b="1"/>
          </a:p>
        </p:txBody>
      </p:sp>
      <p:sp>
        <p:nvSpPr>
          <p:cNvPr id="10" name="Text Box 9"/>
          <p:cNvSpPr txBox="1"/>
          <p:nvPr/>
        </p:nvSpPr>
        <p:spPr>
          <a:xfrm>
            <a:off x="4600575" y="3121025"/>
            <a:ext cx="628650" cy="521970"/>
          </a:xfrm>
          <a:prstGeom prst="rect">
            <a:avLst/>
          </a:prstGeom>
          <a:noFill/>
        </p:spPr>
        <p:txBody>
          <a:bodyPr wrap="square" rtlCol="0">
            <a:spAutoFit/>
          </a:bodyPr>
          <a:p>
            <a:r>
              <a:rPr lang="en-US" sz="2800" b="1"/>
              <a:t>2</a:t>
            </a:r>
            <a:endParaRPr lang="en-US" sz="2800" b="1"/>
          </a:p>
        </p:txBody>
      </p:sp>
      <p:sp>
        <p:nvSpPr>
          <p:cNvPr id="11" name="Text Box 10"/>
          <p:cNvSpPr txBox="1"/>
          <p:nvPr/>
        </p:nvSpPr>
        <p:spPr>
          <a:xfrm>
            <a:off x="4573905" y="5345430"/>
            <a:ext cx="628650" cy="521970"/>
          </a:xfrm>
          <a:prstGeom prst="rect">
            <a:avLst/>
          </a:prstGeom>
          <a:noFill/>
        </p:spPr>
        <p:txBody>
          <a:bodyPr wrap="square" rtlCol="0">
            <a:spAutoFit/>
          </a:bodyPr>
          <a:p>
            <a:r>
              <a:rPr lang="en-US" sz="2800" b="1"/>
              <a:t>3</a:t>
            </a:r>
            <a:endParaRPr lang="en-US" sz="2800" b="1"/>
          </a:p>
        </p:txBody>
      </p:sp>
      <p:sp>
        <p:nvSpPr>
          <p:cNvPr id="12" name="任意多边形 32"/>
          <p:cNvSpPr/>
          <p:nvPr/>
        </p:nvSpPr>
        <p:spPr>
          <a:xfrm>
            <a:off x="5989154" y="664770"/>
            <a:ext cx="6438552" cy="129420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13" name="文本框 15"/>
          <p:cNvSpPr txBox="1"/>
          <p:nvPr/>
        </p:nvSpPr>
        <p:spPr>
          <a:xfrm>
            <a:off x="6320494" y="664845"/>
            <a:ext cx="6316641" cy="1383665"/>
          </a:xfrm>
          <a:prstGeom prst="rect">
            <a:avLst/>
          </a:prstGeom>
          <a:noFill/>
        </p:spPr>
        <p:txBody>
          <a:bodyPr wrap="square" rtlCol="0">
            <a:spAutoFit/>
          </a:bodyPr>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a:t>
            </a:r>
            <a:r>
              <a:rPr lang="en-US" altLang="zh-CN" sz="2800" dirty="0">
                <a:solidFill>
                  <a:schemeClr val="tx1">
                    <a:lumMod val="65000"/>
                    <a:lumOff val="35000"/>
                  </a:schemeClr>
                </a:solidFill>
                <a:latin typeface="Microsoft YaHei" panose="020B0503020204020204" charset="-122"/>
                <a:ea typeface="Microsoft YaHei" panose="020B0503020204020204" charset="-122"/>
              </a:rPr>
              <a:t>tỏa nhiệt</a:t>
            </a:r>
            <a:endParaRPr lang="en-US" altLang="zh-CN" sz="2800" dirty="0">
              <a:solidFill>
                <a:schemeClr val="tx1">
                  <a:lumMod val="65000"/>
                  <a:lumOff val="35000"/>
                </a:schemeClr>
              </a:solidFill>
              <a:latin typeface="Microsoft YaHei" panose="020B0503020204020204" charset="-122"/>
              <a:ea typeface="Microsoft YaHei" panose="020B0503020204020204" charset="-122"/>
            </a:endParaRPr>
          </a:p>
        </p:txBody>
      </p:sp>
      <p:sp>
        <p:nvSpPr>
          <p:cNvPr id="14" name="任意多边形 42"/>
          <p:cNvSpPr/>
          <p:nvPr/>
        </p:nvSpPr>
        <p:spPr>
          <a:xfrm>
            <a:off x="6218646" y="2790826"/>
            <a:ext cx="5979050" cy="128778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15" name="文本框 18"/>
          <p:cNvSpPr txBox="1"/>
          <p:nvPr/>
        </p:nvSpPr>
        <p:spPr>
          <a:xfrm>
            <a:off x="6505257" y="2778125"/>
            <a:ext cx="5689283" cy="1383665"/>
          </a:xfrm>
          <a:prstGeom prst="rect">
            <a:avLst/>
          </a:prstGeom>
          <a:noFill/>
        </p:spPr>
        <p:txBody>
          <a:bodyPr wrap="square" rtlCol="0">
            <a:spAutoFit/>
          </a:bodyPr>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a:t>
            </a:r>
            <a:r>
              <a:rPr lang="en-US" altLang="zh-CN" sz="2800" dirty="0">
                <a:solidFill>
                  <a:schemeClr val="tx1">
                    <a:lumMod val="65000"/>
                    <a:lumOff val="35000"/>
                  </a:schemeClr>
                </a:solidFill>
                <a:latin typeface="Microsoft YaHei" panose="020B0503020204020204" charset="-122"/>
                <a:ea typeface="Microsoft YaHei" panose="020B0503020204020204" charset="-122"/>
              </a:rPr>
              <a:t>thu nhiệt</a:t>
            </a:r>
            <a:endParaRPr lang="en-US" altLang="zh-CN" sz="2800" dirty="0">
              <a:solidFill>
                <a:schemeClr val="tx1">
                  <a:lumMod val="65000"/>
                  <a:lumOff val="35000"/>
                </a:schemeClr>
              </a:solidFill>
              <a:latin typeface="Microsoft YaHei" panose="020B0503020204020204" charset="-122"/>
              <a:ea typeface="Microsoft YaHei" panose="020B0503020204020204" charset="-122"/>
            </a:endParaRPr>
          </a:p>
        </p:txBody>
      </p:sp>
      <p:sp>
        <p:nvSpPr>
          <p:cNvPr id="16" name="任意多边形 42"/>
          <p:cNvSpPr/>
          <p:nvPr/>
        </p:nvSpPr>
        <p:spPr>
          <a:xfrm>
            <a:off x="6320790" y="4524375"/>
            <a:ext cx="5898515" cy="185102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17" name="文本框 18"/>
          <p:cNvSpPr txBox="1"/>
          <p:nvPr/>
        </p:nvSpPr>
        <p:spPr>
          <a:xfrm>
            <a:off x="6564630" y="4340860"/>
            <a:ext cx="5918200" cy="2122805"/>
          </a:xfrm>
          <a:prstGeom prst="rect">
            <a:avLst/>
          </a:prstGeom>
          <a:noFill/>
        </p:spPr>
        <p:txBody>
          <a:bodyPr wrap="square" rtlCol="0">
            <a:spAutoFit/>
          </a:bodyPr>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 </a:t>
            </a:r>
            <a:r>
              <a:rPr lang="zh-CN" altLang="en-US" sz="2000" dirty="0">
                <a:solidFill>
                  <a:schemeClr val="tx1">
                    <a:lumMod val="65000"/>
                    <a:lumOff val="35000"/>
                  </a:schemeClr>
                </a:solidFill>
                <a:latin typeface="Microsoft YaHei" panose="020B0503020204020204" charset="-122"/>
                <a:ea typeface="Microsoft YaHei" panose="020B0503020204020204" charset="-122"/>
              </a:rPr>
              <a:t>PƯ tỏa nhiệt là giải phóng năng lượng (dạng nhiệt) ra môi trường xung quanh.</a:t>
            </a:r>
            <a:endParaRPr lang="zh-CN" altLang="en-US" sz="2000" dirty="0">
              <a:solidFill>
                <a:schemeClr val="tx1">
                  <a:lumMod val="65000"/>
                  <a:lumOff val="35000"/>
                </a:schemeClr>
              </a:solidFill>
              <a:latin typeface="Microsoft YaHei" panose="020B0503020204020204" charset="-122"/>
              <a:ea typeface="Microsoft YaHei" panose="020B0503020204020204" charset="-122"/>
            </a:endParaRPr>
          </a:p>
          <a:p>
            <a:pPr>
              <a:lnSpc>
                <a:spcPct val="150000"/>
              </a:lnSpc>
            </a:pPr>
            <a:r>
              <a:rPr lang="zh-CN" altLang="en-US" sz="2000" dirty="0">
                <a:solidFill>
                  <a:schemeClr val="tx1">
                    <a:lumMod val="65000"/>
                    <a:lumOff val="35000"/>
                  </a:schemeClr>
                </a:solidFill>
                <a:latin typeface="Microsoft YaHei" panose="020B0503020204020204" charset="-122"/>
                <a:ea typeface="Microsoft YaHei" panose="020B0503020204020204" charset="-122"/>
              </a:rPr>
              <a:t>PƯ thu nhiệt là PƯ nhận năng lượng (dạng nhiệt) trong suốt quá trình PƯ xảy ra.</a:t>
            </a:r>
            <a:endParaRPr lang="zh-CN" altLang="en-US" sz="2000" dirty="0">
              <a:solidFill>
                <a:schemeClr val="tx1">
                  <a:lumMod val="65000"/>
                  <a:lumOff val="35000"/>
                </a:schemeClr>
              </a:solidFill>
              <a:latin typeface="Microsoft YaHei" panose="020B0503020204020204" charset="-122"/>
              <a:ea typeface="Microsoft YaHei"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xit" presetSubtype="32" fill="hold" nodeType="clickEffect">
                                  <p:stCondLst>
                                    <p:cond delay="0"/>
                                  </p:stCondLst>
                                  <p:childTnLst>
                                    <p:animEffect transition="out" filter="circle(out)">
                                      <p:cBhvr>
                                        <p:cTn id="22" dur="2000"/>
                                        <p:tgtEl>
                                          <p:spTgt spid="41"/>
                                        </p:tgtEl>
                                      </p:cBhvr>
                                    </p:animEffect>
                                    <p:set>
                                      <p:cBhvr>
                                        <p:cTn id="23" dur="1" fill="hold">
                                          <p:stCondLst>
                                            <p:cond delay="1999"/>
                                          </p:stCondLst>
                                        </p:cTn>
                                        <p:tgtEl>
                                          <p:spTgt spid="4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0" grpId="1"/>
      <p:bldP spid="11" grpId="1"/>
      <p:bldP spid="12" grpId="0" bldLvl="0" animBg="1"/>
      <p:bldP spid="13" grpId="0"/>
      <p:bldP spid="14" grpId="0" bldLvl="0" animBg="1"/>
      <p:bldP spid="15" grpId="0"/>
      <p:bldP spid="17" grpId="0"/>
      <p:bldP spid="16"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3091815"/>
            <a:chOff x="1199390" y="-92398"/>
            <a:chExt cx="8406630" cy="2179525"/>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34" name="文本框 15"/>
            <p:cNvSpPr txBox="1"/>
            <p:nvPr/>
          </p:nvSpPr>
          <p:spPr>
            <a:xfrm>
              <a:off x="2802167" y="-92398"/>
              <a:ext cx="6803853" cy="2179525"/>
            </a:xfrm>
            <a:prstGeom prst="rect">
              <a:avLst/>
            </a:prstGeom>
            <a:noFill/>
          </p:spPr>
          <p:txBody>
            <a:bodyPr wrap="square" rtlCol="0">
              <a:spAutoFit/>
            </a:bodyPr>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Thức ăn được tiêu hóa chuyển thành các chất dinh dưỡng. P</a:t>
              </a:r>
              <a:r>
                <a:rPr lang="en-US" altLang="zh-CN" sz="2600" dirty="0">
                  <a:solidFill>
                    <a:schemeClr val="tx1">
                      <a:lumMod val="65000"/>
                      <a:lumOff val="35000"/>
                    </a:schemeClr>
                  </a:solidFill>
                  <a:latin typeface="Microsoft YaHei" panose="020B0503020204020204" charset="-122"/>
                  <a:ea typeface="Microsoft YaHei" panose="020B0503020204020204" charset="-122"/>
                </a:rPr>
                <a:t>hản ứng hóa học</a:t>
              </a:r>
              <a:r>
                <a:rPr lang="zh-CN" altLang="en-US" sz="2600" dirty="0">
                  <a:solidFill>
                    <a:schemeClr val="tx1">
                      <a:lumMod val="65000"/>
                      <a:lumOff val="35000"/>
                    </a:schemeClr>
                  </a:solidFill>
                  <a:latin typeface="Microsoft YaHei" panose="020B0503020204020204" charset="-122"/>
                  <a:ea typeface="Microsoft YaHei" panose="020B0503020204020204" charset="-122"/>
                </a:rPr>
                <a:t> giữa chất dinh dưỡng với oxygen cung cấp năng lượng cho cơ thể hoạt động là pư tỏa nhiệt hay thu nhiệt?</a:t>
              </a:r>
              <a:endParaRPr lang="zh-CN" altLang="en-US" sz="2600" dirty="0">
                <a:solidFill>
                  <a:schemeClr val="tx1">
                    <a:lumMod val="65000"/>
                    <a:lumOff val="35000"/>
                  </a:schemeClr>
                </a:solidFill>
                <a:latin typeface="Microsoft YaHei" panose="020B0503020204020204" charset="-122"/>
                <a:ea typeface="Microsoft YaHei" panose="020B0503020204020204" charset="-122"/>
              </a:endParaRPr>
            </a:p>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 </a:t>
              </a:r>
              <a:r>
                <a:rPr lang="en-US" altLang="zh-CN" sz="2600" dirty="0">
                  <a:solidFill>
                    <a:schemeClr val="tx1">
                      <a:lumMod val="65000"/>
                      <a:lumOff val="35000"/>
                    </a:schemeClr>
                  </a:solidFill>
                  <a:latin typeface="Microsoft YaHei" panose="020B0503020204020204" charset="-122"/>
                  <a:ea typeface="Microsoft YaHei" panose="020B0503020204020204" charset="-122"/>
                </a:rPr>
                <a:t>L</a:t>
              </a:r>
              <a:r>
                <a:rPr lang="zh-CN" altLang="en-US" sz="2600" dirty="0">
                  <a:solidFill>
                    <a:schemeClr val="tx1">
                      <a:lumMod val="65000"/>
                      <a:lumOff val="35000"/>
                    </a:schemeClr>
                  </a:solidFill>
                  <a:latin typeface="Microsoft YaHei" panose="020B0503020204020204" charset="-122"/>
                  <a:ea typeface="Microsoft YaHei" panose="020B0503020204020204" charset="-122"/>
                </a:rPr>
                <a:t>ấy thêm ví dụ về loại </a:t>
              </a:r>
              <a:r>
                <a:rPr lang="en-US" altLang="zh-CN" sz="2600" dirty="0">
                  <a:solidFill>
                    <a:schemeClr val="tx1">
                      <a:lumMod val="65000"/>
                      <a:lumOff val="35000"/>
                    </a:schemeClr>
                  </a:solidFill>
                  <a:latin typeface="Microsoft YaHei" panose="020B0503020204020204" charset="-122"/>
                  <a:ea typeface="Microsoft YaHei" panose="020B0503020204020204" charset="-122"/>
                </a:rPr>
                <a:t>phản ứng</a:t>
              </a:r>
              <a:r>
                <a:rPr lang="zh-CN" altLang="en-US" sz="2600" dirty="0">
                  <a:solidFill>
                    <a:schemeClr val="tx1">
                      <a:lumMod val="65000"/>
                      <a:lumOff val="35000"/>
                    </a:schemeClr>
                  </a:solidFill>
                  <a:latin typeface="Microsoft YaHei" panose="020B0503020204020204" charset="-122"/>
                  <a:ea typeface="Microsoft YaHei" panose="020B0503020204020204" charset="-122"/>
                </a:rPr>
                <a:t> này</a:t>
              </a:r>
              <a:endParaRPr lang="zh-CN" altLang="en-US" sz="2600" dirty="0">
                <a:solidFill>
                  <a:schemeClr val="tx1">
                    <a:lumMod val="65000"/>
                    <a:lumOff val="35000"/>
                  </a:schemeClr>
                </a:solidFill>
                <a:latin typeface="Microsoft YaHei" panose="020B0503020204020204" charset="-122"/>
                <a:ea typeface="Microsoft YaHei" panose="020B0503020204020204" charset="-122"/>
              </a:endParaRPr>
            </a:p>
          </p:txBody>
        </p:sp>
      </p:grpSp>
      <p:grpSp>
        <p:nvGrpSpPr>
          <p:cNvPr id="41" name="组合 40"/>
          <p:cNvGrpSpPr/>
          <p:nvPr/>
        </p:nvGrpSpPr>
        <p:grpSpPr>
          <a:xfrm>
            <a:off x="2273300" y="3524885"/>
            <a:ext cx="9896476" cy="3147060"/>
            <a:chOff x="1218940" y="2850031"/>
            <a:chExt cx="6765809" cy="903389"/>
          </a:xfrm>
        </p:grpSpPr>
        <p:sp>
          <p:nvSpPr>
            <p:cNvPr id="42" name="五边形 41"/>
            <p:cNvSpPr/>
            <p:nvPr/>
          </p:nvSpPr>
          <p:spPr>
            <a:xfrm>
              <a:off x="1218940" y="2850031"/>
              <a:ext cx="1312788" cy="903389"/>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3" name="任意多边形 42"/>
            <p:cNvSpPr/>
            <p:nvPr/>
          </p:nvSpPr>
          <p:spPr>
            <a:xfrm>
              <a:off x="2490487" y="2850031"/>
              <a:ext cx="5494262" cy="90338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4" name="文本框 18"/>
            <p:cNvSpPr txBox="1"/>
            <p:nvPr/>
          </p:nvSpPr>
          <p:spPr>
            <a:xfrm>
              <a:off x="2702773" y="2924037"/>
              <a:ext cx="5281541" cy="715274"/>
            </a:xfrm>
            <a:prstGeom prst="rect">
              <a:avLst/>
            </a:prstGeom>
            <a:noFill/>
          </p:spPr>
          <p:txBody>
            <a:bodyPr wrap="square" rtlCol="0">
              <a:spAutoFit/>
            </a:bodyPr>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Q</a:t>
              </a:r>
              <a:r>
                <a:rPr lang="en-US" altLang="zh-CN" sz="2600" dirty="0">
                  <a:solidFill>
                    <a:schemeClr val="tx1">
                      <a:lumMod val="65000"/>
                      <a:lumOff val="35000"/>
                    </a:schemeClr>
                  </a:solidFill>
                  <a:latin typeface="Microsoft YaHei" panose="020B0503020204020204" charset="-122"/>
                  <a:ea typeface="Microsoft YaHei" panose="020B0503020204020204" charset="-122"/>
                </a:rPr>
                <a:t>úa</a:t>
              </a:r>
              <a:r>
                <a:rPr lang="zh-CN" altLang="en-US" sz="2600" dirty="0">
                  <a:solidFill>
                    <a:schemeClr val="tx1">
                      <a:lumMod val="65000"/>
                      <a:lumOff val="35000"/>
                    </a:schemeClr>
                  </a:solidFill>
                  <a:latin typeface="Microsoft YaHei" panose="020B0503020204020204" charset="-122"/>
                  <a:ea typeface="Microsoft YaHei" panose="020B0503020204020204" charset="-122"/>
                </a:rPr>
                <a:t> trình nung đá vôi (thành phần chính là CaCO</a:t>
              </a:r>
              <a:r>
                <a:rPr lang="zh-CN" altLang="en-US" sz="2600" baseline="-25000" dirty="0">
                  <a:solidFill>
                    <a:schemeClr val="tx1">
                      <a:lumMod val="65000"/>
                      <a:lumOff val="35000"/>
                    </a:schemeClr>
                  </a:solidFill>
                  <a:latin typeface="Microsoft YaHei" panose="020B0503020204020204" charset="-122"/>
                  <a:ea typeface="Microsoft YaHei" panose="020B0503020204020204" charset="-122"/>
                </a:rPr>
                <a:t>3</a:t>
              </a:r>
              <a:r>
                <a:rPr lang="zh-CN" altLang="en-US" sz="2600" dirty="0">
                  <a:solidFill>
                    <a:schemeClr val="tx1">
                      <a:lumMod val="65000"/>
                      <a:lumOff val="35000"/>
                    </a:schemeClr>
                  </a:solidFill>
                  <a:latin typeface="Microsoft YaHei" panose="020B0503020204020204" charset="-122"/>
                  <a:ea typeface="Microsoft YaHei" panose="020B0503020204020204" charset="-122"/>
                </a:rPr>
                <a:t>) thành vôi sống (CaO) và khí carbon dioxide (CO</a:t>
              </a:r>
              <a:r>
                <a:rPr lang="zh-CN" altLang="en-US" sz="2600" baseline="-25000" dirty="0">
                  <a:solidFill>
                    <a:schemeClr val="tx1">
                      <a:lumMod val="65000"/>
                      <a:lumOff val="35000"/>
                    </a:schemeClr>
                  </a:solidFill>
                  <a:latin typeface="Microsoft YaHei" panose="020B0503020204020204" charset="-122"/>
                  <a:ea typeface="Microsoft YaHei" panose="020B0503020204020204" charset="-122"/>
                </a:rPr>
                <a:t>2</a:t>
              </a:r>
              <a:r>
                <a:rPr lang="zh-CN" altLang="en-US" sz="2600" dirty="0">
                  <a:solidFill>
                    <a:schemeClr val="tx1">
                      <a:lumMod val="65000"/>
                      <a:lumOff val="35000"/>
                    </a:schemeClr>
                  </a:solidFill>
                  <a:latin typeface="Microsoft YaHei" panose="020B0503020204020204" charset="-122"/>
                  <a:ea typeface="Microsoft YaHei" panose="020B0503020204020204" charset="-122"/>
                </a:rPr>
                <a:t>) cần cung cấp năng lượng (dạng nhiệt). </a:t>
              </a:r>
              <a:r>
                <a:rPr lang="en-US" altLang="zh-CN" sz="2600" dirty="0">
                  <a:solidFill>
                    <a:schemeClr val="tx1">
                      <a:lumMod val="65000"/>
                      <a:lumOff val="35000"/>
                    </a:schemeClr>
                  </a:solidFill>
                  <a:latin typeface="Microsoft YaHei" panose="020B0503020204020204" charset="-122"/>
                  <a:ea typeface="Microsoft YaHei" panose="020B0503020204020204" charset="-122"/>
                </a:rPr>
                <a:t>Đ</a:t>
              </a:r>
              <a:r>
                <a:rPr lang="zh-CN" altLang="en-US" sz="2600" dirty="0">
                  <a:solidFill>
                    <a:schemeClr val="tx1">
                      <a:lumMod val="65000"/>
                      <a:lumOff val="35000"/>
                    </a:schemeClr>
                  </a:solidFill>
                  <a:latin typeface="Microsoft YaHei" panose="020B0503020204020204" charset="-122"/>
                  <a:ea typeface="Microsoft YaHei" panose="020B0503020204020204" charset="-122"/>
                </a:rPr>
                <a:t>ây là </a:t>
              </a:r>
              <a:r>
                <a:rPr lang="en-US" altLang="zh-CN" sz="2600" dirty="0">
                  <a:solidFill>
                    <a:schemeClr val="tx1">
                      <a:lumMod val="65000"/>
                      <a:lumOff val="35000"/>
                    </a:schemeClr>
                  </a:solidFill>
                  <a:latin typeface="Microsoft YaHei" panose="020B0503020204020204" charset="-122"/>
                  <a:ea typeface="Microsoft YaHei" panose="020B0503020204020204" charset="-122"/>
                </a:rPr>
                <a:t>phản ứng</a:t>
              </a:r>
              <a:r>
                <a:rPr lang="zh-CN" altLang="en-US" sz="2600" dirty="0">
                  <a:solidFill>
                    <a:schemeClr val="tx1">
                      <a:lumMod val="65000"/>
                      <a:lumOff val="35000"/>
                    </a:schemeClr>
                  </a:solidFill>
                  <a:latin typeface="Microsoft YaHei" panose="020B0503020204020204" charset="-122"/>
                  <a:ea typeface="Microsoft YaHei" panose="020B0503020204020204" charset="-122"/>
                </a:rPr>
                <a:t> tỏa nhiệt hay thu nhiệt?</a:t>
              </a:r>
              <a:endParaRPr lang="zh-CN" altLang="en-US" sz="2600" dirty="0">
                <a:solidFill>
                  <a:schemeClr val="tx1">
                    <a:lumMod val="65000"/>
                    <a:lumOff val="35000"/>
                  </a:schemeClr>
                </a:solidFill>
                <a:latin typeface="Microsoft YaHei" panose="020B0503020204020204" charset="-122"/>
                <a:ea typeface="Microsoft YaHei" panose="020B0503020204020204" charset="-122"/>
              </a:endParaRPr>
            </a:p>
          </p:txBody>
        </p:sp>
      </p:gr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 y="159163"/>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p:cNvSpPr txBox="1"/>
          <p:nvPr/>
        </p:nvSpPr>
        <p:spPr>
          <a:xfrm>
            <a:off x="2919095" y="1274445"/>
            <a:ext cx="628650" cy="521970"/>
          </a:xfrm>
          <a:prstGeom prst="rect">
            <a:avLst/>
          </a:prstGeom>
          <a:noFill/>
        </p:spPr>
        <p:txBody>
          <a:bodyPr wrap="square" rtlCol="0">
            <a:spAutoFit/>
          </a:bodyPr>
          <a:p>
            <a:r>
              <a:rPr lang="en-US" sz="2800" b="1"/>
              <a:t>1</a:t>
            </a:r>
            <a:endParaRPr lang="en-US" sz="2800" b="1"/>
          </a:p>
        </p:txBody>
      </p:sp>
      <p:sp>
        <p:nvSpPr>
          <p:cNvPr id="10" name="Text Box 9"/>
          <p:cNvSpPr txBox="1"/>
          <p:nvPr/>
        </p:nvSpPr>
        <p:spPr>
          <a:xfrm>
            <a:off x="2919095" y="4429760"/>
            <a:ext cx="628650" cy="521970"/>
          </a:xfrm>
          <a:prstGeom prst="rect">
            <a:avLst/>
          </a:prstGeom>
          <a:noFill/>
        </p:spPr>
        <p:txBody>
          <a:bodyPr wrap="square" rtlCol="0">
            <a:spAutoFit/>
          </a:bodyPr>
          <a:p>
            <a:r>
              <a:rPr lang="en-US" sz="2800" b="1"/>
              <a:t>2</a:t>
            </a:r>
            <a:endParaRPr lang="en-US" sz="2800" b="1"/>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childTnLst>
                                </p:cTn>
                              </p:par>
                              <p:par>
                                <p:cTn id="16" presetID="32" presetClass="emph" presetSubtype="0" fill="hold" nodeType="withEffect">
                                  <p:stCondLst>
                                    <p:cond delay="0"/>
                                  </p:stCondLst>
                                  <p:childTnLst>
                                    <p:animRot by="120000">
                                      <p:cBhvr>
                                        <p:cTn id="17" dur="100" fill="hold">
                                          <p:stCondLst>
                                            <p:cond delay="0"/>
                                          </p:stCondLst>
                                        </p:cTn>
                                        <p:tgtEl>
                                          <p:spTgt spid="6146"/>
                                        </p:tgtEl>
                                        <p:attrNameLst>
                                          <p:attrName>r</p:attrName>
                                        </p:attrNameLst>
                                      </p:cBhvr>
                                    </p:animRot>
                                    <p:animRot by="-240000">
                                      <p:cBhvr>
                                        <p:cTn id="18" dur="200" fill="hold">
                                          <p:stCondLst>
                                            <p:cond delay="200"/>
                                          </p:stCondLst>
                                        </p:cTn>
                                        <p:tgtEl>
                                          <p:spTgt spid="6146"/>
                                        </p:tgtEl>
                                        <p:attrNameLst>
                                          <p:attrName>r</p:attrName>
                                        </p:attrNameLst>
                                      </p:cBhvr>
                                    </p:animRot>
                                    <p:animRot by="240000">
                                      <p:cBhvr>
                                        <p:cTn id="19" dur="200" fill="hold">
                                          <p:stCondLst>
                                            <p:cond delay="400"/>
                                          </p:stCondLst>
                                        </p:cTn>
                                        <p:tgtEl>
                                          <p:spTgt spid="6146"/>
                                        </p:tgtEl>
                                        <p:attrNameLst>
                                          <p:attrName>r</p:attrName>
                                        </p:attrNameLst>
                                      </p:cBhvr>
                                    </p:animRot>
                                    <p:animRot by="-240000">
                                      <p:cBhvr>
                                        <p:cTn id="20" dur="200" fill="hold">
                                          <p:stCondLst>
                                            <p:cond delay="600"/>
                                          </p:stCondLst>
                                        </p:cTn>
                                        <p:tgtEl>
                                          <p:spTgt spid="6146"/>
                                        </p:tgtEl>
                                        <p:attrNameLst>
                                          <p:attrName>r</p:attrName>
                                        </p:attrNameLst>
                                      </p:cBhvr>
                                    </p:animRot>
                                    <p:animRot by="120000">
                                      <p:cBhvr>
                                        <p:cTn id="21"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086609" y="440405"/>
            <a:ext cx="10173335" cy="2495835"/>
            <a:chOff x="1043564" y="12409"/>
            <a:chExt cx="8491433" cy="2000086"/>
          </a:xfrm>
        </p:grpSpPr>
        <p:sp>
          <p:nvSpPr>
            <p:cNvPr id="32" name="五边形 31"/>
            <p:cNvSpPr/>
            <p:nvPr/>
          </p:nvSpPr>
          <p:spPr>
            <a:xfrm>
              <a:off x="1043564" y="12637"/>
              <a:ext cx="1623448"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p>
          </p:txBody>
        </p:sp>
        <p:sp>
          <p:nvSpPr>
            <p:cNvPr id="33" name="任意多边形 32"/>
            <p:cNvSpPr/>
            <p:nvPr/>
          </p:nvSpPr>
          <p:spPr>
            <a:xfrm>
              <a:off x="2332040" y="12637"/>
              <a:ext cx="7202957"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34" name="文本框 15"/>
            <p:cNvSpPr txBox="1"/>
            <p:nvPr/>
          </p:nvSpPr>
          <p:spPr>
            <a:xfrm>
              <a:off x="2588569" y="12409"/>
              <a:ext cx="6889716" cy="1996805"/>
            </a:xfrm>
            <a:prstGeom prst="rect">
              <a:avLst/>
            </a:prstGeom>
            <a:noFill/>
          </p:spPr>
          <p:txBody>
            <a:bodyPr wrap="square" rtlCol="0">
              <a:spAutoFit/>
            </a:bodyPr>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Quá trình tiêu hoá th</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c ăn cung cấp năng lượng cho cơ thể hoạt động là phản ứng toả nhiệt. </a:t>
              </a:r>
              <a:endParaRPr lang="zh-CN" altLang="en-US" sz="2600" b="1" dirty="0">
                <a:solidFill>
                  <a:schemeClr val="accent4">
                    <a:lumMod val="50000"/>
                  </a:schemeClr>
                </a:solidFill>
                <a:latin typeface="Microsoft YaHei" panose="020B0503020204020204" charset="-122"/>
                <a:ea typeface="Microsoft YaHei" panose="020B0503020204020204" charset="-122"/>
              </a:endParaRPr>
            </a:p>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Ví dụ khác vê phản ứng toả nhiệt: đốt cháy than, cồn, gas,...</a:t>
              </a:r>
              <a:endParaRPr lang="zh-CN" altLang="en-US" sz="2600" b="1" dirty="0">
                <a:solidFill>
                  <a:schemeClr val="accent4">
                    <a:lumMod val="50000"/>
                  </a:schemeClr>
                </a:solidFill>
                <a:latin typeface="Microsoft YaHei" panose="020B0503020204020204" charset="-122"/>
                <a:ea typeface="Microsoft YaHei" panose="020B0503020204020204" charset="-122"/>
              </a:endParaRPr>
            </a:p>
          </p:txBody>
        </p:sp>
      </p:grpSp>
      <p:grpSp>
        <p:nvGrpSpPr>
          <p:cNvPr id="41" name="组合 40"/>
          <p:cNvGrpSpPr/>
          <p:nvPr/>
        </p:nvGrpSpPr>
        <p:grpSpPr>
          <a:xfrm>
            <a:off x="2009775" y="3140711"/>
            <a:ext cx="10253980" cy="3763644"/>
            <a:chOff x="1218940" y="2849972"/>
            <a:chExt cx="6828393" cy="804469"/>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3" name="任意多边形 42"/>
            <p:cNvSpPr/>
            <p:nvPr/>
          </p:nvSpPr>
          <p:spPr>
            <a:xfrm>
              <a:off x="2297664" y="2850001"/>
              <a:ext cx="5687085" cy="80444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4" name="文本框 18"/>
            <p:cNvSpPr txBox="1"/>
            <p:nvPr/>
          </p:nvSpPr>
          <p:spPr>
            <a:xfrm>
              <a:off x="2565336" y="2849972"/>
              <a:ext cx="5481997" cy="789268"/>
            </a:xfrm>
            <a:prstGeom prst="rect">
              <a:avLst/>
            </a:prstGeom>
            <a:noFill/>
          </p:spPr>
          <p:txBody>
            <a:bodyPr wrap="square" rtlCol="0">
              <a:spAutoFit/>
            </a:bodyPr>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Quá trình nung đá vôi là phản </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ng thu nhiệt vì c</a:t>
              </a:r>
              <a:r>
                <a:rPr lang="en-US" altLang="zh-CN" sz="2600" b="1" dirty="0">
                  <a:solidFill>
                    <a:schemeClr val="accent4">
                      <a:lumMod val="50000"/>
                    </a:schemeClr>
                  </a:solidFill>
                  <a:latin typeface="Microsoft YaHei" panose="020B0503020204020204" charset="-122"/>
                  <a:ea typeface="Microsoft YaHei" panose="020B0503020204020204" charset="-122"/>
                </a:rPr>
                <a:t>ầ</a:t>
              </a:r>
              <a:r>
                <a:rPr lang="zh-CN" altLang="en-US" sz="2600" b="1" dirty="0">
                  <a:solidFill>
                    <a:schemeClr val="accent4">
                      <a:lumMod val="50000"/>
                    </a:schemeClr>
                  </a:solidFill>
                  <a:latin typeface="Microsoft YaHei" panose="020B0503020204020204" charset="-122"/>
                  <a:ea typeface="Microsoft YaHei" panose="020B0503020204020204" charset="-122"/>
                </a:rPr>
                <a:t>n cung cấp năng lượng từ phản ứng đốt cháy nhiên liệu là than đá. </a:t>
              </a:r>
              <a:endParaRPr lang="zh-CN" altLang="en-US" sz="2600" b="1" dirty="0">
                <a:solidFill>
                  <a:schemeClr val="accent4">
                    <a:lumMod val="50000"/>
                  </a:schemeClr>
                </a:solidFill>
                <a:latin typeface="Microsoft YaHei" panose="020B0503020204020204" charset="-122"/>
                <a:ea typeface="Microsoft YaHei" panose="020B0503020204020204" charset="-122"/>
              </a:endParaRPr>
            </a:p>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Ví dụ về phản ứng thu nhiệt: phản </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ng ph</a:t>
              </a:r>
              <a:r>
                <a:rPr lang="en-US" altLang="zh-CN" sz="2600" b="1" dirty="0">
                  <a:solidFill>
                    <a:schemeClr val="accent4">
                      <a:lumMod val="50000"/>
                    </a:schemeClr>
                  </a:solidFill>
                  <a:latin typeface="Microsoft YaHei" panose="020B0503020204020204" charset="-122"/>
                  <a:ea typeface="Microsoft YaHei" panose="020B0503020204020204" charset="-122"/>
                </a:rPr>
                <a:t>â</a:t>
              </a:r>
              <a:r>
                <a:rPr lang="zh-CN" altLang="en-US" sz="2600" b="1" dirty="0">
                  <a:solidFill>
                    <a:schemeClr val="accent4">
                      <a:lumMod val="50000"/>
                    </a:schemeClr>
                  </a:solidFill>
                  <a:latin typeface="Microsoft YaHei" panose="020B0503020204020204" charset="-122"/>
                  <a:ea typeface="Microsoft YaHei" panose="020B0503020204020204" charset="-122"/>
                </a:rPr>
                <a:t>n huỷ potassium permanganate, ammonium chloride, aluminium hydroxide,...</a:t>
              </a:r>
              <a:endParaRPr lang="zh-CN" altLang="en-US" sz="2600" b="1" dirty="0">
                <a:solidFill>
                  <a:schemeClr val="accent4">
                    <a:lumMod val="50000"/>
                  </a:schemeClr>
                </a:solidFill>
                <a:latin typeface="Microsoft YaHei" panose="020B0503020204020204" charset="-122"/>
                <a:ea typeface="Microsoft YaHei" panose="020B0503020204020204" charset="-122"/>
              </a:endParaRPr>
            </a:p>
          </p:txBody>
        </p:sp>
      </p:grpSp>
      <p:sp>
        <p:nvSpPr>
          <p:cNvPr id="9" name="Text Box 8"/>
          <p:cNvSpPr txBox="1"/>
          <p:nvPr/>
        </p:nvSpPr>
        <p:spPr>
          <a:xfrm>
            <a:off x="2919095" y="1274445"/>
            <a:ext cx="628650" cy="521970"/>
          </a:xfrm>
          <a:prstGeom prst="rect">
            <a:avLst/>
          </a:prstGeom>
          <a:noFill/>
        </p:spPr>
        <p:txBody>
          <a:bodyPr wrap="square" rtlCol="0">
            <a:spAutoFit/>
          </a:bodyPr>
          <a:p>
            <a:r>
              <a:rPr lang="en-US" sz="2800" b="1"/>
              <a:t>1</a:t>
            </a:r>
            <a:endParaRPr lang="en-US" sz="2800" b="1"/>
          </a:p>
        </p:txBody>
      </p:sp>
      <p:sp>
        <p:nvSpPr>
          <p:cNvPr id="10" name="Text Box 9"/>
          <p:cNvSpPr txBox="1"/>
          <p:nvPr/>
        </p:nvSpPr>
        <p:spPr>
          <a:xfrm>
            <a:off x="2919095" y="4429760"/>
            <a:ext cx="628650" cy="521970"/>
          </a:xfrm>
          <a:prstGeom prst="rect">
            <a:avLst/>
          </a:prstGeom>
          <a:noFill/>
        </p:spPr>
        <p:txBody>
          <a:bodyPr wrap="square" rtlCol="0">
            <a:spAutoFit/>
          </a:bodyPr>
          <a:p>
            <a:r>
              <a:rPr lang="en-US" sz="2800" b="1"/>
              <a:t>2</a:t>
            </a:r>
            <a:endParaRPr lang="en-US" sz="2800" b="1"/>
          </a:p>
        </p:txBody>
      </p:sp>
      <p:pic>
        <p:nvPicPr>
          <p:cNvPr id="35" name="图片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805" y="0"/>
            <a:ext cx="2305050" cy="32594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8" name="Picture 6" descr="7"/>
          <p:cNvPicPr>
            <a:picLocks noChangeAspect="1"/>
          </p:cNvPicPr>
          <p:nvPr>
            <p:ph sz="half" idx="1"/>
          </p:nvPr>
        </p:nvPicPr>
        <p:blipFill>
          <a:blip r:embed="rId1"/>
          <a:stretch>
            <a:fillRect/>
          </a:stretch>
        </p:blipFill>
        <p:spPr>
          <a:xfrm>
            <a:off x="2933065" y="3286760"/>
            <a:ext cx="990600" cy="1428750"/>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endParaRPr lang="en-US" altLang="zh-CN" sz="3200" b="1" dirty="0">
              <a:solidFill>
                <a:srgbClr val="FF0000"/>
              </a:solidFill>
              <a:latin typeface="Calibri Light" panose="020F0302020204030204" charset="0"/>
              <a:ea typeface="Microsoft YaHei" panose="020B0503020204020204" charset="-122"/>
              <a:cs typeface="Calibri Light" panose="020F0302020204030204" charset="0"/>
            </a:endParaRPr>
          </a:p>
        </p:txBody>
      </p:sp>
      <p:pic>
        <p:nvPicPr>
          <p:cNvPr id="3081" name="Picture 9" descr="9"/>
          <p:cNvPicPr>
            <a:picLocks noChangeAspect="1"/>
          </p:cNvPicPr>
          <p:nvPr/>
        </p:nvPicPr>
        <p:blipFill>
          <a:blip r:embed="rId2"/>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ChangeAspect="1"/>
          </p:cNvPicPr>
          <p:nvPr>
            <p:ph sz="half" idx="2"/>
          </p:nvPr>
        </p:nvPicPr>
        <p:blipFill>
          <a:blip r:embed="rId2"/>
          <a:stretch>
            <a:fillRect/>
          </a:stretch>
        </p:blipFill>
        <p:spPr>
          <a:xfrm>
            <a:off x="329565" y="1444625"/>
            <a:ext cx="6996430" cy="777875"/>
          </a:xfrm>
          <a:prstGeom prst="rect">
            <a:avLst/>
          </a:prstGeom>
          <a:noFill/>
          <a:ln w="9525">
            <a:noFill/>
          </a:ln>
        </p:spPr>
      </p:pic>
      <p:sp>
        <p:nvSpPr>
          <p:cNvPr id="6" name="Text Box 5"/>
          <p:cNvSpPr txBox="1"/>
          <p:nvPr/>
        </p:nvSpPr>
        <p:spPr>
          <a:xfrm>
            <a:off x="607060" y="1444625"/>
            <a:ext cx="3986530" cy="521970"/>
          </a:xfrm>
          <a:prstGeom prst="rect">
            <a:avLst/>
          </a:prstGeom>
          <a:noFill/>
        </p:spPr>
        <p:txBody>
          <a:bodyPr wrap="square" rtlCol="0">
            <a:spAutoFit/>
          </a:bodyPr>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1"/>
          <a:stretch>
            <a:fillRect/>
          </a:stretch>
        </p:blipFill>
        <p:spPr>
          <a:xfrm>
            <a:off x="142875" y="29210"/>
            <a:ext cx="1082040" cy="1060450"/>
          </a:xfrm>
          <a:prstGeom prst="rect">
            <a:avLst/>
          </a:prstGeom>
          <a:noFill/>
          <a:ln w="9525">
            <a:noFill/>
          </a:ln>
        </p:spPr>
      </p:pic>
      <p:sp>
        <p:nvSpPr>
          <p:cNvPr id="5" name="Rounded Rectangle 4"/>
          <p:cNvSpPr/>
          <p:nvPr/>
        </p:nvSpPr>
        <p:spPr>
          <a:xfrm>
            <a:off x="541020" y="3390900"/>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p>
            <a:pPr algn="l"/>
            <a:r>
              <a:rPr lang="en-US" sz="2800">
                <a:solidFill>
                  <a:schemeClr val="accent6">
                    <a:lumMod val="50000"/>
                  </a:schemeClr>
                </a:solidFill>
              </a:rPr>
              <a:t>- Phản ứng tỏa nhiệt giải phóng năng lượng (dạng nhiệt) ra môi trường</a:t>
            </a:r>
            <a:endParaRPr lang="en-US" sz="2800">
              <a:solidFill>
                <a:schemeClr val="accent6">
                  <a:lumMod val="50000"/>
                </a:schemeClr>
              </a:solidFill>
            </a:endParaRPr>
          </a:p>
          <a:p>
            <a:pPr algn="l"/>
            <a:r>
              <a:rPr lang="en-US" sz="2800">
                <a:solidFill>
                  <a:schemeClr val="accent6">
                    <a:lumMod val="50000"/>
                  </a:schemeClr>
                </a:solidFill>
              </a:rPr>
              <a:t>- Phản ứng thu nhiệt nhận năng lượng (dạng nhiệt) từ môi trường trong suốt quá trình phản ứng.</a:t>
            </a:r>
            <a:endParaRPr lang="en-US" sz="2800">
              <a:solidFill>
                <a:schemeClr val="accent6">
                  <a:lumMod val="50000"/>
                </a:schemeClr>
              </a:solidFill>
            </a:endParaRPr>
          </a:p>
        </p:txBody>
      </p:sp>
      <p:pic>
        <p:nvPicPr>
          <p:cNvPr id="9" name="Picture 9" descr="9"/>
          <p:cNvPicPr>
            <a:picLocks noChangeAspect="1"/>
          </p:cNvPicPr>
          <p:nvPr/>
        </p:nvPicPr>
        <p:blipFill>
          <a:blip r:embed="rId2"/>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rgbClr val="FF0000"/>
                </a:solidFill>
                <a:latin typeface="Microsoft YaHei" panose="020B0503020204020204" charset="-122"/>
                <a:ea typeface="Microsoft YaHei" panose="020B0503020204020204" charset="-122"/>
              </a:rPr>
              <a:t>1. </a:t>
            </a:r>
            <a:r>
              <a:rPr lang="en-US" altLang="zh-CN" sz="2800" b="1" dirty="0">
                <a:solidFill>
                  <a:srgbClr val="FF0000"/>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rgbClr val="FF0000"/>
                </a:solidFill>
                <a:latin typeface="Microsoft YaHei" panose="020B0503020204020204" charset="-122"/>
                <a:ea typeface="Microsoft YaHei" panose="020B0503020204020204" charset="-122"/>
              </a:rPr>
              <a:t> :</a:t>
            </a:r>
            <a:endParaRPr lang="en-US" altLang="zh-CN" sz="2800" b="1" dirty="0">
              <a:solidFill>
                <a:srgbClr val="FF0000"/>
              </a:solidFill>
              <a:latin typeface="Microsoft YaHei" panose="020B0503020204020204" charset="-122"/>
              <a:ea typeface="Microsoft YaHei"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2"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0" fill="hold"/>
                                        <p:tgtEl>
                                          <p:spTgt spid="5"/>
                                        </p:tgtEl>
                                        <p:attrNameLst>
                                          <p:attrName>ppt_x</p:attrName>
                                        </p:attrNameLst>
                                      </p:cBhvr>
                                      <p:tavLst>
                                        <p:tav tm="0">
                                          <p:val>
                                            <p:strVal val="#ppt_x"/>
                                          </p:val>
                                        </p:tav>
                                        <p:tav tm="100000">
                                          <p:val>
                                            <p:strVal val="#ppt_x"/>
                                          </p:val>
                                        </p:tav>
                                      </p:tavLst>
                                    </p:anim>
                                    <p:anim calcmode="lin" valueType="num">
                                      <p:cBhvr additive="base">
                                        <p:cTn id="20"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2" grpId="0" bldLvl="0" animBg="1"/>
      <p:bldP spid="12" grpId="1" animBg="1"/>
      <p:bldP spid="5" grpId="1" animBg="1"/>
      <p:bldP spid="10" grpId="0"/>
      <p:bldP spid="11" grpId="0" bldLvl="0" animBg="1"/>
      <p:bldP spid="5" grpId="2"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2"/>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42415" y="466090"/>
            <a:ext cx="1610360" cy="645160"/>
          </a:xfrm>
          <a:prstGeom prst="rect">
            <a:avLst/>
          </a:prstGeom>
          <a:noFill/>
        </p:spPr>
        <p:txBody>
          <a:bodyPr wrap="square" rtlCol="0">
            <a:spAutoFit/>
          </a:bodyPr>
          <a:p>
            <a:pPr algn="ctr"/>
            <a:r>
              <a:rPr lang="en-US" altLang="zh-CN" sz="3600" b="1" dirty="0">
                <a:solidFill>
                  <a:srgbClr val="F77A08"/>
                </a:solidFill>
                <a:latin typeface="Microsoft YaHei" panose="020B0503020204020204" charset="-122"/>
                <a:ea typeface="Microsoft YaHei" panose="020B0503020204020204" charset="-122"/>
              </a:rPr>
              <a:t>III.</a:t>
            </a:r>
            <a:endParaRPr lang="en-US" altLang="zh-CN" sz="3600" b="1" dirty="0">
              <a:solidFill>
                <a:srgbClr val="F77A08"/>
              </a:solidFill>
              <a:latin typeface="Microsoft YaHei" panose="020B0503020204020204" charset="-122"/>
              <a:ea typeface="Microsoft YaHei" panose="020B0503020204020204" charset="-122"/>
            </a:endParaRPr>
          </a:p>
        </p:txBody>
      </p:sp>
      <p:sp>
        <p:nvSpPr>
          <p:cNvPr id="26" name="圆角矩形 25"/>
          <p:cNvSpPr/>
          <p:nvPr/>
        </p:nvSpPr>
        <p:spPr>
          <a:xfrm>
            <a:off x="3662680" y="1835150"/>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endParaRPr lang="en-US" altLang="zh-CN" sz="2800" b="1" dirty="0">
              <a:solidFill>
                <a:schemeClr val="accent6">
                  <a:lumMod val="50000"/>
                </a:schemeClr>
              </a:solidFill>
              <a:latin typeface="Microsoft YaHei" panose="020B0503020204020204" charset="-122"/>
              <a:ea typeface="Microsoft YaHei" panose="020B0503020204020204" charset="-122"/>
            </a:endParaRP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302000" y="681990"/>
            <a:ext cx="6263005" cy="521970"/>
          </a:xfrm>
          <a:prstGeom prst="rect">
            <a:avLst/>
          </a:prstGeom>
          <a:noFill/>
        </p:spPr>
        <p:txBody>
          <a:bodyPr wrap="square" rtlCol="0">
            <a:spAutoFit/>
          </a:bodyPr>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Năng lượng của phản ứng hóa học</a:t>
            </a:r>
            <a:endPar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endParaRPr>
          </a:p>
        </p:txBody>
      </p:sp>
      <p:sp>
        <p:nvSpPr>
          <p:cNvPr id="6" name="圆角矩形 44"/>
          <p:cNvSpPr/>
          <p:nvPr/>
        </p:nvSpPr>
        <p:spPr>
          <a:xfrm>
            <a:off x="2295394" y="2393950"/>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2</a:t>
            </a:r>
            <a:endParaRPr lang="en-US" altLang="zh-CN" sz="2400" dirty="0">
              <a:solidFill>
                <a:schemeClr val="bg1"/>
              </a:solidFill>
              <a:latin typeface="Impact" panose="020B0806030902050204" charset="0"/>
              <a:ea typeface="Microsoft YaHei" panose="020B0503020204020204" charset="-122"/>
            </a:endParaRPr>
          </a:p>
        </p:txBody>
      </p:sp>
      <p:sp>
        <p:nvSpPr>
          <p:cNvPr id="7" name="圆角矩形 25"/>
          <p:cNvSpPr/>
          <p:nvPr/>
        </p:nvSpPr>
        <p:spPr>
          <a:xfrm>
            <a:off x="3662680" y="2631440"/>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Ứng dụng của p</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hản ứng tỏa nhiệt </a:t>
            </a:r>
            <a:r>
              <a:rPr lang="en-US" altLang="zh-CN" sz="2800" b="1" dirty="0">
                <a:solidFill>
                  <a:schemeClr val="accent6">
                    <a:lumMod val="50000"/>
                  </a:schemeClr>
                </a:solidFill>
                <a:latin typeface="Microsoft YaHei" panose="020B0503020204020204" charset="-122"/>
                <a:ea typeface="Microsoft YaHei" panose="020B0503020204020204" charset="-122"/>
              </a:rPr>
              <a:t>:</a:t>
            </a:r>
            <a:endParaRPr lang="en-US" altLang="zh-CN" sz="2800" b="1" dirty="0">
              <a:solidFill>
                <a:schemeClr val="accent6">
                  <a:lumMod val="50000"/>
                </a:schemeClr>
              </a:solidFill>
              <a:latin typeface="Microsoft YaHei" panose="020B0503020204020204" charset="-122"/>
              <a:ea typeface="Microsoft YaHei" panose="020B0503020204020204" charset="-122"/>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p:nvPr/>
        </p:nvPicPr>
        <p:blipFill>
          <a:blip r:embed="rId2"/>
          <a:stretch>
            <a:fillRect/>
          </a:stretch>
        </p:blipFill>
        <p:spPr>
          <a:xfrm>
            <a:off x="2601595" y="0"/>
            <a:ext cx="9590405" cy="5013960"/>
          </a:xfrm>
          <a:prstGeom prst="rect">
            <a:avLst/>
          </a:prstGeom>
          <a:noFill/>
          <a:ln w="9525">
            <a:noFill/>
          </a:ln>
        </p:spPr>
      </p:pic>
      <p:pic>
        <p:nvPicPr>
          <p:cNvPr id="102" name="Picture 101"/>
          <p:cNvPicPr/>
          <p:nvPr/>
        </p:nvPicPr>
        <p:blipFill>
          <a:blip r:embed="rId3"/>
          <a:stretch>
            <a:fillRect/>
          </a:stretch>
        </p:blipFill>
        <p:spPr>
          <a:xfrm>
            <a:off x="0" y="4854575"/>
            <a:ext cx="2299970" cy="2003425"/>
          </a:xfrm>
          <a:prstGeom prst="rect">
            <a:avLst/>
          </a:prstGeom>
          <a:noFill/>
          <a:ln w="9525">
            <a:noFill/>
          </a:ln>
        </p:spPr>
      </p:pic>
      <p:sp>
        <p:nvSpPr>
          <p:cNvPr id="4" name="Text Box 3"/>
          <p:cNvSpPr txBox="1"/>
          <p:nvPr/>
        </p:nvSpPr>
        <p:spPr>
          <a:xfrm>
            <a:off x="2299970" y="5379720"/>
            <a:ext cx="9892030" cy="10147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p>
            <a:r>
              <a:rPr lang="en-US" sz="3000" b="1">
                <a:solidFill>
                  <a:schemeClr val="tx1"/>
                </a:solidFill>
              </a:rPr>
              <a:t>HS quan sát thí nghiệm, thảo luận cặp đôi, hoàn thành phiếu học tập 1</a:t>
            </a:r>
            <a:r>
              <a:rPr lang="en-US" sz="3000" b="1">
                <a:solidFill>
                  <a:schemeClr val="tx1"/>
                </a:solidFill>
                <a:highlight>
                  <a:srgbClr val="C0C0C0"/>
                </a:highlight>
              </a:rPr>
              <a:t> </a:t>
            </a:r>
            <a:endParaRPr lang="en-US" sz="3000" b="1">
              <a:solidFill>
                <a:schemeClr val="tx1"/>
              </a:solidFill>
              <a:highlight>
                <a:srgbClr val="C0C0C0"/>
              </a:highlight>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2861358"/>
            <a:chOff x="1199390" y="-92398"/>
            <a:chExt cx="8406630" cy="2104893"/>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34" name="文本框 15"/>
            <p:cNvSpPr txBox="1"/>
            <p:nvPr/>
          </p:nvSpPr>
          <p:spPr>
            <a:xfrm>
              <a:off x="2802167" y="-92398"/>
              <a:ext cx="6803853" cy="2104858"/>
            </a:xfrm>
            <a:prstGeom prst="rect">
              <a:avLst/>
            </a:prstGeom>
            <a:noFill/>
          </p:spPr>
          <p:txBody>
            <a:bodyPr wrap="square" rtlCol="0">
              <a:spAutoFit/>
            </a:bodyPr>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Than, xăng, dầu…. là nhiên liệu hóa thạch, được sử dụng chủ yếu cho các ngành sản xuất và cho các hoạt động nào của con người? </a:t>
              </a:r>
              <a:endParaRPr lang="zh-CN" altLang="en-US" sz="2400" dirty="0">
                <a:solidFill>
                  <a:schemeClr val="tx1">
                    <a:lumMod val="65000"/>
                    <a:lumOff val="35000"/>
                  </a:schemeClr>
                </a:solidFill>
                <a:latin typeface="Microsoft YaHei" panose="020B0503020204020204" charset="-122"/>
                <a:ea typeface="Microsoft YaHei" panose="020B0503020204020204" charset="-122"/>
              </a:endParaRPr>
            </a:p>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Em hãy</a:t>
              </a:r>
              <a:r>
                <a:rPr lang="en-US" altLang="zh-CN"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400" dirty="0">
                  <a:solidFill>
                    <a:schemeClr val="tx1">
                      <a:lumMod val="65000"/>
                      <a:lumOff val="35000"/>
                    </a:schemeClr>
                  </a:solidFill>
                  <a:latin typeface="Microsoft YaHei" panose="020B0503020204020204" charset="-122"/>
                  <a:ea typeface="Microsoft YaHei" panose="020B0503020204020204" charset="-122"/>
                  <a:sym typeface="+mn-ea"/>
                </a:rPr>
                <a:t>trình bày</a:t>
              </a:r>
              <a:r>
                <a:rPr lang="en-US" altLang="zh-CN" sz="2400" dirty="0">
                  <a:solidFill>
                    <a:schemeClr val="tx1">
                      <a:lumMod val="65000"/>
                      <a:lumOff val="35000"/>
                    </a:schemeClr>
                  </a:solidFill>
                  <a:latin typeface="Microsoft YaHei" panose="020B0503020204020204" charset="-122"/>
                  <a:ea typeface="Microsoft YaHei" panose="020B0503020204020204" charset="-122"/>
                  <a:sym typeface="+mn-ea"/>
                </a:rPr>
                <a:t> </a:t>
              </a:r>
              <a:r>
                <a:rPr lang="zh-CN" altLang="en-US" sz="2400" dirty="0">
                  <a:solidFill>
                    <a:schemeClr val="tx1">
                      <a:lumMod val="65000"/>
                      <a:lumOff val="35000"/>
                    </a:schemeClr>
                  </a:solidFill>
                  <a:latin typeface="Microsoft YaHei" panose="020B0503020204020204" charset="-122"/>
                  <a:ea typeface="Microsoft YaHei" panose="020B0503020204020204" charset="-122"/>
                </a:rPr>
                <a:t>hình ảnh </a:t>
              </a:r>
              <a:r>
                <a:rPr lang="en-US" altLang="zh-CN" sz="2400" dirty="0">
                  <a:solidFill>
                    <a:schemeClr val="tx1">
                      <a:lumMod val="65000"/>
                      <a:lumOff val="35000"/>
                    </a:schemeClr>
                  </a:solidFill>
                  <a:latin typeface="Microsoft YaHei" panose="020B0503020204020204" charset="-122"/>
                  <a:ea typeface="Microsoft YaHei" panose="020B0503020204020204" charset="-122"/>
                </a:rPr>
                <a:t>đã sưu tầm</a:t>
              </a:r>
              <a:r>
                <a:rPr lang="zh-CN" altLang="en-US" sz="2400" dirty="0">
                  <a:solidFill>
                    <a:schemeClr val="tx1">
                      <a:lumMod val="65000"/>
                      <a:lumOff val="35000"/>
                    </a:schemeClr>
                  </a:solidFill>
                  <a:latin typeface="Microsoft YaHei" panose="020B0503020204020204" charset="-122"/>
                  <a:ea typeface="Microsoft YaHei" panose="020B0503020204020204" charset="-122"/>
                </a:rPr>
                <a:t> về ứng dụng của các nhiên liệu này trong đời sống.</a:t>
              </a:r>
              <a:endParaRPr lang="zh-CN" altLang="en-US" sz="2400" dirty="0">
                <a:solidFill>
                  <a:schemeClr val="tx1">
                    <a:lumMod val="65000"/>
                    <a:lumOff val="35000"/>
                  </a:schemeClr>
                </a:solidFill>
                <a:latin typeface="Microsoft YaHei" panose="020B0503020204020204" charset="-122"/>
                <a:ea typeface="Microsoft YaHei" panose="020B0503020204020204" charset="-122"/>
              </a:endParaRPr>
            </a:p>
          </p:txBody>
        </p:sp>
      </p:grpSp>
      <p:grpSp>
        <p:nvGrpSpPr>
          <p:cNvPr id="41" name="组合 40"/>
          <p:cNvGrpSpPr/>
          <p:nvPr/>
        </p:nvGrpSpPr>
        <p:grpSpPr>
          <a:xfrm>
            <a:off x="2303145" y="3402965"/>
            <a:ext cx="9896475" cy="3415029"/>
            <a:chOff x="1218940" y="2850031"/>
            <a:chExt cx="6765809" cy="818906"/>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3" name="任意多边形 42"/>
            <p:cNvSpPr/>
            <p:nvPr/>
          </p:nvSpPr>
          <p:spPr>
            <a:xfrm>
              <a:off x="2490487" y="2850031"/>
              <a:ext cx="5494262"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4" name="文本框 18"/>
            <p:cNvSpPr txBox="1"/>
            <p:nvPr/>
          </p:nvSpPr>
          <p:spPr>
            <a:xfrm>
              <a:off x="2765488" y="2850031"/>
              <a:ext cx="4876737" cy="818906"/>
            </a:xfrm>
            <a:prstGeom prst="rect">
              <a:avLst/>
            </a:prstGeom>
            <a:noFill/>
          </p:spPr>
          <p:txBody>
            <a:bodyPr wrap="square" rtlCol="0">
              <a:spAutoFit/>
            </a:bodyPr>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Các nguồn nhiêu liệu hóa thạch có phải là vô tận không? Đốt cháy nhiên liệu hóa thạch ảnh hưởng đến môi trường như thế nào? Hãy nêu ví dụ về việc tăng cường sử dụng các nguồn năng lượng thay thế để giảm việc sử dụng các nhiên liệu hóa thạch</a:t>
              </a:r>
              <a:endParaRPr lang="zh-CN" altLang="en-US" sz="2400" dirty="0">
                <a:solidFill>
                  <a:schemeClr val="tx1">
                    <a:lumMod val="65000"/>
                    <a:lumOff val="35000"/>
                  </a:schemeClr>
                </a:solidFill>
                <a:latin typeface="Microsoft YaHei" panose="020B0503020204020204" charset="-122"/>
                <a:ea typeface="Microsoft YaHei" panose="020B0503020204020204" charset="-122"/>
              </a:endParaRPr>
            </a:p>
          </p:txBody>
        </p:sp>
      </p:grpSp>
      <p:sp>
        <p:nvSpPr>
          <p:cNvPr id="9" name="Text Box 8"/>
          <p:cNvSpPr txBox="1"/>
          <p:nvPr/>
        </p:nvSpPr>
        <p:spPr>
          <a:xfrm>
            <a:off x="2919095" y="1274445"/>
            <a:ext cx="628650" cy="521970"/>
          </a:xfrm>
          <a:prstGeom prst="rect">
            <a:avLst/>
          </a:prstGeom>
          <a:noFill/>
        </p:spPr>
        <p:txBody>
          <a:bodyPr wrap="square" rtlCol="0">
            <a:spAutoFit/>
          </a:bodyPr>
          <a:p>
            <a:r>
              <a:rPr lang="en-US" sz="2800" b="1"/>
              <a:t>1</a:t>
            </a:r>
            <a:endParaRPr lang="en-US" sz="2800" b="1"/>
          </a:p>
        </p:txBody>
      </p:sp>
      <p:sp>
        <p:nvSpPr>
          <p:cNvPr id="10" name="Text Box 9"/>
          <p:cNvSpPr txBox="1"/>
          <p:nvPr/>
        </p:nvSpPr>
        <p:spPr>
          <a:xfrm>
            <a:off x="2827655" y="4612640"/>
            <a:ext cx="628650" cy="521970"/>
          </a:xfrm>
          <a:prstGeom prst="rect">
            <a:avLst/>
          </a:prstGeom>
          <a:noFill/>
        </p:spPr>
        <p:txBody>
          <a:bodyPr wrap="square" rtlCol="0">
            <a:spAutoFit/>
          </a:bodyPr>
          <a:p>
            <a:r>
              <a:rPr lang="en-US" sz="2800" b="1"/>
              <a:t>2</a:t>
            </a:r>
            <a:endParaRPr lang="en-US" sz="2800" b="1"/>
          </a:p>
        </p:txBody>
      </p:sp>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90" y="0"/>
            <a:ext cx="2578735" cy="55181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132080" y="2243455"/>
            <a:ext cx="2576195" cy="3014980"/>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700" b="0">
                <a:solidFill>
                  <a:schemeClr val="accent1">
                    <a:lumMod val="50000"/>
                  </a:schemeClr>
                </a:solidFill>
                <a:latin typeface="Arial" panose="020B0604020202020204" pitchFamily="34" charset="0"/>
                <a:cs typeface="Arial" panose="020B0604020202020204" pitchFamily="34" charset="0"/>
              </a:rPr>
              <a:t> </a:t>
            </a:r>
            <a:r>
              <a:rPr lang="en-US" sz="2700">
                <a:solidFill>
                  <a:schemeClr val="accent1">
                    <a:lumMod val="50000"/>
                  </a:schemeClr>
                </a:solidFill>
                <a:latin typeface="Arial" panose="020B0604020202020204" pitchFamily="34" charset="0"/>
                <a:cs typeface="Arial" panose="020B0604020202020204" pitchFamily="34" charset="0"/>
              </a:rPr>
              <a:t>Lớp chia thành 6 nhóm hoạt động 6’:</a:t>
            </a:r>
            <a:endParaRPr lang="en-US" sz="2700">
              <a:solidFill>
                <a:schemeClr val="accent1">
                  <a:lumMod val="50000"/>
                </a:schemeClr>
              </a:solidFill>
              <a:latin typeface="Arial" panose="020B0604020202020204" pitchFamily="34" charset="0"/>
              <a:cs typeface="Arial" panose="020B0604020202020204" pitchFamily="34" charset="0"/>
            </a:endParaRPr>
          </a:p>
          <a:p>
            <a:pPr indent="0" algn="ctr"/>
            <a:r>
              <a:rPr lang="en-US" sz="2700">
                <a:solidFill>
                  <a:schemeClr val="accent1">
                    <a:lumMod val="50000"/>
                  </a:schemeClr>
                </a:solidFill>
                <a:latin typeface="Arial" panose="020B0604020202020204" pitchFamily="34" charset="0"/>
                <a:cs typeface="Arial" panose="020B0604020202020204" pitchFamily="34" charset="0"/>
              </a:rPr>
              <a:t>Nhóm 1,3,5: câu 1</a:t>
            </a:r>
            <a:endParaRPr lang="en-US" sz="2700">
              <a:solidFill>
                <a:schemeClr val="accent1">
                  <a:lumMod val="50000"/>
                </a:schemeClr>
              </a:solidFill>
              <a:latin typeface="Arial" panose="020B0604020202020204" pitchFamily="34" charset="0"/>
              <a:cs typeface="Arial" panose="020B0604020202020204" pitchFamily="34" charset="0"/>
            </a:endParaRPr>
          </a:p>
          <a:p>
            <a:pPr indent="0" algn="ctr"/>
            <a:r>
              <a:rPr lang="en-US" sz="2700">
                <a:solidFill>
                  <a:schemeClr val="accent1">
                    <a:lumMod val="50000"/>
                  </a:schemeClr>
                </a:solidFill>
                <a:latin typeface="Arial" panose="020B0604020202020204" pitchFamily="34" charset="0"/>
                <a:cs typeface="Arial" panose="020B0604020202020204" pitchFamily="34" charset="0"/>
              </a:rPr>
              <a:t>Nhóm 2,4,6: câu 2</a:t>
            </a:r>
            <a:endParaRPr lang="en-US" sz="2700">
              <a:solidFill>
                <a:schemeClr val="accent1">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1135" y="0"/>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75985" cy="44989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532765" y="1966595"/>
            <a:ext cx="5173980" cy="2738120"/>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400" b="0">
                <a:solidFill>
                  <a:schemeClr val="accent1">
                    <a:lumMod val="50000"/>
                  </a:schemeClr>
                </a:solidFill>
                <a:latin typeface="Arial" panose="020B0604020202020204" pitchFamily="34" charset="0"/>
                <a:cs typeface="Arial" panose="020B0604020202020204" pitchFamily="34" charset="0"/>
              </a:rPr>
              <a:t>Các nhóm trưng bày sản phẩm của nhóm mình(treo lên tường), mỗi nhóm cử một chuyên gia ở lại thuyết trình, các HS còn lại di chuyển đến các sản phẩm của nhóm khác theo sơ đồ sau</a:t>
            </a:r>
            <a:r>
              <a:rPr lang="en-US" sz="2400" b="1">
                <a:solidFill>
                  <a:schemeClr val="accent1">
                    <a:lumMod val="50000"/>
                  </a:schemeClr>
                </a:solidFill>
                <a:latin typeface="Arial" panose="020B0604020202020204" pitchFamily="34" charset="0"/>
                <a:cs typeface="Arial" panose="020B0604020202020204" pitchFamily="34" charset="0"/>
              </a:rPr>
              <a:t>:</a:t>
            </a:r>
            <a:endParaRPr lang="en-US" sz="2400" b="1">
              <a:solidFill>
                <a:schemeClr val="accent1">
                  <a:lumMod val="50000"/>
                </a:schemeClr>
              </a:solidFill>
              <a:latin typeface="Arial" panose="020B0604020202020204" pitchFamily="34" charset="0"/>
              <a:cs typeface="Arial" panose="020B0604020202020204" pitchFamily="34" charset="0"/>
            </a:endParaRPr>
          </a:p>
          <a:p>
            <a:pPr indent="0"/>
            <a:endParaRPr lang="en-US" sz="2400" b="1">
              <a:solidFill>
                <a:schemeClr val="accent1">
                  <a:lumMod val="50000"/>
                </a:schemeClr>
              </a:solidFill>
              <a:latin typeface="Arial" panose="020B0604020202020204" pitchFamily="34" charset="0"/>
              <a:cs typeface="Arial" panose="020B0604020202020204" pitchFamily="34" charset="0"/>
            </a:endParaRPr>
          </a:p>
        </p:txBody>
      </p:sp>
      <p:grpSp>
        <p:nvGrpSpPr>
          <p:cNvPr id="48137" name="组合 48136"/>
          <p:cNvGrpSpPr/>
          <p:nvPr/>
        </p:nvGrpSpPr>
        <p:grpSpPr>
          <a:xfrm>
            <a:off x="6309360" y="117475"/>
            <a:ext cx="5857875" cy="5156200"/>
            <a:chOff x="1657" y="716"/>
            <a:chExt cx="3527" cy="3172"/>
          </a:xfrm>
        </p:grpSpPr>
        <p:grpSp>
          <p:nvGrpSpPr>
            <p:cNvPr id="48138" name="组合 48137"/>
            <p:cNvGrpSpPr/>
            <p:nvPr/>
          </p:nvGrpSpPr>
          <p:grpSpPr>
            <a:xfrm>
              <a:off x="2016" y="1008"/>
              <a:ext cx="2777" cy="2784"/>
              <a:chOff x="2200" y="1298"/>
              <a:chExt cx="1230" cy="1232"/>
            </a:xfrm>
          </p:grpSpPr>
          <p:sp>
            <p:nvSpPr>
              <p:cNvPr id="48139" name="椭圆 48138"/>
              <p:cNvSpPr/>
              <p:nvPr/>
            </p:nvSpPr>
            <p:spPr>
              <a:xfrm>
                <a:off x="2200" y="1298"/>
                <a:ext cx="1230" cy="1232"/>
              </a:xfrm>
              <a:prstGeom prst="ellipse">
                <a:avLst/>
              </a:prstGeom>
              <a:gradFill rotWithShape="1">
                <a:gsLst>
                  <a:gs pos="0">
                    <a:srgbClr val="D6E1E2">
                      <a:gamma/>
                      <a:shade val="46275"/>
                      <a:invGamma/>
                    </a:srgbClr>
                  </a:gs>
                  <a:gs pos="100000">
                    <a:srgbClr val="D6E1E2"/>
                  </a:gs>
                </a:gsLst>
                <a:lin ang="5400000" scaled="1"/>
                <a:tileRect/>
              </a:gradFill>
              <a:ln w="9525">
                <a:noFill/>
              </a:ln>
            </p:spPr>
            <p:txBody>
              <a:bodyPr/>
              <a:p>
                <a:endParaRPr lang="zh-CN" altLang="en-US"/>
              </a:p>
            </p:txBody>
          </p:sp>
          <p:sp>
            <p:nvSpPr>
              <p:cNvPr id="48140" name="椭圆 48139"/>
              <p:cNvSpPr/>
              <p:nvPr/>
            </p:nvSpPr>
            <p:spPr>
              <a:xfrm>
                <a:off x="2215" y="1305"/>
                <a:ext cx="1155" cy="1134"/>
              </a:xfrm>
              <a:prstGeom prst="ellipse">
                <a:avLst/>
              </a:prstGeom>
              <a:gradFill rotWithShape="1">
                <a:gsLst>
                  <a:gs pos="0">
                    <a:srgbClr val="D6E1E2">
                      <a:alpha val="0"/>
                    </a:srgbClr>
                  </a:gs>
                  <a:gs pos="100000">
                    <a:srgbClr val="D6E1E2">
                      <a:gamma/>
                      <a:tint val="34902"/>
                      <a:invGamma/>
                    </a:srgbClr>
                  </a:gs>
                </a:gsLst>
                <a:lin ang="5400000" scaled="1"/>
                <a:tileRect/>
              </a:gradFill>
              <a:ln w="9525">
                <a:noFill/>
              </a:ln>
            </p:spPr>
            <p:txBody>
              <a:bodyPr/>
              <a:p>
                <a:endParaRPr lang="zh-CN" altLang="en-US"/>
              </a:p>
            </p:txBody>
          </p:sp>
          <p:sp>
            <p:nvSpPr>
              <p:cNvPr id="48141" name="椭圆 48140"/>
              <p:cNvSpPr/>
              <p:nvPr/>
            </p:nvSpPr>
            <p:spPr>
              <a:xfrm>
                <a:off x="2336" y="1391"/>
                <a:ext cx="1034" cy="1048"/>
              </a:xfrm>
              <a:prstGeom prst="ellipse">
                <a:avLst/>
              </a:prstGeom>
              <a:gradFill rotWithShape="1">
                <a:gsLst>
                  <a:gs pos="0">
                    <a:srgbClr val="D6E1E2">
                      <a:gamma/>
                      <a:shade val="79216"/>
                      <a:invGamma/>
                    </a:srgbClr>
                  </a:gs>
                  <a:gs pos="100000">
                    <a:srgbClr val="D6E1E2">
                      <a:alpha val="48000"/>
                    </a:srgbClr>
                  </a:gs>
                </a:gsLst>
                <a:lin ang="5400000" scaled="1"/>
                <a:tileRect/>
              </a:gradFill>
              <a:ln w="9525">
                <a:noFill/>
              </a:ln>
            </p:spPr>
            <p:txBody>
              <a:bodyPr/>
              <a:p>
                <a:endParaRPr lang="zh-CN" altLang="en-US"/>
              </a:p>
            </p:txBody>
          </p:sp>
          <p:sp>
            <p:nvSpPr>
              <p:cNvPr id="48142" name="椭圆 48141"/>
              <p:cNvSpPr/>
              <p:nvPr/>
            </p:nvSpPr>
            <p:spPr>
              <a:xfrm>
                <a:off x="2303" y="1348"/>
                <a:ext cx="1017" cy="911"/>
              </a:xfrm>
              <a:prstGeom prst="ellipse">
                <a:avLst/>
              </a:prstGeom>
              <a:gradFill rotWithShape="1">
                <a:gsLst>
                  <a:gs pos="0">
                    <a:srgbClr val="D6E1E2">
                      <a:gamma/>
                      <a:tint val="0"/>
                      <a:invGamma/>
                    </a:srgbClr>
                  </a:gs>
                  <a:gs pos="100000">
                    <a:srgbClr val="D6E1E2">
                      <a:alpha val="38000"/>
                    </a:srgbClr>
                  </a:gs>
                </a:gsLst>
                <a:lin ang="5400000" scaled="1"/>
                <a:tileRect/>
              </a:gradFill>
              <a:ln w="9525">
                <a:noFill/>
              </a:ln>
            </p:spPr>
            <p:txBody>
              <a:bodyPr/>
              <a:p>
                <a:endParaRPr lang="zh-CN" altLang="en-US"/>
              </a:p>
            </p:txBody>
          </p:sp>
        </p:grpSp>
        <p:grpSp>
          <p:nvGrpSpPr>
            <p:cNvPr id="48143" name="组合 48142"/>
            <p:cNvGrpSpPr/>
            <p:nvPr/>
          </p:nvGrpSpPr>
          <p:grpSpPr>
            <a:xfrm>
              <a:off x="1657" y="716"/>
              <a:ext cx="3527" cy="3172"/>
              <a:chOff x="1225" y="694"/>
              <a:chExt cx="3527" cy="3172"/>
            </a:xfrm>
          </p:grpSpPr>
          <p:grpSp>
            <p:nvGrpSpPr>
              <p:cNvPr id="48144" name="组合 48143"/>
              <p:cNvGrpSpPr/>
              <p:nvPr/>
            </p:nvGrpSpPr>
            <p:grpSpPr>
              <a:xfrm>
                <a:off x="3817" y="1702"/>
                <a:ext cx="935" cy="938"/>
                <a:chOff x="590" y="1015"/>
                <a:chExt cx="696" cy="698"/>
              </a:xfrm>
            </p:grpSpPr>
            <p:sp>
              <p:nvSpPr>
                <p:cNvPr id="48145" name="椭圆 48144"/>
                <p:cNvSpPr/>
                <p:nvPr/>
              </p:nvSpPr>
              <p:spPr>
                <a:xfrm>
                  <a:off x="590" y="1015"/>
                  <a:ext cx="696" cy="698"/>
                </a:xfrm>
                <a:prstGeom prst="ellipse">
                  <a:avLst/>
                </a:prstGeom>
                <a:gradFill rotWithShape="1">
                  <a:gsLst>
                    <a:gs pos="0">
                      <a:srgbClr val="CCFF66">
                        <a:gamma/>
                        <a:shade val="46275"/>
                        <a:invGamma/>
                      </a:srgbClr>
                    </a:gs>
                    <a:gs pos="100000">
                      <a:srgbClr val="CCFF66"/>
                    </a:gs>
                  </a:gsLst>
                  <a:lin ang="5400000" scaled="1"/>
                  <a:tileRect/>
                </a:gradFill>
                <a:ln w="9525">
                  <a:noFill/>
                </a:ln>
              </p:spPr>
              <p:txBody>
                <a:bodyPr/>
                <a:p>
                  <a:endParaRPr lang="zh-CN" altLang="en-US"/>
                </a:p>
              </p:txBody>
            </p:sp>
            <p:sp>
              <p:nvSpPr>
                <p:cNvPr id="48146" name="椭圆 48145"/>
                <p:cNvSpPr/>
                <p:nvPr/>
              </p:nvSpPr>
              <p:spPr>
                <a:xfrm>
                  <a:off x="598" y="1024"/>
                  <a:ext cx="680" cy="680"/>
                </a:xfrm>
                <a:prstGeom prst="ellipse">
                  <a:avLst/>
                </a:prstGeom>
                <a:gradFill rotWithShape="1">
                  <a:gsLst>
                    <a:gs pos="0">
                      <a:srgbClr val="CCFF66">
                        <a:alpha val="0"/>
                      </a:srgbClr>
                    </a:gs>
                    <a:gs pos="100000">
                      <a:srgbClr val="CCFF66">
                        <a:gamma/>
                        <a:tint val="34902"/>
                        <a:invGamma/>
                      </a:srgbClr>
                    </a:gs>
                  </a:gsLst>
                  <a:lin ang="5400000" scaled="1"/>
                  <a:tileRect/>
                </a:gradFill>
                <a:ln w="9525">
                  <a:noFill/>
                </a:ln>
              </p:spPr>
              <p:txBody>
                <a:bodyPr/>
                <a:p>
                  <a:endParaRPr lang="zh-CN" altLang="en-US"/>
                </a:p>
              </p:txBody>
            </p:sp>
            <p:sp>
              <p:nvSpPr>
                <p:cNvPr id="48147" name="椭圆 48146"/>
                <p:cNvSpPr/>
                <p:nvPr/>
              </p:nvSpPr>
              <p:spPr>
                <a:xfrm>
                  <a:off x="615" y="1046"/>
                  <a:ext cx="647" cy="636"/>
                </a:xfrm>
                <a:prstGeom prst="ellipse">
                  <a:avLst/>
                </a:prstGeom>
                <a:gradFill rotWithShape="1">
                  <a:gsLst>
                    <a:gs pos="0">
                      <a:srgbClr val="CCFF66">
                        <a:gamma/>
                        <a:shade val="79216"/>
                        <a:invGamma/>
                      </a:srgbClr>
                    </a:gs>
                    <a:gs pos="100000">
                      <a:srgbClr val="CCFF66">
                        <a:alpha val="48000"/>
                      </a:srgbClr>
                    </a:gs>
                  </a:gsLst>
                  <a:lin ang="5400000" scaled="1"/>
                  <a:tileRect/>
                </a:gradFill>
                <a:ln w="9525">
                  <a:noFill/>
                </a:ln>
              </p:spPr>
              <p:txBody>
                <a:bodyPr/>
                <a:p>
                  <a:endParaRPr lang="zh-CN" altLang="en-US"/>
                </a:p>
              </p:txBody>
            </p:sp>
            <p:sp>
              <p:nvSpPr>
                <p:cNvPr id="48148" name="椭圆 48147"/>
                <p:cNvSpPr/>
                <p:nvPr/>
              </p:nvSpPr>
              <p:spPr>
                <a:xfrm>
                  <a:off x="651" y="1026"/>
                  <a:ext cx="576" cy="516"/>
                </a:xfrm>
                <a:prstGeom prst="ellipse">
                  <a:avLst/>
                </a:prstGeom>
                <a:gradFill rotWithShape="1">
                  <a:gsLst>
                    <a:gs pos="0">
                      <a:srgbClr val="CCFF66">
                        <a:gamma/>
                        <a:tint val="0"/>
                        <a:invGamma/>
                      </a:srgbClr>
                    </a:gs>
                    <a:gs pos="100000">
                      <a:srgbClr val="CCFF66">
                        <a:alpha val="38000"/>
                      </a:srgbClr>
                    </a:gs>
                  </a:gsLst>
                  <a:lin ang="5400000" scaled="1"/>
                  <a:tileRect/>
                </a:gradFill>
                <a:ln w="9525">
                  <a:noFill/>
                </a:ln>
              </p:spPr>
              <p:txBody>
                <a:bodyPr/>
                <a:p>
                  <a:endParaRPr lang="zh-CN" altLang="en-US"/>
                </a:p>
              </p:txBody>
            </p:sp>
          </p:grpSp>
          <p:grpSp>
            <p:nvGrpSpPr>
              <p:cNvPr id="48149" name="组合 48148"/>
              <p:cNvGrpSpPr/>
              <p:nvPr/>
            </p:nvGrpSpPr>
            <p:grpSpPr>
              <a:xfrm>
                <a:off x="1657" y="2928"/>
                <a:ext cx="935" cy="938"/>
                <a:chOff x="54" y="2591"/>
                <a:chExt cx="696" cy="698"/>
              </a:xfrm>
            </p:grpSpPr>
            <p:sp>
              <p:nvSpPr>
                <p:cNvPr id="48150" name="椭圆 48149"/>
                <p:cNvSpPr/>
                <p:nvPr/>
              </p:nvSpPr>
              <p:spPr>
                <a:xfrm>
                  <a:off x="54" y="2591"/>
                  <a:ext cx="696" cy="698"/>
                </a:xfrm>
                <a:prstGeom prst="ellipse">
                  <a:avLst/>
                </a:prstGeom>
                <a:gradFill rotWithShape="1">
                  <a:gsLst>
                    <a:gs pos="0">
                      <a:srgbClr val="FFCC00">
                        <a:gamma/>
                        <a:shade val="46275"/>
                        <a:invGamma/>
                      </a:srgbClr>
                    </a:gs>
                    <a:gs pos="100000">
                      <a:srgbClr val="FFCC00"/>
                    </a:gs>
                  </a:gsLst>
                  <a:lin ang="5400000" scaled="1"/>
                  <a:tileRect/>
                </a:gradFill>
                <a:ln w="9525">
                  <a:noFill/>
                </a:ln>
              </p:spPr>
              <p:txBody>
                <a:bodyPr/>
                <a:p>
                  <a:endParaRPr lang="zh-CN" altLang="en-US"/>
                </a:p>
              </p:txBody>
            </p:sp>
            <p:sp>
              <p:nvSpPr>
                <p:cNvPr id="48151" name="椭圆 48150"/>
                <p:cNvSpPr/>
                <p:nvPr/>
              </p:nvSpPr>
              <p:spPr>
                <a:xfrm>
                  <a:off x="63" y="2600"/>
                  <a:ext cx="680" cy="680"/>
                </a:xfrm>
                <a:prstGeom prst="ellipse">
                  <a:avLst/>
                </a:prstGeom>
                <a:gradFill rotWithShape="1">
                  <a:gsLst>
                    <a:gs pos="0">
                      <a:srgbClr val="FFCC00">
                        <a:alpha val="0"/>
                      </a:srgbClr>
                    </a:gs>
                    <a:gs pos="100000">
                      <a:srgbClr val="FFCC00">
                        <a:gamma/>
                        <a:tint val="34902"/>
                        <a:invGamma/>
                      </a:srgbClr>
                    </a:gs>
                  </a:gsLst>
                  <a:lin ang="5400000" scaled="1"/>
                  <a:tileRect/>
                </a:gradFill>
                <a:ln w="9525">
                  <a:noFill/>
                </a:ln>
              </p:spPr>
              <p:txBody>
                <a:bodyPr/>
                <a:p>
                  <a:endParaRPr lang="zh-CN" altLang="en-US"/>
                </a:p>
              </p:txBody>
            </p:sp>
            <p:sp>
              <p:nvSpPr>
                <p:cNvPr id="48152" name="椭圆 48151"/>
                <p:cNvSpPr/>
                <p:nvPr/>
              </p:nvSpPr>
              <p:spPr>
                <a:xfrm>
                  <a:off x="79" y="2622"/>
                  <a:ext cx="647" cy="636"/>
                </a:xfrm>
                <a:prstGeom prst="ellipse">
                  <a:avLst/>
                </a:prstGeom>
                <a:gradFill rotWithShape="1">
                  <a:gsLst>
                    <a:gs pos="0">
                      <a:srgbClr val="FFCC00">
                        <a:gamma/>
                        <a:shade val="79216"/>
                        <a:invGamma/>
                      </a:srgbClr>
                    </a:gs>
                    <a:gs pos="100000">
                      <a:srgbClr val="FFCC00">
                        <a:alpha val="48000"/>
                      </a:srgbClr>
                    </a:gs>
                  </a:gsLst>
                  <a:lin ang="5400000" scaled="1"/>
                  <a:tileRect/>
                </a:gradFill>
                <a:ln w="9525">
                  <a:noFill/>
                </a:ln>
              </p:spPr>
              <p:txBody>
                <a:bodyPr/>
                <a:p>
                  <a:endParaRPr lang="zh-CN" altLang="en-US"/>
                </a:p>
              </p:txBody>
            </p:sp>
            <p:sp>
              <p:nvSpPr>
                <p:cNvPr id="48153" name="椭圆 48152"/>
                <p:cNvSpPr/>
                <p:nvPr/>
              </p:nvSpPr>
              <p:spPr>
                <a:xfrm>
                  <a:off x="115" y="2597"/>
                  <a:ext cx="576" cy="516"/>
                </a:xfrm>
                <a:prstGeom prst="ellipse">
                  <a:avLst/>
                </a:prstGeom>
                <a:gradFill rotWithShape="1">
                  <a:gsLst>
                    <a:gs pos="0">
                      <a:srgbClr val="FFCC00">
                        <a:gamma/>
                        <a:tint val="0"/>
                        <a:invGamma/>
                      </a:srgbClr>
                    </a:gs>
                    <a:gs pos="100000">
                      <a:srgbClr val="FFCC00">
                        <a:alpha val="38000"/>
                      </a:srgbClr>
                    </a:gs>
                  </a:gsLst>
                  <a:lin ang="5400000" scaled="1"/>
                  <a:tileRect/>
                </a:gradFill>
                <a:ln w="9525">
                  <a:noFill/>
                </a:ln>
              </p:spPr>
              <p:txBody>
                <a:bodyPr/>
                <a:p>
                  <a:endParaRPr lang="zh-CN" altLang="en-US"/>
                </a:p>
              </p:txBody>
            </p:sp>
          </p:grpSp>
          <p:grpSp>
            <p:nvGrpSpPr>
              <p:cNvPr id="48154" name="组合 48153"/>
              <p:cNvGrpSpPr/>
              <p:nvPr/>
            </p:nvGrpSpPr>
            <p:grpSpPr>
              <a:xfrm>
                <a:off x="3385" y="2928"/>
                <a:ext cx="935" cy="938"/>
                <a:chOff x="166" y="1752"/>
                <a:chExt cx="696" cy="698"/>
              </a:xfrm>
            </p:grpSpPr>
            <p:sp>
              <p:nvSpPr>
                <p:cNvPr id="48155" name="椭圆 48154"/>
                <p:cNvSpPr/>
                <p:nvPr/>
              </p:nvSpPr>
              <p:spPr>
                <a:xfrm>
                  <a:off x="166" y="1752"/>
                  <a:ext cx="696" cy="698"/>
                </a:xfrm>
                <a:prstGeom prst="ellipse">
                  <a:avLst/>
                </a:prstGeom>
                <a:gradFill rotWithShape="1">
                  <a:gsLst>
                    <a:gs pos="0">
                      <a:srgbClr val="0099FF">
                        <a:gamma/>
                        <a:shade val="46275"/>
                        <a:invGamma/>
                      </a:srgbClr>
                    </a:gs>
                    <a:gs pos="100000">
                      <a:srgbClr val="0099FF"/>
                    </a:gs>
                  </a:gsLst>
                  <a:lin ang="5400000" scaled="1"/>
                  <a:tileRect/>
                </a:gradFill>
                <a:ln w="9525">
                  <a:noFill/>
                </a:ln>
              </p:spPr>
              <p:txBody>
                <a:bodyPr/>
                <a:p>
                  <a:endParaRPr lang="zh-CN" altLang="en-US"/>
                </a:p>
              </p:txBody>
            </p:sp>
            <p:sp>
              <p:nvSpPr>
                <p:cNvPr id="48156" name="椭圆 48155"/>
                <p:cNvSpPr/>
                <p:nvPr/>
              </p:nvSpPr>
              <p:spPr>
                <a:xfrm>
                  <a:off x="174" y="1761"/>
                  <a:ext cx="680" cy="680"/>
                </a:xfrm>
                <a:prstGeom prst="ellipse">
                  <a:avLst/>
                </a:prstGeom>
                <a:gradFill rotWithShape="1">
                  <a:gsLst>
                    <a:gs pos="0">
                      <a:srgbClr val="0099FF">
                        <a:alpha val="0"/>
                      </a:srgbClr>
                    </a:gs>
                    <a:gs pos="100000">
                      <a:srgbClr val="0099FF">
                        <a:gamma/>
                        <a:tint val="34902"/>
                        <a:invGamma/>
                      </a:srgbClr>
                    </a:gs>
                  </a:gsLst>
                  <a:lin ang="5400000" scaled="1"/>
                  <a:tileRect/>
                </a:gradFill>
                <a:ln w="9525">
                  <a:noFill/>
                </a:ln>
              </p:spPr>
              <p:txBody>
                <a:bodyPr/>
                <a:p>
                  <a:endParaRPr lang="zh-CN" altLang="en-US"/>
                </a:p>
              </p:txBody>
            </p:sp>
            <p:sp>
              <p:nvSpPr>
                <p:cNvPr id="48157" name="椭圆 48156"/>
                <p:cNvSpPr/>
                <p:nvPr/>
              </p:nvSpPr>
              <p:spPr>
                <a:xfrm>
                  <a:off x="191" y="1783"/>
                  <a:ext cx="647" cy="636"/>
                </a:xfrm>
                <a:prstGeom prst="ellipse">
                  <a:avLst/>
                </a:prstGeom>
                <a:gradFill rotWithShape="1">
                  <a:gsLst>
                    <a:gs pos="0">
                      <a:srgbClr val="0099FF">
                        <a:gamma/>
                        <a:shade val="79216"/>
                        <a:invGamma/>
                      </a:srgbClr>
                    </a:gs>
                    <a:gs pos="100000">
                      <a:srgbClr val="0099FF">
                        <a:alpha val="48000"/>
                      </a:srgbClr>
                    </a:gs>
                  </a:gsLst>
                  <a:lin ang="5400000" scaled="1"/>
                  <a:tileRect/>
                </a:gradFill>
                <a:ln w="9525">
                  <a:noFill/>
                </a:ln>
              </p:spPr>
              <p:txBody>
                <a:bodyPr/>
                <a:p>
                  <a:endParaRPr lang="zh-CN" altLang="en-US"/>
                </a:p>
              </p:txBody>
            </p:sp>
            <p:sp>
              <p:nvSpPr>
                <p:cNvPr id="48158" name="椭圆 48157"/>
                <p:cNvSpPr/>
                <p:nvPr/>
              </p:nvSpPr>
              <p:spPr>
                <a:xfrm>
                  <a:off x="226" y="1761"/>
                  <a:ext cx="576" cy="516"/>
                </a:xfrm>
                <a:prstGeom prst="ellipse">
                  <a:avLst/>
                </a:prstGeom>
                <a:gradFill rotWithShape="1">
                  <a:gsLst>
                    <a:gs pos="0">
                      <a:srgbClr val="0099FF">
                        <a:gamma/>
                        <a:tint val="0"/>
                        <a:invGamma/>
                      </a:srgbClr>
                    </a:gs>
                    <a:gs pos="100000">
                      <a:srgbClr val="0099FF">
                        <a:alpha val="38000"/>
                      </a:srgbClr>
                    </a:gs>
                  </a:gsLst>
                  <a:lin ang="5400000" scaled="1"/>
                  <a:tileRect/>
                </a:gradFill>
                <a:ln w="9525">
                  <a:noFill/>
                </a:ln>
              </p:spPr>
              <p:txBody>
                <a:bodyPr/>
                <a:p>
                  <a:endParaRPr lang="zh-CN" altLang="en-US"/>
                </a:p>
              </p:txBody>
            </p:sp>
          </p:grpSp>
          <p:grpSp>
            <p:nvGrpSpPr>
              <p:cNvPr id="48159" name="组合 48158"/>
              <p:cNvGrpSpPr/>
              <p:nvPr/>
            </p:nvGrpSpPr>
            <p:grpSpPr>
              <a:xfrm>
                <a:off x="2496" y="694"/>
                <a:ext cx="935" cy="938"/>
                <a:chOff x="823" y="740"/>
                <a:chExt cx="696" cy="698"/>
              </a:xfrm>
            </p:grpSpPr>
            <p:sp>
              <p:nvSpPr>
                <p:cNvPr id="48160" name="椭圆 48159"/>
                <p:cNvSpPr/>
                <p:nvPr/>
              </p:nvSpPr>
              <p:spPr>
                <a:xfrm>
                  <a:off x="823" y="740"/>
                  <a:ext cx="696" cy="698"/>
                </a:xfrm>
                <a:prstGeom prst="ellipse">
                  <a:avLst/>
                </a:prstGeom>
                <a:gradFill rotWithShape="1">
                  <a:gsLst>
                    <a:gs pos="0">
                      <a:srgbClr val="FF33CC">
                        <a:gamma/>
                        <a:shade val="46275"/>
                        <a:invGamma/>
                      </a:srgbClr>
                    </a:gs>
                    <a:gs pos="100000">
                      <a:srgbClr val="FF33CC"/>
                    </a:gs>
                  </a:gsLst>
                  <a:lin ang="5400000" scaled="1"/>
                  <a:tileRect/>
                </a:gradFill>
                <a:ln w="9525">
                  <a:noFill/>
                </a:ln>
              </p:spPr>
              <p:txBody>
                <a:bodyPr/>
                <a:p>
                  <a:endParaRPr lang="zh-CN" altLang="en-US"/>
                </a:p>
              </p:txBody>
            </p:sp>
            <p:sp>
              <p:nvSpPr>
                <p:cNvPr id="48161" name="椭圆 48160"/>
                <p:cNvSpPr/>
                <p:nvPr/>
              </p:nvSpPr>
              <p:spPr>
                <a:xfrm>
                  <a:off x="831" y="749"/>
                  <a:ext cx="680" cy="680"/>
                </a:xfrm>
                <a:prstGeom prst="ellipse">
                  <a:avLst/>
                </a:prstGeom>
                <a:gradFill rotWithShape="1">
                  <a:gsLst>
                    <a:gs pos="0">
                      <a:srgbClr val="FF33CC">
                        <a:alpha val="0"/>
                      </a:srgbClr>
                    </a:gs>
                    <a:gs pos="100000">
                      <a:srgbClr val="FF33CC">
                        <a:gamma/>
                        <a:tint val="34902"/>
                        <a:invGamma/>
                      </a:srgbClr>
                    </a:gs>
                  </a:gsLst>
                  <a:lin ang="5400000" scaled="1"/>
                  <a:tileRect/>
                </a:gradFill>
                <a:ln w="9525">
                  <a:noFill/>
                </a:ln>
              </p:spPr>
              <p:txBody>
                <a:bodyPr/>
                <a:p>
                  <a:endParaRPr lang="zh-CN" altLang="en-US"/>
                </a:p>
              </p:txBody>
            </p:sp>
            <p:sp>
              <p:nvSpPr>
                <p:cNvPr id="48162" name="椭圆 48161"/>
                <p:cNvSpPr/>
                <p:nvPr/>
              </p:nvSpPr>
              <p:spPr>
                <a:xfrm>
                  <a:off x="848" y="770"/>
                  <a:ext cx="647" cy="636"/>
                </a:xfrm>
                <a:prstGeom prst="ellipse">
                  <a:avLst/>
                </a:prstGeom>
                <a:gradFill rotWithShape="1">
                  <a:gsLst>
                    <a:gs pos="0">
                      <a:srgbClr val="FF33CC">
                        <a:gamma/>
                        <a:shade val="79216"/>
                        <a:invGamma/>
                      </a:srgbClr>
                    </a:gs>
                    <a:gs pos="100000">
                      <a:srgbClr val="FF33CC">
                        <a:alpha val="48000"/>
                      </a:srgbClr>
                    </a:gs>
                  </a:gsLst>
                  <a:lin ang="5400000" scaled="1"/>
                  <a:tileRect/>
                </a:gradFill>
                <a:ln w="9525">
                  <a:noFill/>
                </a:ln>
              </p:spPr>
              <p:txBody>
                <a:bodyPr/>
                <a:p>
                  <a:endParaRPr lang="zh-CN" altLang="en-US"/>
                </a:p>
              </p:txBody>
            </p:sp>
            <p:sp>
              <p:nvSpPr>
                <p:cNvPr id="48163" name="椭圆 48162"/>
                <p:cNvSpPr/>
                <p:nvPr/>
              </p:nvSpPr>
              <p:spPr>
                <a:xfrm>
                  <a:off x="884" y="754"/>
                  <a:ext cx="576" cy="516"/>
                </a:xfrm>
                <a:prstGeom prst="ellipse">
                  <a:avLst/>
                </a:prstGeom>
                <a:gradFill rotWithShape="1">
                  <a:gsLst>
                    <a:gs pos="0">
                      <a:srgbClr val="FF33CC">
                        <a:gamma/>
                        <a:tint val="0"/>
                        <a:invGamma/>
                      </a:srgbClr>
                    </a:gs>
                    <a:gs pos="100000">
                      <a:srgbClr val="FF33CC">
                        <a:alpha val="38000"/>
                      </a:srgbClr>
                    </a:gs>
                  </a:gsLst>
                  <a:lin ang="5400000" scaled="1"/>
                  <a:tileRect/>
                </a:gradFill>
                <a:ln w="9525">
                  <a:noFill/>
                </a:ln>
              </p:spPr>
              <p:txBody>
                <a:bodyPr/>
                <a:p>
                  <a:endParaRPr lang="zh-CN" altLang="en-US"/>
                </a:p>
              </p:txBody>
            </p:sp>
          </p:grpSp>
          <p:grpSp>
            <p:nvGrpSpPr>
              <p:cNvPr id="48164" name="组合 48163"/>
              <p:cNvGrpSpPr/>
              <p:nvPr/>
            </p:nvGrpSpPr>
            <p:grpSpPr>
              <a:xfrm>
                <a:off x="1225" y="1702"/>
                <a:ext cx="935" cy="938"/>
                <a:chOff x="869" y="971"/>
                <a:chExt cx="696" cy="698"/>
              </a:xfrm>
            </p:grpSpPr>
            <p:sp>
              <p:nvSpPr>
                <p:cNvPr id="48165" name="椭圆 48164"/>
                <p:cNvSpPr/>
                <p:nvPr/>
              </p:nvSpPr>
              <p:spPr>
                <a:xfrm>
                  <a:off x="869" y="971"/>
                  <a:ext cx="696" cy="698"/>
                </a:xfrm>
                <a:prstGeom prst="ellipse">
                  <a:avLst/>
                </a:prstGeom>
                <a:gradFill rotWithShape="1">
                  <a:gsLst>
                    <a:gs pos="0">
                      <a:srgbClr val="6666FF">
                        <a:gamma/>
                        <a:shade val="46275"/>
                        <a:invGamma/>
                      </a:srgbClr>
                    </a:gs>
                    <a:gs pos="100000">
                      <a:srgbClr val="6666FF"/>
                    </a:gs>
                  </a:gsLst>
                  <a:lin ang="5400000" scaled="1"/>
                  <a:tileRect/>
                </a:gradFill>
                <a:ln w="9525">
                  <a:noFill/>
                </a:ln>
              </p:spPr>
              <p:txBody>
                <a:bodyPr/>
                <a:p>
                  <a:endParaRPr lang="zh-CN" altLang="en-US"/>
                </a:p>
              </p:txBody>
            </p:sp>
            <p:sp>
              <p:nvSpPr>
                <p:cNvPr id="48166" name="椭圆 48165"/>
                <p:cNvSpPr/>
                <p:nvPr/>
              </p:nvSpPr>
              <p:spPr>
                <a:xfrm>
                  <a:off x="878" y="980"/>
                  <a:ext cx="680" cy="680"/>
                </a:xfrm>
                <a:prstGeom prst="ellipse">
                  <a:avLst/>
                </a:prstGeom>
                <a:gradFill rotWithShape="1">
                  <a:gsLst>
                    <a:gs pos="0">
                      <a:srgbClr val="6666FF">
                        <a:alpha val="0"/>
                      </a:srgbClr>
                    </a:gs>
                    <a:gs pos="100000">
                      <a:srgbClr val="6666FF">
                        <a:gamma/>
                        <a:tint val="34902"/>
                        <a:invGamma/>
                      </a:srgbClr>
                    </a:gs>
                  </a:gsLst>
                  <a:lin ang="5400000" scaled="1"/>
                  <a:tileRect/>
                </a:gradFill>
                <a:ln w="9525">
                  <a:noFill/>
                </a:ln>
              </p:spPr>
              <p:txBody>
                <a:bodyPr/>
                <a:p>
                  <a:endParaRPr lang="zh-CN" altLang="en-US"/>
                </a:p>
              </p:txBody>
            </p:sp>
            <p:sp>
              <p:nvSpPr>
                <p:cNvPr id="48167" name="椭圆 48166"/>
                <p:cNvSpPr/>
                <p:nvPr/>
              </p:nvSpPr>
              <p:spPr>
                <a:xfrm>
                  <a:off x="894" y="1002"/>
                  <a:ext cx="647" cy="636"/>
                </a:xfrm>
                <a:prstGeom prst="ellipse">
                  <a:avLst/>
                </a:prstGeom>
                <a:gradFill rotWithShape="1">
                  <a:gsLst>
                    <a:gs pos="0">
                      <a:srgbClr val="6666FF">
                        <a:gamma/>
                        <a:shade val="79216"/>
                        <a:invGamma/>
                      </a:srgbClr>
                    </a:gs>
                    <a:gs pos="100000">
                      <a:srgbClr val="6666FF">
                        <a:alpha val="48000"/>
                      </a:srgbClr>
                    </a:gs>
                  </a:gsLst>
                  <a:lin ang="5400000" scaled="1"/>
                  <a:tileRect/>
                </a:gradFill>
                <a:ln w="9525">
                  <a:noFill/>
                </a:ln>
              </p:spPr>
              <p:txBody>
                <a:bodyPr/>
                <a:p>
                  <a:endParaRPr lang="zh-CN" altLang="en-US"/>
                </a:p>
              </p:txBody>
            </p:sp>
            <p:sp>
              <p:nvSpPr>
                <p:cNvPr id="48168" name="椭圆 48167"/>
                <p:cNvSpPr/>
                <p:nvPr/>
              </p:nvSpPr>
              <p:spPr>
                <a:xfrm>
                  <a:off x="930" y="981"/>
                  <a:ext cx="576" cy="516"/>
                </a:xfrm>
                <a:prstGeom prst="ellipse">
                  <a:avLst/>
                </a:prstGeom>
                <a:gradFill rotWithShape="1">
                  <a:gsLst>
                    <a:gs pos="0">
                      <a:srgbClr val="6666FF">
                        <a:gamma/>
                        <a:tint val="0"/>
                        <a:invGamma/>
                      </a:srgbClr>
                    </a:gs>
                    <a:gs pos="100000">
                      <a:srgbClr val="6666FF">
                        <a:alpha val="38000"/>
                      </a:srgbClr>
                    </a:gs>
                  </a:gsLst>
                  <a:lin ang="5400000" scaled="1"/>
                  <a:tileRect/>
                </a:gradFill>
                <a:ln w="9525">
                  <a:noFill/>
                </a:ln>
              </p:spPr>
              <p:txBody>
                <a:bodyPr/>
                <a:p>
                  <a:endParaRPr lang="zh-CN" altLang="en-US"/>
                </a:p>
              </p:txBody>
            </p:sp>
          </p:grpSp>
        </p:grpSp>
      </p:grpSp>
      <p:sp>
        <p:nvSpPr>
          <p:cNvPr id="2" name="椭圆 48166"/>
          <p:cNvSpPr/>
          <p:nvPr/>
        </p:nvSpPr>
        <p:spPr>
          <a:xfrm>
            <a:off x="8475980" y="5273675"/>
            <a:ext cx="1683385" cy="1584325"/>
          </a:xfrm>
          <a:prstGeom prst="ellipse">
            <a:avLst/>
          </a:prstGeom>
        </p:spPr>
        <p:style>
          <a:lnRef idx="3">
            <a:schemeClr val="lt1"/>
          </a:lnRef>
          <a:fillRef idx="1">
            <a:schemeClr val="accent5"/>
          </a:fillRef>
          <a:effectRef idx="1">
            <a:schemeClr val="accent5"/>
          </a:effectRef>
          <a:fontRef idx="minor">
            <a:schemeClr val="lt1"/>
          </a:fontRef>
        </p:style>
        <p:txBody>
          <a:bodyPr/>
          <a:p>
            <a:endParaRPr lang="zh-CN" altLang="en-US"/>
          </a:p>
        </p:txBody>
      </p:sp>
      <p:sp>
        <p:nvSpPr>
          <p:cNvPr id="4" name="Text Box 3"/>
          <p:cNvSpPr txBox="1"/>
          <p:nvPr/>
        </p:nvSpPr>
        <p:spPr>
          <a:xfrm>
            <a:off x="8832215" y="5605145"/>
            <a:ext cx="1200785" cy="922020"/>
          </a:xfrm>
          <a:prstGeom prst="rect">
            <a:avLst/>
          </a:prstGeom>
          <a:noFill/>
        </p:spPr>
        <p:txBody>
          <a:bodyPr wrap="square" rtlCol="0">
            <a:spAutoFit/>
          </a:bodyPr>
          <a:p>
            <a:r>
              <a:rPr lang="en-US"/>
              <a:t>NHÓM XUẤT PHÁT </a:t>
            </a:r>
            <a:endParaRPr lang="en-US"/>
          </a:p>
        </p:txBody>
      </p:sp>
      <p:sp>
        <p:nvSpPr>
          <p:cNvPr id="5" name="Up Arrow 4"/>
          <p:cNvSpPr/>
          <p:nvPr/>
        </p:nvSpPr>
        <p:spPr>
          <a:xfrm rot="19620000">
            <a:off x="8358505" y="5045075"/>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3" name="Up Arrow 12"/>
          <p:cNvSpPr/>
          <p:nvPr/>
        </p:nvSpPr>
        <p:spPr>
          <a:xfrm rot="19620000">
            <a:off x="7016115" y="3333750"/>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4" name="Up Arrow 13"/>
          <p:cNvSpPr/>
          <p:nvPr/>
        </p:nvSpPr>
        <p:spPr>
          <a:xfrm rot="2580000">
            <a:off x="7327265" y="951230"/>
            <a:ext cx="344805" cy="6578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5" name="Up Arrow 14"/>
          <p:cNvSpPr/>
          <p:nvPr/>
        </p:nvSpPr>
        <p:spPr>
          <a:xfrm rot="7500000">
            <a:off x="10435590" y="911860"/>
            <a:ext cx="344805" cy="660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6" name="Up Arrow 15"/>
          <p:cNvSpPr/>
          <p:nvPr/>
        </p:nvSpPr>
        <p:spPr>
          <a:xfrm rot="12780000">
            <a:off x="11087735" y="3333750"/>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2861358"/>
            <a:chOff x="1199390" y="-92398"/>
            <a:chExt cx="8406630" cy="2104893"/>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34" name="文本框 15"/>
            <p:cNvSpPr txBox="1"/>
            <p:nvPr/>
          </p:nvSpPr>
          <p:spPr>
            <a:xfrm>
              <a:off x="2802167" y="-92398"/>
              <a:ext cx="6803853" cy="2104858"/>
            </a:xfrm>
            <a:prstGeom prst="rect">
              <a:avLst/>
            </a:prstGeom>
            <a:noFill/>
          </p:spPr>
          <p:txBody>
            <a:bodyPr wrap="square" rtlCol="0">
              <a:spAutoFit/>
            </a:bodyPr>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Than, xăng, dầu chủ yếu dùng làm chất đốt cung cấp năng lượng cho sinh hoạt và sản xuất của con người, vận hành động cơ thiết bị máy công nghiệp, phương tiện giao thông và làm nguyên liệu cho nhiêu ngành công nghiệp khác như hoá mĩ phẩm, dược phẩm,...</a:t>
              </a:r>
              <a:endParaRPr lang="zh-CN" altLang="en-US" sz="2400" dirty="0">
                <a:solidFill>
                  <a:schemeClr val="tx1">
                    <a:lumMod val="65000"/>
                    <a:lumOff val="35000"/>
                  </a:schemeClr>
                </a:solidFill>
                <a:latin typeface="Microsoft YaHei" panose="020B0503020204020204" charset="-122"/>
                <a:ea typeface="Microsoft YaHei" panose="020B0503020204020204" charset="-122"/>
              </a:endParaRPr>
            </a:p>
          </p:txBody>
        </p:sp>
      </p:grpSp>
      <p:grpSp>
        <p:nvGrpSpPr>
          <p:cNvPr id="41" name="组合 40"/>
          <p:cNvGrpSpPr/>
          <p:nvPr/>
        </p:nvGrpSpPr>
        <p:grpSpPr>
          <a:xfrm>
            <a:off x="2303145" y="3258821"/>
            <a:ext cx="9896475" cy="3646168"/>
            <a:chOff x="1218940" y="2815466"/>
            <a:chExt cx="6765809" cy="874332"/>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3" name="任意多边形 42"/>
            <p:cNvSpPr/>
            <p:nvPr/>
          </p:nvSpPr>
          <p:spPr>
            <a:xfrm>
              <a:off x="2387165" y="2850031"/>
              <a:ext cx="5597584" cy="80444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4" name="文本框 18"/>
            <p:cNvSpPr txBox="1"/>
            <p:nvPr/>
          </p:nvSpPr>
          <p:spPr>
            <a:xfrm>
              <a:off x="2619421" y="2815466"/>
              <a:ext cx="5344924" cy="874332"/>
            </a:xfrm>
            <a:prstGeom prst="rect">
              <a:avLst/>
            </a:prstGeom>
            <a:noFill/>
          </p:spPr>
          <p:txBody>
            <a:bodyPr wrap="square" rtlCol="0">
              <a:spAutoFit/>
            </a:bodyPr>
            <a:p>
              <a:pPr>
                <a:lnSpc>
                  <a:spcPct val="150000"/>
                </a:lnSpc>
              </a:pPr>
              <a:r>
                <a:rPr lang="zh-CN" altLang="en-US" sz="2200" dirty="0">
                  <a:solidFill>
                    <a:schemeClr val="tx1">
                      <a:lumMod val="65000"/>
                      <a:lumOff val="35000"/>
                    </a:schemeClr>
                  </a:solidFill>
                  <a:latin typeface="Microsoft YaHei" panose="020B0503020204020204" charset="-122"/>
                  <a:ea typeface="Microsoft YaHei" panose="020B0503020204020204" charset="-122"/>
                </a:rPr>
                <a:t>- Nguồn nhiên liệu hoá thạch không phải vô tận mà đang ngày càng cạn kiệt.</a:t>
              </a:r>
              <a:endParaRPr lang="zh-CN" altLang="en-US" sz="2200" dirty="0">
                <a:solidFill>
                  <a:schemeClr val="tx1">
                    <a:lumMod val="65000"/>
                    <a:lumOff val="35000"/>
                  </a:schemeClr>
                </a:solidFill>
                <a:latin typeface="Microsoft YaHei" panose="020B0503020204020204" charset="-122"/>
                <a:ea typeface="Microsoft YaHei" panose="020B0503020204020204" charset="-122"/>
              </a:endParaRPr>
            </a:p>
            <a:p>
              <a:pPr>
                <a:lnSpc>
                  <a:spcPct val="150000"/>
                </a:lnSpc>
              </a:pPr>
              <a:r>
                <a:rPr lang="zh-CN" altLang="en-US" sz="2200" dirty="0">
                  <a:solidFill>
                    <a:schemeClr val="tx1">
                      <a:lumMod val="65000"/>
                      <a:lumOff val="35000"/>
                    </a:schemeClr>
                  </a:solidFill>
                  <a:latin typeface="Microsoft YaHei" panose="020B0503020204020204" charset="-122"/>
                  <a:ea typeface="Microsoft YaHei" panose="020B0503020204020204" charset="-122"/>
                </a:rPr>
                <a:t>-Ảnh hưởng tới môi trường của việc đốt cháy nhiên liệu hoá thạch: tạo lượng lớn khí carbon dioxide gây hiệu ứng nhà kính và các chất gây ô nhiễm không khí khác như các oxide của nitrogen, lưu huỳnh (g</a:t>
              </a:r>
              <a:r>
                <a:rPr lang="en-US" altLang="zh-CN" sz="2200" dirty="0">
                  <a:solidFill>
                    <a:schemeClr val="tx1">
                      <a:lumMod val="65000"/>
                      <a:lumOff val="35000"/>
                    </a:schemeClr>
                  </a:solidFill>
                  <a:latin typeface="Microsoft YaHei" panose="020B0503020204020204" charset="-122"/>
                  <a:ea typeface="Microsoft YaHei" panose="020B0503020204020204" charset="-122"/>
                </a:rPr>
                <a:t>â</a:t>
              </a:r>
              <a:r>
                <a:rPr lang="zh-CN" altLang="en-US" sz="2200" dirty="0">
                  <a:solidFill>
                    <a:schemeClr val="tx1">
                      <a:lumMod val="65000"/>
                      <a:lumOff val="35000"/>
                    </a:schemeClr>
                  </a:solidFill>
                  <a:latin typeface="Microsoft YaHei" panose="020B0503020204020204" charset="-122"/>
                  <a:ea typeface="Microsoft YaHei" panose="020B0503020204020204" charset="-122"/>
                </a:rPr>
                <a:t>y mưa acid), hợp chất hữu cơ dễ bay hơi và các kim loại nặng,...</a:t>
              </a:r>
              <a:endParaRPr lang="zh-CN" altLang="en-US" sz="2200" dirty="0">
                <a:solidFill>
                  <a:schemeClr val="tx1">
                    <a:lumMod val="65000"/>
                    <a:lumOff val="35000"/>
                  </a:schemeClr>
                </a:solidFill>
                <a:latin typeface="Microsoft YaHei" panose="020B0503020204020204" charset="-122"/>
                <a:ea typeface="Microsoft YaHei" panose="020B0503020204020204" charset="-122"/>
              </a:endParaRPr>
            </a:p>
          </p:txBody>
        </p:sp>
      </p:grpSp>
      <p:sp>
        <p:nvSpPr>
          <p:cNvPr id="9" name="Text Box 8"/>
          <p:cNvSpPr txBox="1"/>
          <p:nvPr/>
        </p:nvSpPr>
        <p:spPr>
          <a:xfrm>
            <a:off x="2919095" y="1274445"/>
            <a:ext cx="628650" cy="521970"/>
          </a:xfrm>
          <a:prstGeom prst="rect">
            <a:avLst/>
          </a:prstGeom>
          <a:noFill/>
        </p:spPr>
        <p:txBody>
          <a:bodyPr wrap="square" rtlCol="0">
            <a:spAutoFit/>
          </a:bodyPr>
          <a:p>
            <a:r>
              <a:rPr lang="en-US" sz="2800" b="1"/>
              <a:t>1</a:t>
            </a:r>
            <a:endParaRPr lang="en-US" sz="2800" b="1"/>
          </a:p>
        </p:txBody>
      </p:sp>
      <p:sp>
        <p:nvSpPr>
          <p:cNvPr id="10" name="Text Box 9"/>
          <p:cNvSpPr txBox="1"/>
          <p:nvPr/>
        </p:nvSpPr>
        <p:spPr>
          <a:xfrm>
            <a:off x="2827655" y="4612640"/>
            <a:ext cx="628650" cy="521970"/>
          </a:xfrm>
          <a:prstGeom prst="rect">
            <a:avLst/>
          </a:prstGeom>
          <a:noFill/>
        </p:spPr>
        <p:txBody>
          <a:bodyPr wrap="square" rtlCol="0">
            <a:spAutoFit/>
          </a:bodyPr>
          <a:p>
            <a:r>
              <a:rPr lang="en-US" sz="2800" b="1"/>
              <a:t>2</a:t>
            </a:r>
            <a:endParaRPr lang="en-US" sz="2800" b="1"/>
          </a:p>
        </p:txBody>
      </p:sp>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90" y="0"/>
            <a:ext cx="2578735" cy="42310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132080" y="2243455"/>
            <a:ext cx="2576195" cy="953135"/>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 THẢO LUẬN CHUNG</a:t>
            </a:r>
            <a:endParaRPr lang="en-US" sz="2700">
              <a:solidFill>
                <a:schemeClr val="accent1">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8" name="Picture 6" descr="7"/>
          <p:cNvPicPr>
            <a:picLocks noChangeAspect="1"/>
          </p:cNvPicPr>
          <p:nvPr>
            <p:ph sz="half" idx="1"/>
          </p:nvPr>
        </p:nvPicPr>
        <p:blipFill>
          <a:blip r:embed="rId1"/>
          <a:stretch>
            <a:fillRect/>
          </a:stretch>
        </p:blipFill>
        <p:spPr>
          <a:xfrm>
            <a:off x="2933065" y="3286760"/>
            <a:ext cx="990600" cy="1428750"/>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endParaRPr lang="en-US" altLang="zh-CN" sz="3200" b="1" dirty="0">
              <a:solidFill>
                <a:srgbClr val="FF0000"/>
              </a:solidFill>
              <a:latin typeface="Calibri Light" panose="020F0302020204030204" charset="0"/>
              <a:ea typeface="Microsoft YaHei" panose="020B0503020204020204" charset="-122"/>
              <a:cs typeface="Calibri Light" panose="020F0302020204030204" charset="0"/>
            </a:endParaRPr>
          </a:p>
        </p:txBody>
      </p:sp>
      <p:pic>
        <p:nvPicPr>
          <p:cNvPr id="3081" name="Picture 9" descr="9"/>
          <p:cNvPicPr>
            <a:picLocks noChangeAspect="1"/>
          </p:cNvPicPr>
          <p:nvPr/>
        </p:nvPicPr>
        <p:blipFill>
          <a:blip r:embed="rId2"/>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ChangeAspect="1"/>
          </p:cNvPicPr>
          <p:nvPr>
            <p:ph sz="half" idx="2"/>
          </p:nvPr>
        </p:nvPicPr>
        <p:blipFill>
          <a:blip r:embed="rId2"/>
          <a:stretch>
            <a:fillRect/>
          </a:stretch>
        </p:blipFill>
        <p:spPr>
          <a:xfrm>
            <a:off x="329565" y="1444625"/>
            <a:ext cx="6996430" cy="777875"/>
          </a:xfrm>
          <a:prstGeom prst="rect">
            <a:avLst/>
          </a:prstGeom>
          <a:noFill/>
          <a:ln w="9525">
            <a:noFill/>
          </a:ln>
        </p:spPr>
      </p:pic>
      <p:sp>
        <p:nvSpPr>
          <p:cNvPr id="6" name="Text Box 5"/>
          <p:cNvSpPr txBox="1"/>
          <p:nvPr/>
        </p:nvSpPr>
        <p:spPr>
          <a:xfrm>
            <a:off x="607060" y="1444625"/>
            <a:ext cx="3986530" cy="521970"/>
          </a:xfrm>
          <a:prstGeom prst="rect">
            <a:avLst/>
          </a:prstGeom>
          <a:noFill/>
        </p:spPr>
        <p:txBody>
          <a:bodyPr wrap="square" rtlCol="0">
            <a:spAutoFit/>
          </a:bodyPr>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1"/>
          <a:stretch>
            <a:fillRect/>
          </a:stretch>
        </p:blipFill>
        <p:spPr>
          <a:xfrm>
            <a:off x="142875" y="29210"/>
            <a:ext cx="1082040" cy="1060450"/>
          </a:xfrm>
          <a:prstGeom prst="rect">
            <a:avLst/>
          </a:prstGeom>
          <a:noFill/>
          <a:ln w="9525">
            <a:noFill/>
          </a:ln>
        </p:spPr>
      </p:pic>
      <p:sp>
        <p:nvSpPr>
          <p:cNvPr id="5" name="Rounded Rectangle 4"/>
          <p:cNvSpPr/>
          <p:nvPr/>
        </p:nvSpPr>
        <p:spPr>
          <a:xfrm>
            <a:off x="541020" y="409638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p>
            <a:pPr algn="l"/>
            <a:r>
              <a:rPr lang="en-US" sz="2800">
                <a:solidFill>
                  <a:schemeClr val="accent6">
                    <a:lumMod val="50000"/>
                  </a:schemeClr>
                </a:solidFill>
              </a:rPr>
              <a:t>Các nhiên liệu như than, xăng, dầu… được sử dụng trong các ngành sản xuất, phục vụ sinh hoạt…</a:t>
            </a:r>
            <a:endParaRPr lang="en-US" sz="2800">
              <a:solidFill>
                <a:schemeClr val="accent6">
                  <a:lumMod val="50000"/>
                </a:schemeClr>
              </a:solidFill>
            </a:endParaRPr>
          </a:p>
        </p:txBody>
      </p:sp>
      <p:pic>
        <p:nvPicPr>
          <p:cNvPr id="9" name="Picture 9" descr="9"/>
          <p:cNvPicPr>
            <a:picLocks noChangeAspect="1"/>
          </p:cNvPicPr>
          <p:nvPr/>
        </p:nvPicPr>
        <p:blipFill>
          <a:blip r:embed="rId2"/>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endParaRPr lang="en-US" altLang="zh-CN" sz="2800" b="1" dirty="0">
              <a:solidFill>
                <a:schemeClr val="accent6">
                  <a:lumMod val="50000"/>
                </a:schemeClr>
              </a:solidFill>
              <a:latin typeface="Microsoft YaHei" panose="020B0503020204020204" charset="-122"/>
              <a:ea typeface="Microsoft YaHei" panose="020B0503020204020204" charset="-122"/>
            </a:endParaRPr>
          </a:p>
        </p:txBody>
      </p:sp>
      <p:sp>
        <p:nvSpPr>
          <p:cNvPr id="7" name="圆角矩形 25"/>
          <p:cNvSpPr/>
          <p:nvPr/>
        </p:nvSpPr>
        <p:spPr>
          <a:xfrm>
            <a:off x="541020" y="3437255"/>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800" b="1" dirty="0">
                <a:solidFill>
                  <a:schemeClr val="accent6"/>
                </a:solidFill>
                <a:latin typeface="Microsoft YaHei" panose="020B0503020204020204" charset="-122"/>
                <a:ea typeface="Microsoft YaHei" panose="020B0503020204020204" charset="-122"/>
              </a:rPr>
              <a:t>2. Ứng dụng của p</a:t>
            </a:r>
            <a:r>
              <a:rPr lang="en-US" altLang="zh-CN" sz="2800" b="1" dirty="0">
                <a:solidFill>
                  <a:schemeClr val="accent6"/>
                </a:solidFill>
                <a:latin typeface="Microsoft YaHei" panose="020B0503020204020204" charset="-122"/>
                <a:ea typeface="Microsoft YaHei" panose="020B0503020204020204" charset="-122"/>
                <a:sym typeface="+mn-ea"/>
              </a:rPr>
              <a:t>hản ứng tỏa nhiệt </a:t>
            </a:r>
            <a:r>
              <a:rPr lang="en-US" altLang="zh-CN" sz="2800" b="1" dirty="0">
                <a:solidFill>
                  <a:schemeClr val="accent6"/>
                </a:solidFill>
                <a:latin typeface="Microsoft YaHei" panose="020B0503020204020204" charset="-122"/>
                <a:ea typeface="Microsoft YaHei" panose="020B0503020204020204" charset="-122"/>
              </a:rPr>
              <a:t>:</a:t>
            </a:r>
            <a:endParaRPr lang="en-US" altLang="zh-CN" sz="2800" b="1" dirty="0">
              <a:solidFill>
                <a:schemeClr val="accent6"/>
              </a:solidFill>
              <a:latin typeface="Microsoft YaHei" panose="020B0503020204020204" charset="-122"/>
              <a:ea typeface="Microsoft YaHei"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2" grpId="0" bldLvl="0" animBg="1"/>
      <p:bldP spid="12" grpId="1" animBg="1"/>
      <p:bldP spid="5" grpId="1" animBg="1"/>
      <p:bldP spid="7" grpId="0" animBg="1"/>
      <p:bldP spid="5" grpId="2"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22530" name="Picture 2" descr="F:\1-原创素材\1_mm1102\PPT\PPT_014\materaials\pageimg_g17.png"/>
          <p:cNvPicPr>
            <a:picLocks noChangeAspect="1" noChangeArrowheads="1"/>
          </p:cNvPicPr>
          <p:nvPr>
            <p:ph sz="half" idx="1"/>
          </p:nvPr>
        </p:nvPicPr>
        <p:blipFill>
          <a:blip r:embed="rId1">
            <a:extLst>
              <a:ext uri="{28A0092B-C50C-407E-A947-70E740481C1C}">
                <a14:useLocalDpi xmlns:a14="http://schemas.microsoft.com/office/drawing/2010/main" val="0"/>
              </a:ext>
            </a:extLst>
          </a:blip>
          <a:srcRect/>
          <a:stretch>
            <a:fillRect/>
          </a:stretch>
        </p:blipFill>
        <p:spPr bwMode="auto">
          <a:xfrm>
            <a:off x="0" y="0"/>
            <a:ext cx="5181600" cy="361950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 Box 2"/>
          <p:cNvSpPr txBox="1"/>
          <p:nvPr/>
        </p:nvSpPr>
        <p:spPr>
          <a:xfrm>
            <a:off x="809625" y="2031365"/>
            <a:ext cx="4297680" cy="1322070"/>
          </a:xfrm>
          <a:prstGeom prst="rect">
            <a:avLst/>
          </a:prstGeom>
          <a:noFill/>
        </p:spPr>
        <p:txBody>
          <a:bodyPr wrap="square" rtlCol="0">
            <a:spAutoFit/>
          </a:bodyPr>
          <a:p>
            <a:r>
              <a:rPr lang="en-US" sz="4000" b="1">
                <a:solidFill>
                  <a:srgbClr val="00B050"/>
                </a:solidFill>
                <a:latin typeface="Arial" panose="020B0604020202020204" pitchFamily="34" charset="0"/>
                <a:cs typeface="Arial" panose="020B0604020202020204" pitchFamily="34" charset="0"/>
              </a:rPr>
              <a:t>Hoạt động: LUYỆN TẬP</a:t>
            </a:r>
            <a:endParaRPr lang="en-US" sz="4000" b="1">
              <a:solidFill>
                <a:srgbClr val="00B050"/>
              </a:solidFill>
              <a:latin typeface="Arial" panose="020B0604020202020204" pitchFamily="34" charset="0"/>
              <a:cs typeface="Arial" panose="020B0604020202020204" pitchFamily="34" charset="0"/>
            </a:endParaRPr>
          </a:p>
        </p:txBody>
      </p:sp>
      <p:sp>
        <p:nvSpPr>
          <p:cNvPr id="4" name="Content Placeholder 3"/>
          <p:cNvSpPr/>
          <p:nvPr>
            <p:ph sz="half" idx="2"/>
          </p:nvPr>
        </p:nvSpPr>
        <p:spPr/>
        <p:txBody>
          <a:bodyPr/>
          <a:p>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54" name="图片 6153" descr="封面4"/>
          <p:cNvPicPr>
            <a:picLocks noChangeAspect="1"/>
          </p:cNvPicPr>
          <p:nvPr>
            <p:ph sz="half" idx="1"/>
          </p:nvPr>
        </p:nvPicPr>
        <p:blipFill>
          <a:blip r:embed="rId1"/>
          <a:stretch>
            <a:fillRect/>
          </a:stretch>
        </p:blipFill>
        <p:spPr>
          <a:xfrm>
            <a:off x="924560" y="3901440"/>
            <a:ext cx="3000375" cy="1990725"/>
          </a:xfrm>
          <a:prstGeom prst="rect">
            <a:avLst/>
          </a:prstGeom>
          <a:noFill/>
          <a:ln w="9525">
            <a:noFill/>
          </a:ln>
        </p:spPr>
      </p:pic>
      <p:pic>
        <p:nvPicPr>
          <p:cNvPr id="37894" name="图片 37893" descr="1-28"/>
          <p:cNvPicPr>
            <a:picLocks noChangeAspect="1"/>
          </p:cNvPicPr>
          <p:nvPr>
            <p:ph sz="half" idx="2"/>
          </p:nvPr>
        </p:nvPicPr>
        <p:blipFill>
          <a:blip r:embed="rId2"/>
          <a:stretch>
            <a:fillRect/>
          </a:stretch>
        </p:blipFill>
        <p:spPr>
          <a:xfrm>
            <a:off x="0" y="-60960"/>
            <a:ext cx="7637145" cy="3962400"/>
          </a:xfrm>
          <a:prstGeom prst="rect">
            <a:avLst/>
          </a:prstGeom>
          <a:noFill/>
          <a:ln w="9525">
            <a:noFill/>
          </a:ln>
        </p:spPr>
      </p:pic>
      <p:sp>
        <p:nvSpPr>
          <p:cNvPr id="7" name="Flowchart: Alternate Process 6"/>
          <p:cNvSpPr/>
          <p:nvPr/>
        </p:nvSpPr>
        <p:spPr>
          <a:xfrm>
            <a:off x="2018665" y="1337945"/>
            <a:ext cx="3518535" cy="129921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Text Box 7"/>
          <p:cNvSpPr txBox="1"/>
          <p:nvPr/>
        </p:nvSpPr>
        <p:spPr>
          <a:xfrm>
            <a:off x="1927860" y="1449070"/>
            <a:ext cx="3609340" cy="1076325"/>
          </a:xfrm>
          <a:prstGeom prst="rect">
            <a:avLst/>
          </a:prstGeom>
          <a:noFill/>
        </p:spPr>
        <p:txBody>
          <a:bodyPr wrap="square" rtlCol="0">
            <a:spAutoFit/>
          </a:bodyPr>
          <a:p>
            <a:r>
              <a:rPr lang="en-US" sz="320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rPr>
              <a:t>TRÒ CHƠI</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endParaRPr>
          </a:p>
          <a:p>
            <a:pPr algn="ctr"/>
            <a:r>
              <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rPr>
              <a:t>“AI NHANH HƠN”</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endParaRPr>
          </a:p>
        </p:txBody>
      </p:sp>
      <p:pic>
        <p:nvPicPr>
          <p:cNvPr id="9"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94615"/>
            <a:ext cx="6462395" cy="5064760"/>
          </a:xfrm>
          <a:prstGeom prst="rect">
            <a:avLst/>
          </a:prstGeom>
        </p:spPr>
      </p:pic>
      <p:sp>
        <p:nvSpPr>
          <p:cNvPr id="10" name="Text Box 9"/>
          <p:cNvSpPr txBox="1"/>
          <p:nvPr/>
        </p:nvSpPr>
        <p:spPr>
          <a:xfrm>
            <a:off x="6876415" y="857885"/>
            <a:ext cx="4574540" cy="3538220"/>
          </a:xfrm>
          <a:prstGeom prst="rect">
            <a:avLst/>
          </a:prstGeom>
          <a:noFill/>
        </p:spPr>
        <p:txBody>
          <a:bodyPr wrap="square" rtlCol="0">
            <a:spAutoFit/>
          </a:bodyPr>
          <a:p>
            <a:r>
              <a:rPr lang="en-US" sz="2800" b="1">
                <a:solidFill>
                  <a:schemeClr val="accent5">
                    <a:lumMod val="75000"/>
                  </a:schemeClr>
                </a:solidFill>
              </a:rPr>
              <a:t>- Phần luyện tập có 05 câu hỏi.</a:t>
            </a:r>
            <a:endParaRPr lang="en-US" sz="2800" b="1">
              <a:solidFill>
                <a:schemeClr val="accent5">
                  <a:lumMod val="75000"/>
                </a:schemeClr>
              </a:solidFill>
            </a:endParaRPr>
          </a:p>
          <a:p>
            <a:r>
              <a:rPr lang="en-US" sz="2800" b="1">
                <a:solidFill>
                  <a:schemeClr val="accent5">
                    <a:lumMod val="75000"/>
                  </a:schemeClr>
                </a:solidFill>
              </a:rPr>
              <a:t>- Mỗi học sinh có 1 bảng thẻ có mã tương ứng, 4 cạnh là 4 đáp án A, B, C, D. Học sinh đọc câu hỏi trên màn hình và chọn đáp án nào thì giơ cạnh có chữ cái đó lên trên.</a:t>
            </a:r>
            <a:endParaRPr lang="en-US" sz="2800" b="1">
              <a:solidFill>
                <a:schemeClr val="accent5">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Title 13"/>
          <p:cNvSpPr>
            <a:spLocks noGrp="1"/>
          </p:cNvSpPr>
          <p:nvPr>
            <p:ph type="title"/>
          </p:nvPr>
        </p:nvSpPr>
        <p:spPr/>
        <p:txBody>
          <a:bodyPr/>
          <a:p>
            <a:endParaRPr lang="en-US"/>
          </a:p>
        </p:txBody>
      </p:sp>
      <p:pic>
        <p:nvPicPr>
          <p:cNvPr id="3078" name="Picture 6" descr="7"/>
          <p:cNvPicPr>
            <a:picLocks noChangeAspect="1"/>
          </p:cNvPicPr>
          <p:nvPr>
            <p:ph sz="half" idx="1"/>
          </p:nvPr>
        </p:nvPicPr>
        <p:blipFill>
          <a:blip r:embed="rId1"/>
          <a:stretch>
            <a:fillRect/>
          </a:stretch>
        </p:blipFill>
        <p:spPr>
          <a:xfrm>
            <a:off x="2933065" y="3286760"/>
            <a:ext cx="990600" cy="1428750"/>
          </a:xfrm>
          <a:prstGeom prst="rect">
            <a:avLst/>
          </a:prstGeom>
          <a:noFill/>
          <a:ln w="9525">
            <a:noFill/>
          </a:ln>
        </p:spPr>
      </p:pic>
      <p:sp>
        <p:nvSpPr>
          <p:cNvPr id="12" name="圆角矩形 11"/>
          <p:cNvSpPr/>
          <p:nvPr/>
        </p:nvSpPr>
        <p:spPr>
          <a:xfrm>
            <a:off x="142875" y="0"/>
            <a:ext cx="12049125" cy="682942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l"/>
            <a:r>
              <a:rPr lang="zh-CN" altLang="en-US" sz="2000" b="1">
                <a:solidFill>
                  <a:schemeClr val="accent6"/>
                </a:solidFill>
                <a:sym typeface="+mn-ea"/>
              </a:rPr>
              <a:t>Câu 1:</a:t>
            </a:r>
            <a:r>
              <a:rPr lang="zh-CN" altLang="en-US" sz="2000" b="1">
                <a:solidFill>
                  <a:schemeClr val="bg1"/>
                </a:solidFill>
                <a:sym typeface="+mn-ea"/>
              </a:rPr>
              <a:t> Hòa tan đường vào nước là</a:t>
            </a:r>
            <a:endParaRPr lang="zh-CN" altLang="en-US" sz="2000" b="1">
              <a:solidFill>
                <a:schemeClr val="bg1"/>
              </a:solidFill>
              <a:sym typeface="+mn-ea"/>
            </a:endParaRPr>
          </a:p>
          <a:p>
            <a:pPr algn="l"/>
            <a:r>
              <a:rPr lang="en-US" altLang="zh-CN" sz="2000" b="1">
                <a:solidFill>
                  <a:schemeClr val="tx1"/>
                </a:solidFill>
                <a:sym typeface="+mn-ea"/>
              </a:rPr>
              <a:t> </a:t>
            </a:r>
            <a:r>
              <a:rPr lang="zh-CN" altLang="en-US" sz="2000" b="1">
                <a:solidFill>
                  <a:schemeClr val="tx1"/>
                </a:solidFill>
                <a:sym typeface="+mn-ea"/>
              </a:rPr>
              <a:t>A. Phản ứng hóa học. 	B. Phản ứng tỏa nhiệt. </a:t>
            </a:r>
            <a:r>
              <a:rPr lang="en-US" altLang="zh-CN" sz="2000" b="1">
                <a:solidFill>
                  <a:schemeClr val="tx1"/>
                </a:solidFill>
                <a:sym typeface="+mn-ea"/>
              </a:rPr>
              <a:t>            </a:t>
            </a:r>
            <a:r>
              <a:rPr lang="zh-CN" altLang="en-US" sz="2000" b="1">
                <a:solidFill>
                  <a:schemeClr val="tx1"/>
                </a:solidFill>
                <a:sym typeface="+mn-ea"/>
              </a:rPr>
              <a:t>C. Phản ứng thu nhiệt. 	D. Sự biến đổi vật lí.</a:t>
            </a:r>
            <a:endParaRPr lang="zh-CN" altLang="en-US" sz="2000" b="1">
              <a:solidFill>
                <a:schemeClr val="tx1"/>
              </a:solidFill>
              <a:sym typeface="+mn-ea"/>
            </a:endParaRPr>
          </a:p>
          <a:p>
            <a:pPr algn="l"/>
            <a:r>
              <a:rPr lang="zh-CN" altLang="en-US" sz="2000" b="1">
                <a:solidFill>
                  <a:schemeClr val="accent6"/>
                </a:solidFill>
                <a:sym typeface="+mn-ea"/>
              </a:rPr>
              <a:t>Câu 2:</a:t>
            </a:r>
            <a:r>
              <a:rPr lang="zh-CN" altLang="en-US" sz="2000" b="1">
                <a:solidFill>
                  <a:schemeClr val="tx1"/>
                </a:solidFill>
                <a:sym typeface="+mn-ea"/>
              </a:rPr>
              <a:t> </a:t>
            </a:r>
            <a:r>
              <a:rPr lang="zh-CN" altLang="en-US" sz="2000" b="1">
                <a:solidFill>
                  <a:schemeClr val="bg1"/>
                </a:solidFill>
                <a:sym typeface="+mn-ea"/>
              </a:rPr>
              <a:t>Đốt phosphorus trong oxygen thu được chất diphosphorus pentoxide. Phương trình chữ nào sau đây biểu diễn đúng phản ứng hoá học trên:</a:t>
            </a:r>
            <a:endParaRPr lang="zh-CN" altLang="en-US" sz="2000" b="1">
              <a:solidFill>
                <a:schemeClr val="bg1"/>
              </a:solidFill>
              <a:sym typeface="+mn-ea"/>
            </a:endParaRPr>
          </a:p>
          <a:p>
            <a:pPr algn="l"/>
            <a:r>
              <a:rPr lang="zh-CN" altLang="en-US" sz="2000" b="1">
                <a:solidFill>
                  <a:schemeClr val="tx1"/>
                </a:solidFill>
                <a:sym typeface="+mn-ea"/>
              </a:rPr>
              <a:t>A.Phosphorus + diphosphorus pentoxide</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  oxygen</a:t>
            </a:r>
            <a:r>
              <a:rPr lang="en-US" altLang="zh-CN" sz="2000" b="1">
                <a:solidFill>
                  <a:schemeClr val="tx1"/>
                </a:solidFill>
                <a:sym typeface="+mn-ea"/>
              </a:rPr>
              <a:t>         </a:t>
            </a:r>
            <a:r>
              <a:rPr lang="zh-CN" altLang="en-US" sz="2000" b="1">
                <a:solidFill>
                  <a:schemeClr val="tx1"/>
                </a:solidFill>
                <a:sym typeface="+mn-ea"/>
              </a:rPr>
              <a:t>B.Phosphorus</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oxygen + diphosphorus pentoxide </a:t>
            </a:r>
            <a:endParaRPr lang="zh-CN" altLang="en-US" sz="2000" b="1">
              <a:solidFill>
                <a:schemeClr val="tx1"/>
              </a:solidFill>
              <a:sym typeface="+mn-ea"/>
            </a:endParaRPr>
          </a:p>
          <a:p>
            <a:pPr algn="l"/>
            <a:r>
              <a:rPr lang="zh-CN" altLang="en-US" sz="2000" b="1">
                <a:solidFill>
                  <a:schemeClr val="tx1"/>
                </a:solidFill>
                <a:sym typeface="+mn-ea"/>
              </a:rPr>
              <a:t>C.Phosphorus + oxygen </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  diphosphorus pentoxide </a:t>
            </a:r>
            <a:endParaRPr lang="zh-CN" altLang="en-US" sz="2000" b="1">
              <a:solidFill>
                <a:schemeClr val="tx1"/>
              </a:solidFill>
              <a:sym typeface="+mn-ea"/>
            </a:endParaRPr>
          </a:p>
          <a:p>
            <a:pPr algn="l"/>
            <a:r>
              <a:rPr lang="zh-CN" altLang="en-US" sz="2000" b="1">
                <a:solidFill>
                  <a:schemeClr val="accent6"/>
                </a:solidFill>
                <a:sym typeface="+mn-ea"/>
              </a:rPr>
              <a:t>Câu 3: </a:t>
            </a:r>
            <a:r>
              <a:rPr lang="zh-CN" altLang="en-US" sz="2000" b="1">
                <a:solidFill>
                  <a:schemeClr val="bg1"/>
                </a:solidFill>
                <a:sym typeface="+mn-ea"/>
              </a:rPr>
              <a:t>Cho sơ đồ phản ứng hóa học sau:</a:t>
            </a:r>
            <a:r>
              <a:rPr lang="en-US" altLang="zh-CN" sz="2000" b="1">
                <a:solidFill>
                  <a:schemeClr val="bg1"/>
                </a:solidFill>
                <a:sym typeface="+mn-ea"/>
              </a:rPr>
              <a:t>      H</a:t>
            </a:r>
            <a:r>
              <a:rPr lang="zh-CN" altLang="en-US" sz="2000" b="1">
                <a:solidFill>
                  <a:schemeClr val="bg1"/>
                </a:solidFill>
                <a:sym typeface="+mn-ea"/>
              </a:rPr>
              <a:t>ydrogen + Oxygen </a:t>
            </a:r>
            <a:r>
              <a:rPr lang="en-US" altLang="zh-CN" sz="2000" b="1">
                <a:solidFill>
                  <a:schemeClr val="bg1"/>
                </a:solidFill>
                <a:sym typeface="+mn-ea"/>
              </a:rPr>
              <a:t>   </a:t>
            </a:r>
            <a:r>
              <a:rPr lang="en-US" altLang="zh-CN" sz="2000" b="1">
                <a:solidFill>
                  <a:schemeClr val="bg1"/>
                </a:solidFill>
                <a:latin typeface="Arial" panose="020B0604020202020204" pitchFamily="34" charset="0"/>
                <a:cs typeface="Arial" panose="020B0604020202020204" pitchFamily="34" charset="0"/>
                <a:sym typeface="+mn-ea"/>
              </a:rPr>
              <a:t>→</a:t>
            </a:r>
            <a:r>
              <a:rPr lang="zh-CN" altLang="en-US" sz="2000" b="1">
                <a:solidFill>
                  <a:schemeClr val="bg1"/>
                </a:solidFill>
                <a:sym typeface="+mn-ea"/>
              </a:rPr>
              <a:t>   Nước</a:t>
            </a:r>
            <a:endParaRPr lang="zh-CN" altLang="en-US" sz="2000" b="1">
              <a:solidFill>
                <a:schemeClr val="bg1"/>
              </a:solidFill>
              <a:sym typeface="+mn-ea"/>
            </a:endParaRPr>
          </a:p>
          <a:p>
            <a:pPr algn="l"/>
            <a:r>
              <a:rPr lang="zh-CN" altLang="en-US" sz="2000" b="1">
                <a:solidFill>
                  <a:schemeClr val="bg1"/>
                </a:solidFill>
                <a:sym typeface="+mn-ea"/>
              </a:rPr>
              <a:t>Trong quá trình phản ứng, số nguyên tử H và số nguyên tử O có thay đổi không?</a:t>
            </a:r>
            <a:endParaRPr lang="zh-CN" altLang="en-US" sz="2000" b="1">
              <a:solidFill>
                <a:schemeClr val="bg1"/>
              </a:solidFill>
              <a:sym typeface="+mn-ea"/>
            </a:endParaRPr>
          </a:p>
          <a:p>
            <a:pPr algn="l"/>
            <a:r>
              <a:rPr lang="zh-CN" altLang="en-US" sz="2000" b="1">
                <a:solidFill>
                  <a:schemeClr val="tx1"/>
                </a:solidFill>
                <a:sym typeface="+mn-ea"/>
              </a:rPr>
              <a:t>A. Thay đổi theo chiều tăng dần. 		</a:t>
            </a:r>
            <a:r>
              <a:rPr lang="en-US" altLang="zh-CN" sz="2000" b="1">
                <a:solidFill>
                  <a:schemeClr val="tx1"/>
                </a:solidFill>
                <a:sym typeface="+mn-ea"/>
              </a:rPr>
              <a:t>                </a:t>
            </a:r>
            <a:r>
              <a:rPr lang="zh-CN" altLang="en-US" sz="2000" b="1">
                <a:solidFill>
                  <a:schemeClr val="tx1"/>
                </a:solidFill>
                <a:sym typeface="+mn-ea"/>
              </a:rPr>
              <a:t>B. Thay đổi theo chiều giảm dần.</a:t>
            </a:r>
            <a:endParaRPr lang="zh-CN" altLang="en-US" sz="2000" b="1">
              <a:solidFill>
                <a:schemeClr val="tx1"/>
              </a:solidFill>
              <a:sym typeface="+mn-ea"/>
            </a:endParaRPr>
          </a:p>
          <a:p>
            <a:pPr algn="l"/>
            <a:r>
              <a:rPr lang="zh-CN" altLang="en-US" sz="2000" b="1">
                <a:solidFill>
                  <a:schemeClr val="tx1"/>
                </a:solidFill>
                <a:sym typeface="+mn-ea"/>
              </a:rPr>
              <a:t>C. Không thay đổi. 				D. H tăng còn O giảm. </a:t>
            </a:r>
            <a:endParaRPr lang="zh-CN" altLang="en-US" sz="2000" b="1">
              <a:solidFill>
                <a:schemeClr val="tx1"/>
              </a:solidFill>
              <a:sym typeface="+mn-ea"/>
            </a:endParaRPr>
          </a:p>
          <a:p>
            <a:pPr algn="l"/>
            <a:r>
              <a:rPr lang="zh-CN" altLang="en-US" sz="2000" b="1">
                <a:solidFill>
                  <a:schemeClr val="accent6"/>
                </a:solidFill>
                <a:sym typeface="+mn-ea"/>
              </a:rPr>
              <a:t>Câu 4:</a:t>
            </a:r>
            <a:r>
              <a:rPr lang="zh-CN" altLang="en-US" sz="2000" b="1">
                <a:solidFill>
                  <a:schemeClr val="bg1"/>
                </a:solidFill>
                <a:sym typeface="+mn-ea"/>
              </a:rPr>
              <a:t> Dấu hiệu nào giúp ta có thể nhận biết có phản ứng hoá học xảy ra?</a:t>
            </a:r>
            <a:endParaRPr lang="zh-CN" altLang="en-US" sz="2000" b="1">
              <a:solidFill>
                <a:schemeClr val="bg1"/>
              </a:solidFill>
              <a:sym typeface="+mn-ea"/>
            </a:endParaRPr>
          </a:p>
          <a:p>
            <a:pPr algn="l"/>
            <a:r>
              <a:rPr lang="zh-CN" altLang="en-US" sz="2000" b="1">
                <a:solidFill>
                  <a:schemeClr val="tx1"/>
                </a:solidFill>
                <a:sym typeface="+mn-ea"/>
              </a:rPr>
              <a:t>A. Có chất kết tủa (chất không tan).	</a:t>
            </a:r>
            <a:r>
              <a:rPr lang="en-US" altLang="zh-CN" sz="2000" b="1">
                <a:solidFill>
                  <a:schemeClr val="tx1"/>
                </a:solidFill>
                <a:sym typeface="+mn-ea"/>
              </a:rPr>
              <a:t>                </a:t>
            </a:r>
            <a:r>
              <a:rPr lang="zh-CN" altLang="en-US" sz="2000" b="1">
                <a:solidFill>
                  <a:schemeClr val="tx1"/>
                </a:solidFill>
                <a:sym typeface="+mn-ea"/>
              </a:rPr>
              <a:t>B. Có chất khí thoát ra (sủi bọt).</a:t>
            </a:r>
            <a:endParaRPr lang="zh-CN" altLang="en-US" sz="2000" b="1">
              <a:solidFill>
                <a:schemeClr val="tx1"/>
              </a:solidFill>
              <a:sym typeface="+mn-ea"/>
            </a:endParaRPr>
          </a:p>
          <a:p>
            <a:pPr algn="l"/>
            <a:r>
              <a:rPr lang="zh-CN" altLang="en-US" sz="2000" b="1">
                <a:solidFill>
                  <a:schemeClr val="tx1"/>
                </a:solidFill>
                <a:sym typeface="+mn-ea"/>
              </a:rPr>
              <a:t>C. Có sự thay đổi màu sắc. 			D. Một trong số các dấu hiệu trên.</a:t>
            </a:r>
            <a:endParaRPr lang="zh-CN" altLang="en-US" sz="2000" b="1">
              <a:solidFill>
                <a:schemeClr val="tx1"/>
              </a:solidFill>
              <a:sym typeface="+mn-ea"/>
            </a:endParaRPr>
          </a:p>
          <a:p>
            <a:pPr algn="l"/>
            <a:r>
              <a:rPr lang="zh-CN" altLang="en-US" sz="2000" b="1">
                <a:solidFill>
                  <a:schemeClr val="accent6"/>
                </a:solidFill>
                <a:sym typeface="+mn-ea"/>
              </a:rPr>
              <a:t>C</a:t>
            </a:r>
            <a:r>
              <a:rPr lang="en-US" altLang="zh-CN" sz="2000" b="1">
                <a:solidFill>
                  <a:schemeClr val="accent6"/>
                </a:solidFill>
                <a:sym typeface="+mn-ea"/>
              </a:rPr>
              <a:t>â</a:t>
            </a:r>
            <a:r>
              <a:rPr lang="zh-CN" altLang="en-US" sz="2000" b="1">
                <a:solidFill>
                  <a:schemeClr val="accent6"/>
                </a:solidFill>
                <a:sym typeface="+mn-ea"/>
              </a:rPr>
              <a:t>u 5.</a:t>
            </a:r>
            <a:r>
              <a:rPr lang="zh-CN" altLang="en-US" sz="2000" b="1">
                <a:solidFill>
                  <a:schemeClr val="bg1"/>
                </a:solidFill>
                <a:sym typeface="+mn-ea"/>
              </a:rPr>
              <a:t> Cho các phản ứng sau:</a:t>
            </a:r>
            <a:endParaRPr lang="zh-CN" altLang="en-US" sz="2000" b="1">
              <a:solidFill>
                <a:schemeClr val="bg1"/>
              </a:solidFill>
              <a:sym typeface="+mn-ea"/>
            </a:endParaRPr>
          </a:p>
          <a:p>
            <a:pPr algn="l"/>
            <a:r>
              <a:rPr lang="zh-CN" altLang="en-US" sz="2000" b="1">
                <a:solidFill>
                  <a:schemeClr val="tx1"/>
                </a:solidFill>
                <a:sym typeface="+mn-ea"/>
              </a:rPr>
              <a:t> (1) Điểu chế oxygen bằng cách đun nóng thuốc tím (KMnO4), ngừng cung cấp nhiệt, phản ứng dừng lại; </a:t>
            </a:r>
            <a:endParaRPr lang="zh-CN" altLang="en-US" sz="2000" b="1">
              <a:solidFill>
                <a:schemeClr val="tx1"/>
              </a:solidFill>
              <a:sym typeface="+mn-ea"/>
            </a:endParaRPr>
          </a:p>
          <a:p>
            <a:pPr algn="l"/>
            <a:r>
              <a:rPr lang="zh-CN" altLang="en-US" sz="2000" b="1">
                <a:solidFill>
                  <a:schemeClr val="tx1"/>
                </a:solidFill>
                <a:sym typeface="+mn-ea"/>
              </a:rPr>
              <a:t>(2) Nung đá vôi (CaCO3); </a:t>
            </a:r>
            <a:endParaRPr lang="zh-CN" altLang="en-US" sz="2000" b="1">
              <a:solidFill>
                <a:schemeClr val="tx1"/>
              </a:solidFill>
              <a:sym typeface="+mn-ea"/>
            </a:endParaRPr>
          </a:p>
          <a:p>
            <a:pPr algn="l"/>
            <a:r>
              <a:rPr lang="zh-CN" altLang="en-US" sz="2000" b="1">
                <a:solidFill>
                  <a:schemeClr val="tx1"/>
                </a:solidFill>
                <a:sym typeface="+mn-ea"/>
              </a:rPr>
              <a:t>(3) Tôi vôi (CaO với nước); </a:t>
            </a:r>
            <a:endParaRPr lang="zh-CN" altLang="en-US" sz="2000" b="1">
              <a:solidFill>
                <a:schemeClr val="tx1"/>
              </a:solidFill>
              <a:sym typeface="+mn-ea"/>
            </a:endParaRPr>
          </a:p>
          <a:p>
            <a:pPr algn="l"/>
            <a:r>
              <a:rPr lang="zh-CN" altLang="en-US" sz="2000" b="1">
                <a:solidFill>
                  <a:schemeClr val="tx1"/>
                </a:solidFill>
                <a:sym typeface="+mn-ea"/>
              </a:rPr>
              <a:t>(4) Cho dung dịch HC</a:t>
            </a:r>
            <a:r>
              <a:rPr lang="en-US" altLang="zh-CN" sz="2000" b="1">
                <a:solidFill>
                  <a:schemeClr val="tx1"/>
                </a:solidFill>
                <a:sym typeface="+mn-ea"/>
              </a:rPr>
              <a:t>l</a:t>
            </a:r>
            <a:r>
              <a:rPr lang="zh-CN" altLang="en-US" sz="2000" b="1">
                <a:solidFill>
                  <a:schemeClr val="tx1"/>
                </a:solidFill>
                <a:sym typeface="+mn-ea"/>
              </a:rPr>
              <a:t> tác dụng với dung dịch</a:t>
            </a:r>
            <a:r>
              <a:rPr lang="en-US" altLang="zh-CN" sz="2000" b="1">
                <a:solidFill>
                  <a:schemeClr val="tx1"/>
                </a:solidFill>
                <a:sym typeface="+mn-ea"/>
              </a:rPr>
              <a:t> </a:t>
            </a:r>
            <a:r>
              <a:rPr lang="zh-CN" altLang="en-US" sz="2000" b="1">
                <a:solidFill>
                  <a:schemeClr val="tx1"/>
                </a:solidFill>
                <a:sym typeface="+mn-ea"/>
              </a:rPr>
              <a:t>NaOH, ống nghiệm nóng lên.</a:t>
            </a:r>
            <a:endParaRPr lang="zh-CN" altLang="en-US" sz="2000" b="1">
              <a:solidFill>
                <a:schemeClr val="tx1"/>
              </a:solidFill>
              <a:sym typeface="+mn-ea"/>
            </a:endParaRPr>
          </a:p>
          <a:p>
            <a:pPr algn="l"/>
            <a:r>
              <a:rPr lang="zh-CN" altLang="en-US" sz="2000" b="1">
                <a:solidFill>
                  <a:schemeClr val="tx1"/>
                </a:solidFill>
                <a:sym typeface="+mn-ea"/>
              </a:rPr>
              <a:t>(5) Quang hợp của cây xanh.</a:t>
            </a:r>
            <a:endParaRPr lang="zh-CN" altLang="en-US" sz="2000" b="1">
              <a:solidFill>
                <a:schemeClr val="tx1"/>
              </a:solidFill>
              <a:sym typeface="+mn-ea"/>
            </a:endParaRPr>
          </a:p>
          <a:p>
            <a:pPr algn="l"/>
            <a:r>
              <a:rPr lang="zh-CN" altLang="en-US" sz="2000" b="1">
                <a:solidFill>
                  <a:schemeClr val="tx1"/>
                </a:solidFill>
                <a:sym typeface="+mn-ea"/>
              </a:rPr>
              <a:t>Các phản ứng thu nhiệt là</a:t>
            </a:r>
            <a:endParaRPr lang="zh-CN" altLang="en-US" sz="2000" b="1">
              <a:solidFill>
                <a:schemeClr val="tx1"/>
              </a:solidFill>
              <a:sym typeface="+mn-ea"/>
            </a:endParaRPr>
          </a:p>
          <a:p>
            <a:pPr algn="l"/>
            <a:r>
              <a:rPr lang="en-US" altLang="zh-CN" sz="2000" b="1">
                <a:solidFill>
                  <a:schemeClr val="tx1"/>
                </a:solidFill>
                <a:sym typeface="+mn-ea"/>
              </a:rPr>
              <a:t>          </a:t>
            </a:r>
            <a:r>
              <a:rPr lang="zh-CN" altLang="en-US" sz="2000" b="1">
                <a:solidFill>
                  <a:schemeClr val="tx1"/>
                </a:solidFill>
                <a:sym typeface="+mn-ea"/>
              </a:rPr>
              <a:t>A. (1); (2) và (5).	B.(l); (3) và (4).</a:t>
            </a:r>
            <a:r>
              <a:rPr lang="en-US" altLang="zh-CN" sz="2000" b="1">
                <a:solidFill>
                  <a:schemeClr val="tx1"/>
                </a:solidFill>
                <a:sym typeface="+mn-ea"/>
              </a:rPr>
              <a:t>          C</a:t>
            </a:r>
            <a:r>
              <a:rPr lang="zh-CN" altLang="en-US" sz="2000" b="1">
                <a:solidFill>
                  <a:schemeClr val="tx1"/>
                </a:solidFill>
                <a:sym typeface="+mn-ea"/>
              </a:rPr>
              <a:t>. (2); (3) và (5).	D. (2); (4) và (5).</a:t>
            </a:r>
            <a:endParaRPr lang="zh-CN" altLang="en-US" sz="2000" b="1">
              <a:solidFill>
                <a:schemeClr val="tx1"/>
              </a:solidFill>
              <a:sym typeface="+mn-ea"/>
            </a:endParaRP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p>
            <a:r>
              <a:rPr lang="en-US" sz="2800" b="1">
                <a:solidFill>
                  <a:schemeClr val="accent2">
                    <a:lumMod val="20000"/>
                    <a:lumOff val="80000"/>
                  </a:schemeClr>
                </a:solidFill>
              </a:rPr>
              <a:t>BỘ CÂU HỎI SỐ 1</a:t>
            </a:r>
            <a:endParaRPr lang="en-US" sz="2800" b="1">
              <a:solidFill>
                <a:schemeClr val="accent2">
                  <a:lumMod val="20000"/>
                  <a:lumOff val="80000"/>
                </a:schemeClr>
              </a:solidFill>
            </a:endParaRPr>
          </a:p>
        </p:txBody>
      </p:sp>
      <p:pic>
        <p:nvPicPr>
          <p:cNvPr id="46125" name="图片 46124" descr="png-0730"/>
          <p:cNvPicPr>
            <a:picLocks noChangeAspect="1"/>
          </p:cNvPicPr>
          <p:nvPr>
            <p:ph sz="half" idx="2"/>
          </p:nvPr>
        </p:nvPicPr>
        <p:blipFill>
          <a:blip r:embed="rId2"/>
          <a:stretch>
            <a:fillRect/>
          </a:stretch>
        </p:blipFill>
        <p:spPr>
          <a:xfrm>
            <a:off x="9247505" y="534670"/>
            <a:ext cx="514350" cy="514350"/>
          </a:xfrm>
          <a:prstGeom prst="rect">
            <a:avLst/>
          </a:prstGeom>
          <a:noFill/>
          <a:ln w="9525">
            <a:noFill/>
          </a:ln>
        </p:spPr>
      </p:pic>
      <p:pic>
        <p:nvPicPr>
          <p:cNvPr id="16" name="图片 46124" descr="png-0730"/>
          <p:cNvPicPr>
            <a:picLocks noChangeAspect="1"/>
          </p:cNvPicPr>
          <p:nvPr/>
        </p:nvPicPr>
        <p:blipFill>
          <a:blip r:embed="rId2"/>
          <a:stretch>
            <a:fillRect/>
          </a:stretch>
        </p:blipFill>
        <p:spPr>
          <a:xfrm>
            <a:off x="133985" y="1878965"/>
            <a:ext cx="451485" cy="451485"/>
          </a:xfrm>
          <a:prstGeom prst="rect">
            <a:avLst/>
          </a:prstGeom>
          <a:noFill/>
          <a:ln w="9525">
            <a:noFill/>
          </a:ln>
        </p:spPr>
      </p:pic>
      <p:pic>
        <p:nvPicPr>
          <p:cNvPr id="17" name="图片 46124" descr="png-0730"/>
          <p:cNvPicPr>
            <a:picLocks noChangeAspect="1"/>
          </p:cNvPicPr>
          <p:nvPr/>
        </p:nvPicPr>
        <p:blipFill>
          <a:blip r:embed="rId2"/>
          <a:stretch>
            <a:fillRect/>
          </a:stretch>
        </p:blipFill>
        <p:spPr>
          <a:xfrm>
            <a:off x="142875" y="3054350"/>
            <a:ext cx="489585" cy="489585"/>
          </a:xfrm>
          <a:prstGeom prst="rect">
            <a:avLst/>
          </a:prstGeom>
          <a:noFill/>
          <a:ln w="9525">
            <a:noFill/>
          </a:ln>
        </p:spPr>
      </p:pic>
      <p:pic>
        <p:nvPicPr>
          <p:cNvPr id="18" name="图片 46124" descr="png-0730"/>
          <p:cNvPicPr>
            <a:picLocks noChangeAspect="1"/>
          </p:cNvPicPr>
          <p:nvPr/>
        </p:nvPicPr>
        <p:blipFill>
          <a:blip r:embed="rId2"/>
          <a:stretch>
            <a:fillRect/>
          </a:stretch>
        </p:blipFill>
        <p:spPr>
          <a:xfrm>
            <a:off x="5544820" y="4003675"/>
            <a:ext cx="442595" cy="442595"/>
          </a:xfrm>
          <a:prstGeom prst="rect">
            <a:avLst/>
          </a:prstGeom>
          <a:noFill/>
          <a:ln w="9525">
            <a:noFill/>
          </a:ln>
        </p:spPr>
      </p:pic>
      <p:pic>
        <p:nvPicPr>
          <p:cNvPr id="19" name="图片 46124" descr="png-0730"/>
          <p:cNvPicPr>
            <a:picLocks noChangeAspect="1"/>
          </p:cNvPicPr>
          <p:nvPr/>
        </p:nvPicPr>
        <p:blipFill>
          <a:blip r:embed="rId2"/>
          <a:stretch>
            <a:fillRect/>
          </a:stretch>
        </p:blipFill>
        <p:spPr>
          <a:xfrm>
            <a:off x="734695" y="6394450"/>
            <a:ext cx="434975" cy="43497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8" name="Picture 6" descr="7"/>
          <p:cNvPicPr>
            <a:picLocks noChangeAspect="1"/>
          </p:cNvPicPr>
          <p:nvPr>
            <p:ph sz="half" idx="1"/>
          </p:nvPr>
        </p:nvPicPr>
        <p:blipFill>
          <a:blip r:embed="rId1"/>
          <a:stretch>
            <a:fillRect/>
          </a:stretch>
        </p:blipFill>
        <p:spPr>
          <a:xfrm>
            <a:off x="2933065" y="3286760"/>
            <a:ext cx="990600" cy="1428750"/>
          </a:xfrm>
          <a:prstGeom prst="rect">
            <a:avLst/>
          </a:prstGeom>
          <a:noFill/>
          <a:ln w="9525">
            <a:noFill/>
          </a:ln>
        </p:spPr>
      </p:pic>
      <p:sp>
        <p:nvSpPr>
          <p:cNvPr id="12" name="圆角矩形 11"/>
          <p:cNvSpPr/>
          <p:nvPr/>
        </p:nvSpPr>
        <p:spPr>
          <a:xfrm>
            <a:off x="0" y="13970"/>
            <a:ext cx="12192635" cy="682942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l"/>
            <a:r>
              <a:rPr lang="zh-CN" altLang="en-US" sz="2200" b="1">
                <a:solidFill>
                  <a:schemeClr val="accent6"/>
                </a:solidFill>
                <a:sym typeface="+mn-ea"/>
              </a:rPr>
              <a:t>Câu 1:</a:t>
            </a:r>
            <a:r>
              <a:rPr lang="en-US" altLang="zh-CN" sz="2200" b="1">
                <a:solidFill>
                  <a:schemeClr val="accent6"/>
                </a:solidFill>
                <a:sym typeface="+mn-ea"/>
              </a:rPr>
              <a:t> </a:t>
            </a:r>
            <a:r>
              <a:rPr lang="zh-CN" altLang="en-US" sz="2200" b="1">
                <a:solidFill>
                  <a:schemeClr val="bg1"/>
                </a:solidFill>
                <a:sym typeface="+mn-ea"/>
              </a:rPr>
              <a:t>Phản ứng sau là phản ứng gì?</a:t>
            </a:r>
            <a:endParaRPr lang="zh-CN" altLang="en-US" sz="2200" b="1">
              <a:solidFill>
                <a:schemeClr val="bg1"/>
              </a:solidFill>
              <a:sym typeface="+mn-ea"/>
            </a:endParaRPr>
          </a:p>
          <a:p>
            <a:pPr algn="l"/>
            <a:r>
              <a:rPr lang="zh-CN" altLang="en-US" sz="2200" b="1">
                <a:solidFill>
                  <a:schemeClr val="tx1"/>
                </a:solidFill>
                <a:sym typeface="+mn-ea"/>
              </a:rPr>
              <a:t>Phản ứng phân hủy copper (II) hydroxide thành copper (II) oxide và hơi nước thì cần cung cấp năng</a:t>
            </a:r>
            <a:r>
              <a:rPr lang="en-US" altLang="zh-CN" sz="2200" b="1">
                <a:solidFill>
                  <a:schemeClr val="tx1"/>
                </a:solidFill>
                <a:sym typeface="+mn-ea"/>
              </a:rPr>
              <a:t> </a:t>
            </a:r>
            <a:r>
              <a:rPr lang="zh-CN" altLang="en-US" sz="2200" b="1">
                <a:solidFill>
                  <a:schemeClr val="tx1"/>
                </a:solidFill>
                <a:sym typeface="+mn-ea"/>
              </a:rPr>
              <a:t> lượng dưới dạng nhiệt bằng cách đun nóng. Khi ngừng cung cấp nhiệt, phản ứng cũng dừng lại</a:t>
            </a:r>
            <a:endParaRPr lang="zh-CN" altLang="en-US" sz="2200" b="1">
              <a:solidFill>
                <a:schemeClr val="tx1"/>
              </a:solidFill>
              <a:sym typeface="+mn-ea"/>
            </a:endParaRPr>
          </a:p>
          <a:p>
            <a:pPr algn="l"/>
            <a:r>
              <a:rPr lang="zh-CN" altLang="en-US" sz="2200" b="1">
                <a:solidFill>
                  <a:schemeClr val="tx1"/>
                </a:solidFill>
                <a:sym typeface="+mn-ea"/>
              </a:rPr>
              <a:t>A. Phản ứng tỏa nhiệt. 			B. Phản ứng thu nhiệt.</a:t>
            </a:r>
            <a:endParaRPr lang="zh-CN" altLang="en-US" sz="2200" b="1">
              <a:solidFill>
                <a:schemeClr val="tx1"/>
              </a:solidFill>
              <a:sym typeface="+mn-ea"/>
            </a:endParaRPr>
          </a:p>
          <a:p>
            <a:pPr algn="l"/>
            <a:r>
              <a:rPr lang="zh-CN" altLang="en-US" sz="2200" b="1">
                <a:solidFill>
                  <a:schemeClr val="tx1"/>
                </a:solidFill>
                <a:sym typeface="+mn-ea"/>
              </a:rPr>
              <a:t>B. Phản ứng phân hủy. 			C. Phản ứng trao đổi.</a:t>
            </a:r>
            <a:endParaRPr lang="zh-CN" altLang="en-US" sz="2200" b="1">
              <a:solidFill>
                <a:schemeClr val="tx1"/>
              </a:solidFill>
              <a:sym typeface="+mn-ea"/>
            </a:endParaRPr>
          </a:p>
          <a:p>
            <a:pPr algn="l"/>
            <a:r>
              <a:rPr lang="zh-CN" altLang="en-US" sz="2200" b="1">
                <a:solidFill>
                  <a:schemeClr val="accent6"/>
                </a:solidFill>
                <a:sym typeface="+mn-ea"/>
              </a:rPr>
              <a:t>Câu 2:</a:t>
            </a:r>
            <a:r>
              <a:rPr lang="zh-CN" altLang="en-US" sz="2200" b="1">
                <a:solidFill>
                  <a:schemeClr val="tx1"/>
                </a:solidFill>
                <a:sym typeface="+mn-ea"/>
              </a:rPr>
              <a:t> </a:t>
            </a:r>
            <a:r>
              <a:rPr lang="zh-CN" altLang="en-US" sz="2200" b="1">
                <a:solidFill>
                  <a:schemeClr val="bg1"/>
                </a:solidFill>
                <a:sym typeface="+mn-ea"/>
              </a:rPr>
              <a:t>Than (thành phần chính là carbon) cháy trong không khí tạo thành khí carbon dioxide. </a:t>
            </a:r>
            <a:r>
              <a:rPr lang="en-US" altLang="zh-CN" sz="2200" b="1">
                <a:solidFill>
                  <a:schemeClr val="bg1"/>
                </a:solidFill>
                <a:sym typeface="+mn-ea"/>
              </a:rPr>
              <a:t> </a:t>
            </a:r>
            <a:r>
              <a:rPr lang="zh-CN" altLang="en-US" sz="2200" b="1">
                <a:solidFill>
                  <a:schemeClr val="bg1"/>
                </a:solidFill>
                <a:sym typeface="+mn-ea"/>
              </a:rPr>
              <a:t>Trong quá trình phản ứng, lượng chất nào tăng dần? </a:t>
            </a:r>
            <a:endParaRPr lang="zh-CN" altLang="en-US" sz="2200" b="1">
              <a:solidFill>
                <a:schemeClr val="tx1"/>
              </a:solidFill>
              <a:sym typeface="+mn-ea"/>
            </a:endParaRPr>
          </a:p>
          <a:p>
            <a:pPr algn="l"/>
            <a:r>
              <a:rPr lang="zh-CN" altLang="en-US" sz="2200" b="1">
                <a:solidFill>
                  <a:schemeClr val="tx1"/>
                </a:solidFill>
                <a:sym typeface="+mn-ea"/>
              </a:rPr>
              <a:t>A. Carbon dioxide tăng dần. </a:t>
            </a:r>
            <a:r>
              <a:rPr lang="en-US" altLang="zh-CN" sz="2200" b="1">
                <a:solidFill>
                  <a:schemeClr val="tx1"/>
                </a:solidFill>
                <a:sym typeface="+mn-ea"/>
              </a:rPr>
              <a:t>    </a:t>
            </a:r>
            <a:r>
              <a:rPr lang="zh-CN" altLang="en-US" sz="2200" b="1">
                <a:solidFill>
                  <a:schemeClr val="tx1"/>
                </a:solidFill>
                <a:sym typeface="+mn-ea"/>
              </a:rPr>
              <a:t>B. Oxygen tăng dần</a:t>
            </a:r>
            <a:r>
              <a:rPr lang="en-US" altLang="zh-CN" sz="2200" b="1">
                <a:solidFill>
                  <a:schemeClr val="tx1"/>
                </a:solidFill>
                <a:sym typeface="+mn-ea"/>
              </a:rPr>
              <a:t>     </a:t>
            </a:r>
            <a:r>
              <a:rPr lang="zh-CN" altLang="en-US" sz="2200" b="1">
                <a:solidFill>
                  <a:schemeClr val="tx1"/>
                </a:solidFill>
                <a:sym typeface="+mn-ea"/>
              </a:rPr>
              <a:t>C. Carbon tăng dần. </a:t>
            </a:r>
            <a:r>
              <a:rPr lang="en-US" altLang="zh-CN" sz="2200" b="1">
                <a:solidFill>
                  <a:schemeClr val="tx1"/>
                </a:solidFill>
                <a:sym typeface="+mn-ea"/>
              </a:rPr>
              <a:t>    </a:t>
            </a:r>
            <a:r>
              <a:rPr lang="zh-CN" altLang="en-US" sz="2200" b="1">
                <a:solidFill>
                  <a:schemeClr val="tx1"/>
                </a:solidFill>
                <a:sym typeface="+mn-ea"/>
              </a:rPr>
              <a:t>D. Tất cả đều tăng</a:t>
            </a:r>
            <a:endParaRPr lang="zh-CN" altLang="en-US" sz="2200" b="1">
              <a:solidFill>
                <a:schemeClr val="tx1"/>
              </a:solidFill>
              <a:sym typeface="+mn-ea"/>
            </a:endParaRPr>
          </a:p>
          <a:p>
            <a:pPr algn="l"/>
            <a:r>
              <a:rPr lang="zh-CN" altLang="en-US" sz="2200" b="1">
                <a:solidFill>
                  <a:schemeClr val="accent6"/>
                </a:solidFill>
                <a:sym typeface="+mn-ea"/>
              </a:rPr>
              <a:t>Câu 3:</a:t>
            </a:r>
            <a:r>
              <a:rPr lang="zh-CN" altLang="en-US" sz="2200" b="1">
                <a:solidFill>
                  <a:schemeClr val="tx1"/>
                </a:solidFill>
                <a:sym typeface="+mn-ea"/>
              </a:rPr>
              <a:t> </a:t>
            </a:r>
            <a:r>
              <a:rPr lang="zh-CN" altLang="en-US" sz="2200" b="1">
                <a:solidFill>
                  <a:schemeClr val="bg1"/>
                </a:solidFill>
                <a:sym typeface="+mn-ea"/>
              </a:rPr>
              <a:t>Phản ứng hóa học là gì?</a:t>
            </a:r>
            <a:endParaRPr lang="zh-CN" altLang="en-US" sz="2200" b="1">
              <a:solidFill>
                <a:schemeClr val="bg1"/>
              </a:solidFill>
              <a:sym typeface="+mn-ea"/>
            </a:endParaRPr>
          </a:p>
          <a:p>
            <a:pPr algn="l"/>
            <a:r>
              <a:rPr lang="zh-CN" altLang="en-US" sz="2200" b="1">
                <a:solidFill>
                  <a:schemeClr val="tx1"/>
                </a:solidFill>
                <a:sym typeface="+mn-ea"/>
              </a:rPr>
              <a:t>A. Quá trình biến đổi từ chất rắn sang chất khí</a:t>
            </a:r>
            <a:r>
              <a:rPr lang="en-US" altLang="zh-CN" sz="2200" b="1">
                <a:solidFill>
                  <a:schemeClr val="tx1"/>
                </a:solidFill>
                <a:sym typeface="+mn-ea"/>
              </a:rPr>
              <a:t>        </a:t>
            </a:r>
            <a:r>
              <a:rPr lang="zh-CN" altLang="en-US" sz="2200" b="1">
                <a:solidFill>
                  <a:schemeClr val="tx1"/>
                </a:solidFill>
                <a:sym typeface="+mn-ea"/>
              </a:rPr>
              <a:t>B. Quá trình biến đổi từ chất khí sang chất lỏng</a:t>
            </a:r>
            <a:endParaRPr lang="zh-CN" altLang="en-US" sz="2200" b="1">
              <a:solidFill>
                <a:schemeClr val="tx1"/>
              </a:solidFill>
              <a:sym typeface="+mn-ea"/>
            </a:endParaRPr>
          </a:p>
          <a:p>
            <a:pPr algn="l"/>
            <a:r>
              <a:rPr lang="zh-CN" altLang="en-US" sz="2200" b="1">
                <a:solidFill>
                  <a:schemeClr val="tx1"/>
                </a:solidFill>
                <a:sym typeface="+mn-ea"/>
              </a:rPr>
              <a:t>C. Quá trình biến đổi từ chất này thành chất khác</a:t>
            </a:r>
            <a:r>
              <a:rPr lang="en-US" altLang="zh-CN" sz="2200" b="1">
                <a:solidFill>
                  <a:schemeClr val="tx1"/>
                </a:solidFill>
                <a:sym typeface="+mn-ea"/>
              </a:rPr>
              <a:t>   </a:t>
            </a:r>
            <a:r>
              <a:rPr lang="zh-CN" altLang="en-US" sz="2200" b="1">
                <a:solidFill>
                  <a:schemeClr val="tx1"/>
                </a:solidFill>
                <a:sym typeface="+mn-ea"/>
              </a:rPr>
              <a:t>D. Tất cả các ý trên</a:t>
            </a:r>
            <a:endParaRPr lang="zh-CN" altLang="en-US" sz="2200" b="1">
              <a:solidFill>
                <a:schemeClr val="tx1"/>
              </a:solidFill>
              <a:sym typeface="+mn-ea"/>
            </a:endParaRPr>
          </a:p>
          <a:p>
            <a:pPr algn="l"/>
            <a:r>
              <a:rPr lang="zh-CN" altLang="en-US" sz="2200" b="1">
                <a:solidFill>
                  <a:schemeClr val="accent6"/>
                </a:solidFill>
                <a:sym typeface="+mn-ea"/>
              </a:rPr>
              <a:t>Câu 4: </a:t>
            </a:r>
            <a:r>
              <a:rPr lang="zh-CN" altLang="en-US" sz="2200" b="1">
                <a:solidFill>
                  <a:schemeClr val="bg1"/>
                </a:solidFill>
                <a:sym typeface="+mn-ea"/>
              </a:rPr>
              <a:t>Trong phản ứng giữa oxygen và hydrogen, nếu oxygen hết thì phản ứng có xảy ra nữa không?</a:t>
            </a:r>
            <a:endParaRPr lang="zh-CN" altLang="en-US" sz="2200" b="1">
              <a:solidFill>
                <a:schemeClr val="bg1"/>
              </a:solidFill>
              <a:sym typeface="+mn-ea"/>
            </a:endParaRPr>
          </a:p>
          <a:p>
            <a:pPr algn="l"/>
            <a:r>
              <a:rPr lang="zh-CN" altLang="en-US" sz="2200" b="1">
                <a:solidFill>
                  <a:schemeClr val="tx1"/>
                </a:solidFill>
                <a:sym typeface="+mn-ea"/>
              </a:rPr>
              <a:t>A. Phản ứng vẫn tiếp tục.</a:t>
            </a:r>
            <a:r>
              <a:rPr lang="en-US" altLang="zh-CN" sz="2200" b="1">
                <a:solidFill>
                  <a:schemeClr val="tx1"/>
                </a:solidFill>
                <a:sym typeface="+mn-ea"/>
              </a:rPr>
              <a:t>                                            </a:t>
            </a:r>
            <a:r>
              <a:rPr lang="zh-CN" altLang="en-US" sz="2200" b="1">
                <a:solidFill>
                  <a:schemeClr val="tx1"/>
                </a:solidFill>
                <a:sym typeface="+mn-ea"/>
              </a:rPr>
              <a:t>B. </a:t>
            </a:r>
            <a:r>
              <a:rPr lang="zh-CN" altLang="en-US" sz="2200" b="1">
                <a:solidFill>
                  <a:schemeClr val="tx1"/>
                </a:solidFill>
                <a:sym typeface="+mn-ea"/>
              </a:rPr>
              <a:t>Phản ứng tiếp tục giữa hydrogen và sản phẩm. </a:t>
            </a:r>
            <a:endParaRPr lang="zh-CN" altLang="en-US" sz="2200" b="1">
              <a:solidFill>
                <a:schemeClr val="tx1"/>
              </a:solidFill>
              <a:sym typeface="+mn-ea"/>
            </a:endParaRPr>
          </a:p>
          <a:p>
            <a:pPr algn="l"/>
            <a:r>
              <a:rPr lang="zh-CN" altLang="en-US" sz="2200" b="1">
                <a:solidFill>
                  <a:schemeClr val="tx1"/>
                </a:solidFill>
                <a:sym typeface="+mn-ea"/>
              </a:rPr>
              <a:t>C. Phản ứng tiếp tục nếu dùng nhiệt độ xúc tác.</a:t>
            </a:r>
            <a:r>
              <a:rPr lang="en-US" altLang="zh-CN" sz="2200" b="1">
                <a:solidFill>
                  <a:schemeClr val="tx1"/>
                </a:solidFill>
                <a:sym typeface="+mn-ea"/>
              </a:rPr>
              <a:t>    </a:t>
            </a:r>
            <a:r>
              <a:rPr lang="zh-CN" altLang="en-US" sz="2200" b="1">
                <a:solidFill>
                  <a:schemeClr val="tx1"/>
                </a:solidFill>
                <a:sym typeface="+mn-ea"/>
              </a:rPr>
              <a:t>D. </a:t>
            </a:r>
            <a:r>
              <a:rPr lang="zh-CN" altLang="en-US" sz="2200" b="1">
                <a:solidFill>
                  <a:schemeClr val="tx1"/>
                </a:solidFill>
                <a:sym typeface="+mn-ea"/>
              </a:rPr>
              <a:t>Phản ứng dừng lại.</a:t>
            </a:r>
            <a:endParaRPr lang="zh-CN" altLang="en-US" sz="2200" b="1">
              <a:solidFill>
                <a:schemeClr val="tx1"/>
              </a:solidFill>
              <a:sym typeface="+mn-ea"/>
            </a:endParaRPr>
          </a:p>
          <a:p>
            <a:pPr algn="l"/>
            <a:r>
              <a:rPr lang="zh-CN" altLang="en-US" sz="2200" b="1">
                <a:solidFill>
                  <a:schemeClr val="accent6"/>
                </a:solidFill>
                <a:sym typeface="+mn-ea"/>
              </a:rPr>
              <a:t>Câu 5:</a:t>
            </a:r>
            <a:r>
              <a:rPr lang="zh-CN" altLang="en-US" sz="2200" b="1">
                <a:solidFill>
                  <a:schemeClr val="bg1"/>
                </a:solidFill>
                <a:sym typeface="+mn-ea"/>
              </a:rPr>
              <a:t> Trong phản ứng hóa học, liên kết giữa nguyên tử trong các phân tử như thế nào?</a:t>
            </a:r>
            <a:endParaRPr lang="zh-CN" altLang="en-US" sz="2200" b="1">
              <a:solidFill>
                <a:schemeClr val="bg1"/>
              </a:solidFill>
              <a:sym typeface="+mn-ea"/>
            </a:endParaRPr>
          </a:p>
          <a:p>
            <a:pPr algn="l"/>
            <a:r>
              <a:rPr lang="en-US" altLang="zh-CN" sz="2200" b="1">
                <a:solidFill>
                  <a:schemeClr val="tx1"/>
                </a:solidFill>
                <a:sym typeface="+mn-ea"/>
              </a:rPr>
              <a:t>   </a:t>
            </a:r>
            <a:r>
              <a:rPr lang="zh-CN" altLang="en-US" sz="2200" b="1">
                <a:solidFill>
                  <a:schemeClr val="tx1"/>
                </a:solidFill>
                <a:sym typeface="+mn-ea"/>
              </a:rPr>
              <a:t>A. Không thay đổi. 				</a:t>
            </a:r>
            <a:r>
              <a:rPr lang="en-US" altLang="zh-CN" sz="2200" b="1">
                <a:solidFill>
                  <a:schemeClr val="tx1"/>
                </a:solidFill>
                <a:sym typeface="+mn-ea"/>
              </a:rPr>
              <a:t>                </a:t>
            </a:r>
            <a:r>
              <a:rPr lang="zh-CN" altLang="en-US" sz="2200" b="1">
                <a:solidFill>
                  <a:schemeClr val="tx1"/>
                </a:solidFill>
                <a:sym typeface="+mn-ea"/>
              </a:rPr>
              <a:t>B. Thay đổi.</a:t>
            </a:r>
            <a:endParaRPr lang="zh-CN" altLang="en-US" sz="2200" b="1">
              <a:solidFill>
                <a:schemeClr val="tx1"/>
              </a:solidFill>
              <a:sym typeface="+mn-ea"/>
            </a:endParaRPr>
          </a:p>
          <a:p>
            <a:pPr algn="l"/>
            <a:r>
              <a:rPr lang="en-US" altLang="zh-CN" sz="2200" b="1">
                <a:solidFill>
                  <a:schemeClr val="tx1"/>
                </a:solidFill>
                <a:sym typeface="+mn-ea"/>
              </a:rPr>
              <a:t>   </a:t>
            </a:r>
            <a:r>
              <a:rPr lang="zh-CN" altLang="en-US" sz="2200" b="1">
                <a:solidFill>
                  <a:schemeClr val="tx1"/>
                </a:solidFill>
                <a:sym typeface="+mn-ea"/>
              </a:rPr>
              <a:t>C. Có thể thay đổi hoặc không. 		</a:t>
            </a:r>
            <a:r>
              <a:rPr lang="en-US" altLang="zh-CN" sz="2200" b="1">
                <a:solidFill>
                  <a:schemeClr val="tx1"/>
                </a:solidFill>
                <a:sym typeface="+mn-ea"/>
              </a:rPr>
              <a:t>                </a:t>
            </a:r>
            <a:r>
              <a:rPr lang="zh-CN" altLang="en-US" sz="2200" b="1">
                <a:solidFill>
                  <a:schemeClr val="tx1"/>
                </a:solidFill>
                <a:sym typeface="+mn-ea"/>
              </a:rPr>
              <a:t>D. Đáp án khác.</a:t>
            </a:r>
            <a:endParaRPr lang="zh-CN" altLang="en-US" sz="2200" b="1">
              <a:solidFill>
                <a:schemeClr val="tx1"/>
              </a:solidFill>
              <a:sym typeface="+mn-ea"/>
            </a:endParaRP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p>
            <a:r>
              <a:rPr lang="en-US" sz="2800" b="1">
                <a:solidFill>
                  <a:schemeClr val="accent2">
                    <a:lumMod val="20000"/>
                    <a:lumOff val="80000"/>
                  </a:schemeClr>
                </a:solidFill>
              </a:rPr>
              <a:t>BỘ CÂU HỎI SỐ 2</a:t>
            </a:r>
            <a:endParaRPr lang="en-US" sz="2800" b="1">
              <a:solidFill>
                <a:schemeClr val="accent2">
                  <a:lumMod val="20000"/>
                  <a:lumOff val="80000"/>
                </a:schemeClr>
              </a:solidFill>
            </a:endParaRPr>
          </a:p>
        </p:txBody>
      </p:sp>
      <p:pic>
        <p:nvPicPr>
          <p:cNvPr id="46125" name="图片 46124" descr="png-0730"/>
          <p:cNvPicPr>
            <a:picLocks noChangeAspect="1"/>
          </p:cNvPicPr>
          <p:nvPr>
            <p:ph sz="half" idx="2"/>
          </p:nvPr>
        </p:nvPicPr>
        <p:blipFill>
          <a:blip r:embed="rId2"/>
          <a:stretch>
            <a:fillRect/>
          </a:stretch>
        </p:blipFill>
        <p:spPr>
          <a:xfrm>
            <a:off x="4572635" y="1518920"/>
            <a:ext cx="594360" cy="594360"/>
          </a:xfrm>
          <a:prstGeom prst="rect">
            <a:avLst/>
          </a:prstGeom>
          <a:noFill/>
          <a:ln w="9525">
            <a:noFill/>
          </a:ln>
        </p:spPr>
      </p:pic>
      <p:pic>
        <p:nvPicPr>
          <p:cNvPr id="2" name="图片 46124" descr="png-0730"/>
          <p:cNvPicPr>
            <a:picLocks noChangeAspect="1"/>
          </p:cNvPicPr>
          <p:nvPr/>
        </p:nvPicPr>
        <p:blipFill>
          <a:blip r:embed="rId2"/>
          <a:stretch>
            <a:fillRect/>
          </a:stretch>
        </p:blipFill>
        <p:spPr>
          <a:xfrm>
            <a:off x="0" y="2898140"/>
            <a:ext cx="594360" cy="594360"/>
          </a:xfrm>
          <a:prstGeom prst="rect">
            <a:avLst/>
          </a:prstGeom>
          <a:noFill/>
          <a:ln w="9525">
            <a:noFill/>
          </a:ln>
        </p:spPr>
      </p:pic>
      <p:pic>
        <p:nvPicPr>
          <p:cNvPr id="3" name="图片 46124" descr="png-0730"/>
          <p:cNvPicPr>
            <a:picLocks noChangeAspect="1"/>
          </p:cNvPicPr>
          <p:nvPr/>
        </p:nvPicPr>
        <p:blipFill>
          <a:blip r:embed="rId2"/>
          <a:stretch>
            <a:fillRect/>
          </a:stretch>
        </p:blipFill>
        <p:spPr>
          <a:xfrm>
            <a:off x="0" y="3973195"/>
            <a:ext cx="594360" cy="594360"/>
          </a:xfrm>
          <a:prstGeom prst="rect">
            <a:avLst/>
          </a:prstGeom>
          <a:noFill/>
          <a:ln w="9525">
            <a:noFill/>
          </a:ln>
        </p:spPr>
      </p:pic>
      <p:pic>
        <p:nvPicPr>
          <p:cNvPr id="4" name="图片 46124" descr="png-0730"/>
          <p:cNvPicPr>
            <a:picLocks noChangeAspect="1"/>
          </p:cNvPicPr>
          <p:nvPr/>
        </p:nvPicPr>
        <p:blipFill>
          <a:blip r:embed="rId2"/>
          <a:stretch>
            <a:fillRect/>
          </a:stretch>
        </p:blipFill>
        <p:spPr>
          <a:xfrm>
            <a:off x="5728970" y="5302250"/>
            <a:ext cx="594360" cy="594360"/>
          </a:xfrm>
          <a:prstGeom prst="rect">
            <a:avLst/>
          </a:prstGeom>
          <a:noFill/>
          <a:ln w="9525">
            <a:noFill/>
          </a:ln>
        </p:spPr>
      </p:pic>
      <p:pic>
        <p:nvPicPr>
          <p:cNvPr id="5" name="图片 46124" descr="png-0730"/>
          <p:cNvPicPr>
            <a:picLocks noChangeAspect="1"/>
          </p:cNvPicPr>
          <p:nvPr/>
        </p:nvPicPr>
        <p:blipFill>
          <a:blip r:embed="rId2"/>
          <a:stretch>
            <a:fillRect/>
          </a:stretch>
        </p:blipFill>
        <p:spPr>
          <a:xfrm>
            <a:off x="261620" y="5961380"/>
            <a:ext cx="594360" cy="59436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Flowchart: Alternate Process 6"/>
          <p:cNvSpPr/>
          <p:nvPr/>
        </p:nvSpPr>
        <p:spPr>
          <a:xfrm>
            <a:off x="3961765" y="0"/>
            <a:ext cx="4978400" cy="78232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Text Box 7"/>
          <p:cNvSpPr txBox="1"/>
          <p:nvPr/>
        </p:nvSpPr>
        <p:spPr>
          <a:xfrm>
            <a:off x="4591050" y="100330"/>
            <a:ext cx="4724400" cy="583565"/>
          </a:xfrm>
          <a:prstGeom prst="rect">
            <a:avLst/>
          </a:prstGeom>
          <a:noFill/>
        </p:spPr>
        <p:txBody>
          <a:bodyPr wrap="square" rtlCol="0">
            <a:spAutoFit/>
          </a:bodyPr>
          <a:p>
            <a:r>
              <a:rPr lang="en-US" sz="320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BÀI TẬP TỰ LUẬN</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endParaRPr>
          </a:p>
        </p:txBody>
      </p:sp>
      <p:pic>
        <p:nvPicPr>
          <p:cNvPr id="9"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56105" y="782955"/>
            <a:ext cx="10396855" cy="5613400"/>
          </a:xfrm>
          <a:prstGeom prst="rect">
            <a:avLst/>
          </a:prstGeom>
        </p:spPr>
      </p:pic>
      <p:sp>
        <p:nvSpPr>
          <p:cNvPr id="10" name="Text Box 9"/>
          <p:cNvSpPr txBox="1"/>
          <p:nvPr/>
        </p:nvSpPr>
        <p:spPr>
          <a:xfrm>
            <a:off x="3114040" y="1604645"/>
            <a:ext cx="7880985" cy="3969385"/>
          </a:xfrm>
          <a:prstGeom prst="rect">
            <a:avLst/>
          </a:prstGeom>
          <a:noFill/>
        </p:spPr>
        <p:txBody>
          <a:bodyPr wrap="square" rtlCol="0">
            <a:spAutoFit/>
          </a:bodyPr>
          <a:p>
            <a:r>
              <a:rPr lang="en-US" sz="2800" b="1">
                <a:solidFill>
                  <a:schemeClr val="accent5">
                    <a:lumMod val="75000"/>
                  </a:schemeClr>
                </a:solidFill>
              </a:rPr>
              <a:t>1. Giải thích tại sao ở các trạm bơm xăng dầu lại có biển báo cấm lửa.</a:t>
            </a:r>
            <a:endParaRPr lang="en-US" sz="2800" b="1">
              <a:solidFill>
                <a:schemeClr val="accent5">
                  <a:lumMod val="75000"/>
                </a:schemeClr>
              </a:solidFill>
            </a:endParaRPr>
          </a:p>
          <a:p>
            <a:r>
              <a:rPr lang="en-US" sz="2800" b="1">
                <a:solidFill>
                  <a:schemeClr val="accent5">
                    <a:lumMod val="75000"/>
                  </a:schemeClr>
                </a:solidFill>
              </a:rPr>
              <a:t>2. Quét nước vôi tôi lên tường, sau 1 thời gian thấy có lớp chất rắn khô cứng lại. </a:t>
            </a:r>
            <a:endParaRPr lang="en-US" sz="2800" b="1">
              <a:solidFill>
                <a:schemeClr val="accent5">
                  <a:lumMod val="75000"/>
                </a:schemeClr>
              </a:solidFill>
            </a:endParaRPr>
          </a:p>
          <a:p>
            <a:r>
              <a:rPr lang="en-US" sz="2800" b="1">
                <a:solidFill>
                  <a:schemeClr val="accent5">
                    <a:lumMod val="75000"/>
                  </a:schemeClr>
                </a:solidFill>
              </a:rPr>
              <a:t>   a) Nêu dấu hiệu phản ứng.</a:t>
            </a:r>
            <a:endParaRPr lang="en-US" sz="2800" b="1">
              <a:solidFill>
                <a:schemeClr val="accent5">
                  <a:lumMod val="75000"/>
                </a:schemeClr>
              </a:solidFill>
            </a:endParaRPr>
          </a:p>
          <a:p>
            <a:r>
              <a:rPr lang="en-US" sz="2800" b="1">
                <a:solidFill>
                  <a:schemeClr val="accent5">
                    <a:lumMod val="75000"/>
                  </a:schemeClr>
                </a:solidFill>
              </a:rPr>
              <a:t>   b) Viết PT chữ của phản ứng biết vôi tôi tác dụng với khí carbon dioxide trong không khí và chất rắn khô lại là calcium carbonate. Ngoài ra còn có nước sinh ra trong phản ứng.</a:t>
            </a:r>
            <a:endParaRPr lang="en-US" sz="2800" b="1">
              <a:solidFill>
                <a:schemeClr val="accent5">
                  <a:lumMod val="75000"/>
                </a:schemeClr>
              </a:solidFill>
            </a:endParaRPr>
          </a:p>
        </p:txBody>
      </p:sp>
      <p:pic>
        <p:nvPicPr>
          <p:cNvPr id="22530" name="Picture 2" descr="F:\1-原创素材\1_mm1102\PPT\PPT_014\materaials\pageimg_g17.png"/>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223520" y="100330"/>
            <a:ext cx="2331085" cy="232219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10820" y="1271270"/>
            <a:ext cx="1896745" cy="953135"/>
          </a:xfrm>
          <a:prstGeom prst="rect">
            <a:avLst/>
          </a:prstGeom>
          <a:noFill/>
        </p:spPr>
        <p:txBody>
          <a:bodyPr wrap="square" rtlCol="0">
            <a:spAutoFit/>
          </a:bodyPr>
          <a:p>
            <a:r>
              <a:rPr lang="en-US" sz="2800" b="1">
                <a:solidFill>
                  <a:schemeClr val="accent1"/>
                </a:solidFill>
              </a:rPr>
              <a:t>Hoạt động nhóm đôi</a:t>
            </a:r>
            <a:endParaRPr lang="en-US" sz="2800" b="1">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440690"/>
            <a:ext cx="10175240" cy="2171065"/>
            <a:chOff x="1199390" y="12637"/>
            <a:chExt cx="8493023" cy="1999858"/>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34" name="文本框 15"/>
            <p:cNvSpPr txBox="1"/>
            <p:nvPr/>
          </p:nvSpPr>
          <p:spPr>
            <a:xfrm>
              <a:off x="2888560" y="173395"/>
              <a:ext cx="6803853" cy="1614977"/>
            </a:xfrm>
            <a:prstGeom prst="rect">
              <a:avLst/>
            </a:prstGeom>
            <a:noFill/>
          </p:spPr>
          <p:txBody>
            <a:bodyPr wrap="square" rtlCol="0">
              <a:spAutoFit/>
            </a:bodyPr>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Do xăng, dầu </a:t>
              </a:r>
              <a:r>
                <a:rPr lang="en-US" altLang="zh-CN" sz="2400" dirty="0">
                  <a:solidFill>
                    <a:schemeClr val="accent5">
                      <a:lumMod val="75000"/>
                    </a:schemeClr>
                  </a:solidFill>
                  <a:latin typeface="Microsoft YaHei" panose="020B0503020204020204" charset="-122"/>
                  <a:ea typeface="Microsoft YaHei" panose="020B0503020204020204" charset="-122"/>
                </a:rPr>
                <a:t>là chất </a:t>
              </a:r>
              <a:r>
                <a:rPr lang="zh-CN" altLang="en-US" sz="2400" dirty="0">
                  <a:solidFill>
                    <a:schemeClr val="accent5">
                      <a:lumMod val="75000"/>
                    </a:schemeClr>
                  </a:solidFill>
                  <a:latin typeface="Microsoft YaHei" panose="020B0503020204020204" charset="-122"/>
                  <a:ea typeface="Microsoft YaHei" panose="020B0503020204020204" charset="-122"/>
                </a:rPr>
                <a:t>dễ bay hơi, dễ bắt lửa, dễ cháy do đó ở các cây xăng, kho chứa xăng dầu thường treo các biển cấm lửa, cấm hút thuốc.</a:t>
              </a:r>
              <a:endParaRPr lang="zh-CN" altLang="en-US" sz="2400" dirty="0">
                <a:solidFill>
                  <a:schemeClr val="accent5">
                    <a:lumMod val="75000"/>
                  </a:schemeClr>
                </a:solidFill>
                <a:latin typeface="Microsoft YaHei" panose="020B0503020204020204" charset="-122"/>
                <a:ea typeface="Microsoft YaHei" panose="020B0503020204020204" charset="-122"/>
              </a:endParaRPr>
            </a:p>
          </p:txBody>
        </p:sp>
      </p:grpSp>
      <p:grpSp>
        <p:nvGrpSpPr>
          <p:cNvPr id="41" name="组合 40"/>
          <p:cNvGrpSpPr/>
          <p:nvPr/>
        </p:nvGrpSpPr>
        <p:grpSpPr>
          <a:xfrm>
            <a:off x="2295525" y="2895600"/>
            <a:ext cx="9959975" cy="3508529"/>
            <a:chOff x="1218940" y="2850031"/>
            <a:chExt cx="6809220" cy="804494"/>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3" name="任意多边形 42"/>
            <p:cNvSpPr/>
            <p:nvPr/>
          </p:nvSpPr>
          <p:spPr>
            <a:xfrm>
              <a:off x="2346358" y="2850031"/>
              <a:ext cx="5638390" cy="80445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4" name="文本框 18"/>
            <p:cNvSpPr txBox="1"/>
            <p:nvPr/>
          </p:nvSpPr>
          <p:spPr>
            <a:xfrm>
              <a:off x="2718835" y="2871470"/>
              <a:ext cx="5309325" cy="783055"/>
            </a:xfrm>
            <a:prstGeom prst="rect">
              <a:avLst/>
            </a:prstGeom>
            <a:noFill/>
          </p:spPr>
          <p:txBody>
            <a:bodyPr wrap="square" rtlCol="0">
              <a:spAutoFit/>
            </a:bodyPr>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a) Sau khi quét nước vôi 1 thời gian thấy khô lại và có chất rắn không tan chứng tỏ đã có phản ứng hóa học xảy ra làm cho nước vôi (Calcium hydroxide) chuyển thành chất rắn là canxi cacbonat.</a:t>
              </a:r>
              <a:endParaRPr lang="zh-CN" altLang="en-US" sz="2400" dirty="0">
                <a:solidFill>
                  <a:schemeClr val="accent5">
                    <a:lumMod val="75000"/>
                  </a:schemeClr>
                </a:solidFill>
                <a:latin typeface="Microsoft YaHei" panose="020B0503020204020204" charset="-122"/>
                <a:ea typeface="Microsoft YaHei" panose="020B0503020204020204" charset="-122"/>
              </a:endParaRPr>
            </a:p>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b) Calcium hydroxide + carbon dioxide   calcium carbonate + Nước.</a:t>
              </a:r>
              <a:endParaRPr lang="zh-CN" altLang="en-US" sz="2400" dirty="0">
                <a:solidFill>
                  <a:schemeClr val="accent5">
                    <a:lumMod val="75000"/>
                  </a:schemeClr>
                </a:solidFill>
                <a:latin typeface="Microsoft YaHei" panose="020B0503020204020204" charset="-122"/>
                <a:ea typeface="Microsoft YaHei" panose="020B0503020204020204" charset="-122"/>
              </a:endParaRPr>
            </a:p>
          </p:txBody>
        </p:sp>
      </p:grpSp>
      <p:sp>
        <p:nvSpPr>
          <p:cNvPr id="9" name="Text Box 8"/>
          <p:cNvSpPr txBox="1"/>
          <p:nvPr/>
        </p:nvSpPr>
        <p:spPr>
          <a:xfrm>
            <a:off x="2919095" y="1274445"/>
            <a:ext cx="628650" cy="521970"/>
          </a:xfrm>
          <a:prstGeom prst="rect">
            <a:avLst/>
          </a:prstGeom>
          <a:noFill/>
        </p:spPr>
        <p:txBody>
          <a:bodyPr wrap="square" rtlCol="0">
            <a:spAutoFit/>
          </a:bodyPr>
          <a:p>
            <a:r>
              <a:rPr lang="en-US" sz="2800" b="1"/>
              <a:t>1</a:t>
            </a:r>
            <a:endParaRPr lang="en-US" sz="2800" b="1"/>
          </a:p>
        </p:txBody>
      </p:sp>
      <p:sp>
        <p:nvSpPr>
          <p:cNvPr id="10" name="Text Box 9"/>
          <p:cNvSpPr txBox="1"/>
          <p:nvPr/>
        </p:nvSpPr>
        <p:spPr>
          <a:xfrm>
            <a:off x="2919095" y="4429760"/>
            <a:ext cx="628650" cy="521970"/>
          </a:xfrm>
          <a:prstGeom prst="rect">
            <a:avLst/>
          </a:prstGeom>
          <a:noFill/>
        </p:spPr>
        <p:txBody>
          <a:bodyPr wrap="square" rtlCol="0">
            <a:spAutoFit/>
          </a:bodyPr>
          <a:p>
            <a:r>
              <a:rPr lang="en-US" sz="2800" b="1"/>
              <a:t>2</a:t>
            </a:r>
            <a:endParaRPr lang="en-US" sz="2800" b="1"/>
          </a:p>
        </p:txBody>
      </p:sp>
      <p:pic>
        <p:nvPicPr>
          <p:cNvPr id="35" name="图片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25" y="159385"/>
            <a:ext cx="2192020" cy="3100070"/>
          </a:xfrm>
          <a:prstGeom prst="rect">
            <a:avLst/>
          </a:prstGeom>
        </p:spPr>
      </p:pic>
      <p:sp>
        <p:nvSpPr>
          <p:cNvPr id="4" name="Text Box 3"/>
          <p:cNvSpPr txBox="1"/>
          <p:nvPr/>
        </p:nvSpPr>
        <p:spPr>
          <a:xfrm>
            <a:off x="10264775" y="5347970"/>
            <a:ext cx="487680" cy="460375"/>
          </a:xfrm>
          <a:prstGeom prst="rect">
            <a:avLst/>
          </a:prstGeom>
          <a:noFill/>
        </p:spPr>
        <p:txBody>
          <a:bodyPr wrap="none" rtlCol="0" anchor="t">
            <a:spAutoFit/>
          </a:bodyPr>
          <a:p>
            <a:r>
              <a:rPr lang="en-US" sz="2400">
                <a:solidFill>
                  <a:schemeClr val="accent5">
                    <a:lumMod val="75000"/>
                  </a:schemeClr>
                </a:solidFill>
                <a:latin typeface="Arial" panose="020B0604020202020204" pitchFamily="34" charset="0"/>
                <a:cs typeface="Arial" panose="020B0604020202020204" pitchFamily="34" charset="0"/>
              </a:rPr>
              <a:t>→</a:t>
            </a:r>
            <a:endParaRPr lang="en-US" sz="2400">
              <a:solidFill>
                <a:schemeClr val="accent5">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Table 1"/>
          <p:cNvGraphicFramePr/>
          <p:nvPr/>
        </p:nvGraphicFramePr>
        <p:xfrm>
          <a:off x="0" y="0"/>
          <a:ext cx="12192000" cy="6892290"/>
        </p:xfrm>
        <a:graphic>
          <a:graphicData uri="http://schemas.openxmlformats.org/drawingml/2006/table">
            <a:tbl>
              <a:tblPr firstRow="1" bandRow="1">
                <a:tableStyleId>{5C22544A-7EE6-4342-B048-85BDC9FD1C3A}</a:tableStyleId>
              </a:tblPr>
              <a:tblGrid>
                <a:gridCol w="6096000"/>
                <a:gridCol w="6096000"/>
              </a:tblGrid>
              <a:tr h="640715">
                <a:tc gridSpan="2">
                  <a:txBody>
                    <a:bodyPr/>
                    <a:p>
                      <a:pPr algn="ctr">
                        <a:buNone/>
                      </a:pPr>
                      <a:r>
                        <a:rPr lang="en-US" sz="2800" b="1">
                          <a:solidFill>
                            <a:schemeClr val="bg1"/>
                          </a:solidFill>
                          <a:latin typeface="Arial" panose="020B0604020202020204" pitchFamily="34" charset="0"/>
                          <a:cs typeface="Arial" panose="020B0604020202020204" pitchFamily="34" charset="0"/>
                          <a:sym typeface="+mn-ea"/>
                        </a:rPr>
                        <a:t>PHIẾU HỌC TẬP SỐ 1</a:t>
                      </a:r>
                      <a:endParaRPr lang="en-US" sz="28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a:tc>
                <a:tc hMerge="1">
                  <a:tcPr/>
                </a:tc>
              </a:tr>
              <a:tr h="3038475">
                <a:tc gridSpan="2">
                  <a:txBody>
                    <a:bodyPr/>
                    <a:p>
                      <a:pPr>
                        <a:buNone/>
                      </a:pPr>
                      <a:endParaRPr lang="en-US"/>
                    </a:p>
                  </a:txBody>
                  <a:tcPr/>
                </a:tc>
                <a:tc hMerge="1">
                  <a:tcPr/>
                </a:tc>
              </a:tr>
              <a:tr h="502920">
                <a:tc>
                  <a:txBody>
                    <a:bodyPr/>
                    <a:p>
                      <a:pPr indent="0" algn="ctr">
                        <a:buNone/>
                      </a:pPr>
                      <a:r>
                        <a:rPr lang="en-US" sz="2400" b="1">
                          <a:gradFill>
                            <a:gsLst>
                              <a:gs pos="0">
                                <a:srgbClr val="007BD3"/>
                              </a:gs>
                              <a:gs pos="100000">
                                <a:srgbClr val="034373"/>
                              </a:gs>
                            </a:gsLst>
                            <a:lin scaled="0"/>
                          </a:gradFill>
                          <a:latin typeface="Arial" panose="020B0604020202020204" pitchFamily="34" charset="0"/>
                          <a:cs typeface="Arial" panose="020B0604020202020204" pitchFamily="34" charset="0"/>
                        </a:rPr>
                        <a:t>Câu hỏi</a:t>
                      </a:r>
                      <a:endParaRPr lang="en-US" sz="2400" b="1">
                        <a:gradFill>
                          <a:gsLst>
                            <a:gs pos="0">
                              <a:srgbClr val="007BD3"/>
                            </a:gs>
                            <a:gs pos="100000">
                              <a:srgbClr val="034373"/>
                            </a:gs>
                          </a:gsLst>
                          <a:lin scaled="0"/>
                        </a:gra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lgn="ctr">
                        <a:buNone/>
                      </a:pPr>
                      <a:r>
                        <a:rPr lang="en-US" sz="2400" b="1">
                          <a:gradFill>
                            <a:gsLst>
                              <a:gs pos="0">
                                <a:srgbClr val="007BD3"/>
                              </a:gs>
                              <a:gs pos="100000">
                                <a:srgbClr val="034373"/>
                              </a:gs>
                            </a:gsLst>
                            <a:lin scaled="0"/>
                          </a:gradFill>
                          <a:latin typeface="Arial" panose="020B0604020202020204" pitchFamily="34" charset="0"/>
                          <a:cs typeface="Arial" panose="020B0604020202020204" pitchFamily="34" charset="0"/>
                        </a:rPr>
                        <a:t>Trả lời</a:t>
                      </a:r>
                      <a:endParaRPr lang="en-US" sz="2400" b="1">
                        <a:gradFill>
                          <a:gsLst>
                            <a:gs pos="0">
                              <a:srgbClr val="007BD3"/>
                            </a:gs>
                            <a:gs pos="100000">
                              <a:srgbClr val="034373"/>
                            </a:gs>
                          </a:gsLst>
                          <a:lin scaled="0"/>
                        </a:gra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r h="1355090">
                <a:tc>
                  <a:txBody>
                    <a:bodyPr/>
                    <a:p>
                      <a:pPr indent="0">
                        <a:buNone/>
                      </a:pPr>
                      <a:r>
                        <a:rPr lang="en-US" sz="2000" b="0">
                          <a:solidFill>
                            <a:srgbClr val="000000"/>
                          </a:solidFill>
                          <a:latin typeface="Arial" panose="020B0604020202020204" pitchFamily="34" charset="0"/>
                          <a:cs typeface="Arial" panose="020B0604020202020204" pitchFamily="34" charset="0"/>
                        </a:rPr>
                        <a:t>1. </a:t>
                      </a:r>
                      <a:r>
                        <a:rPr lang="en-US" sz="2400" b="0">
                          <a:solidFill>
                            <a:srgbClr val="000000"/>
                          </a:solidFill>
                          <a:latin typeface="Arial" panose="020B0604020202020204" pitchFamily="34" charset="0"/>
                          <a:cs typeface="Arial" panose="020B0604020202020204" pitchFamily="34" charset="0"/>
                        </a:rPr>
                        <a:t>Em hãy xác định các giá trị nhiệt độ tương ứng với các bước thí nghiệm mô tả trong hình 2.1</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r h="1355090">
                <a:tc>
                  <a:txBody>
                    <a:bodyPr/>
                    <a:p>
                      <a:pPr indent="0">
                        <a:buNone/>
                      </a:pPr>
                      <a:r>
                        <a:rPr lang="en-US" sz="2000" b="0">
                          <a:solidFill>
                            <a:srgbClr val="000000"/>
                          </a:solidFill>
                          <a:latin typeface="Arial" panose="020B0604020202020204" pitchFamily="34" charset="0"/>
                          <a:cs typeface="Arial" panose="020B0604020202020204" pitchFamily="34" charset="0"/>
                        </a:rPr>
                        <a:t>2. </a:t>
                      </a:r>
                      <a:r>
                        <a:rPr lang="en-US" sz="2200" b="0">
                          <a:solidFill>
                            <a:srgbClr val="000000"/>
                          </a:solidFill>
                          <a:latin typeface="Arial" panose="020B0604020202020204" pitchFamily="34" charset="0"/>
                          <a:cs typeface="Arial" panose="020B0604020202020204" pitchFamily="34" charset="0"/>
                        </a:rPr>
                        <a:t>Ở quá trình ngược lại hơi nước ngưng tụ thành nước lỏng, nước lỏng đông đặc thành nước đá. Vậy trong quá trình chuyển thể, nước có biến đổi thành chất khác không?</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bl>
          </a:graphicData>
        </a:graphic>
      </p:graphicFrame>
      <p:pic>
        <p:nvPicPr>
          <p:cNvPr id="4" name="Picture 3"/>
          <p:cNvPicPr/>
          <p:nvPr/>
        </p:nvPicPr>
        <p:blipFill>
          <a:blip r:embed="rId1"/>
          <a:stretch>
            <a:fillRect/>
          </a:stretch>
        </p:blipFill>
        <p:spPr>
          <a:xfrm>
            <a:off x="1602105" y="647700"/>
            <a:ext cx="7900670" cy="2943225"/>
          </a:xfrm>
          <a:prstGeom prst="rect">
            <a:avLst/>
          </a:prstGeom>
          <a:noFill/>
          <a:ln w="9525">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1"/>
          <a:stretch>
            <a:fillRect/>
          </a:stretch>
        </p:blipFill>
        <p:spPr>
          <a:xfrm>
            <a:off x="-103" y="248"/>
            <a:ext cx="12158450" cy="6957042"/>
          </a:xfrm>
          <a:prstGeom prst="rect">
            <a:avLst/>
          </a:prstGeom>
          <a:noFill/>
          <a:ln w="9525">
            <a:noFill/>
          </a:ln>
        </p:spPr>
      </p:pic>
      <p:pic>
        <p:nvPicPr>
          <p:cNvPr id="46086" name="图片 46085" descr="1-46"/>
          <p:cNvPicPr>
            <a:picLocks noChangeAspect="1"/>
          </p:cNvPicPr>
          <p:nvPr/>
        </p:nvPicPr>
        <p:blipFill>
          <a:blip r:embed="rId2"/>
          <a:stretch>
            <a:fillRect/>
          </a:stretch>
        </p:blipFill>
        <p:spPr>
          <a:xfrm>
            <a:off x="8649711" y="0"/>
            <a:ext cx="3198745" cy="2647238"/>
          </a:xfrm>
          <a:prstGeom prst="rect">
            <a:avLst/>
          </a:prstGeom>
          <a:noFill/>
          <a:ln w="9525">
            <a:noFill/>
          </a:ln>
        </p:spPr>
      </p:pic>
      <p:pic>
        <p:nvPicPr>
          <p:cNvPr id="46113" name="图片 46112" descr="01"/>
          <p:cNvPicPr>
            <a:picLocks noChangeAspect="1"/>
          </p:cNvPicPr>
          <p:nvPr/>
        </p:nvPicPr>
        <p:blipFill>
          <a:blip r:embed="rId3"/>
          <a:stretch>
            <a:fillRect/>
          </a:stretch>
        </p:blipFill>
        <p:spPr>
          <a:xfrm>
            <a:off x="3883660" y="744220"/>
            <a:ext cx="5956935" cy="1582420"/>
          </a:xfrm>
          <a:prstGeom prst="rect">
            <a:avLst/>
          </a:prstGeom>
          <a:noFill/>
          <a:ln w="9525">
            <a:noFill/>
          </a:ln>
        </p:spPr>
      </p:pic>
      <p:pic>
        <p:nvPicPr>
          <p:cNvPr id="46125" name="图片 46124" descr="png-0730"/>
          <p:cNvPicPr>
            <a:picLocks noChangeAspect="1"/>
          </p:cNvPicPr>
          <p:nvPr/>
        </p:nvPicPr>
        <p:blipFill>
          <a:blip r:embed="rId4"/>
          <a:stretch>
            <a:fillRect/>
          </a:stretch>
        </p:blipFill>
        <p:spPr>
          <a:xfrm>
            <a:off x="3809365" y="980440"/>
            <a:ext cx="1515745" cy="1171575"/>
          </a:xfrm>
          <a:prstGeom prst="rect">
            <a:avLst/>
          </a:prstGeom>
          <a:noFill/>
          <a:ln w="9525">
            <a:noFill/>
          </a:ln>
        </p:spPr>
      </p:pic>
      <p:sp>
        <p:nvSpPr>
          <p:cNvPr id="2" name="Text Box 1"/>
          <p:cNvSpPr txBox="1"/>
          <p:nvPr/>
        </p:nvSpPr>
        <p:spPr>
          <a:xfrm>
            <a:off x="6205855" y="1212850"/>
            <a:ext cx="2444115" cy="706755"/>
          </a:xfrm>
          <a:prstGeom prst="rect">
            <a:avLst/>
          </a:prstGeom>
          <a:noFill/>
        </p:spPr>
        <p:txBody>
          <a:bodyPr wrap="square" rtlCol="0">
            <a:spAutoFit/>
          </a:bodyPr>
          <a:p>
            <a:r>
              <a:rPr lang="en-US" sz="4000" b="1">
                <a:solidFill>
                  <a:srgbClr val="FF0000"/>
                </a:solidFill>
              </a:rPr>
              <a:t>KẾT QUẢ</a:t>
            </a:r>
            <a:endParaRPr lang="en-US" sz="40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0645" y="-140970"/>
            <a:ext cx="12192000" cy="6858000"/>
          </a:xfrm>
          <a:prstGeom prst="rect">
            <a:avLst/>
          </a:prstGeom>
        </p:spPr>
      </p:pic>
      <p:pic>
        <p:nvPicPr>
          <p:cNvPr id="11266" name="Picture 2" descr="F:\1-原创素材\1_mm1102\PPT\PPT_014\materaials\pageimg_g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140" y="34925"/>
            <a:ext cx="12369165" cy="6788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386965" y="989330"/>
            <a:ext cx="7933055" cy="583565"/>
          </a:xfrm>
          <a:prstGeom prst="rect">
            <a:avLst/>
          </a:prstGeom>
          <a:noFill/>
        </p:spPr>
        <p:txBody>
          <a:bodyPr wrap="square" rtlCol="0">
            <a:spAutoFit/>
          </a:bodyPr>
          <a:p>
            <a:r>
              <a:rPr lang="en-US" sz="3200" b="1">
                <a:solidFill>
                  <a:srgbClr val="FF0000"/>
                </a:solidFill>
                <a:effectLst>
                  <a:glow rad="139700">
                    <a:schemeClr val="accent5">
                      <a:satMod val="175000"/>
                      <a:alpha val="40000"/>
                    </a:schemeClr>
                  </a:glow>
                </a:effectLst>
                <a:latin typeface="Arial" panose="020B0604020202020204" pitchFamily="34" charset="0"/>
                <a:cs typeface="Arial" panose="020B0604020202020204" pitchFamily="34" charset="0"/>
              </a:rPr>
              <a:t>HOẠT ĐỘNG 4: VẬN DỤNG (VỀ NHÀ)</a:t>
            </a:r>
            <a:endParaRPr lang="en-US" sz="3200" b="1">
              <a:solidFill>
                <a:srgbClr val="FF0000"/>
              </a:solidFill>
              <a:effectLst>
                <a:glow rad="139700">
                  <a:schemeClr val="accent5">
                    <a:satMod val="175000"/>
                    <a:alpha val="40000"/>
                  </a:schemeClr>
                </a:glow>
              </a:effectLst>
              <a:latin typeface="Arial" panose="020B0604020202020204" pitchFamily="34" charset="0"/>
              <a:cs typeface="Arial" panose="020B0604020202020204" pitchFamily="34" charset="0"/>
            </a:endParaRPr>
          </a:p>
        </p:txBody>
      </p:sp>
      <p:sp>
        <p:nvSpPr>
          <p:cNvPr id="2" name="Text Box 1"/>
          <p:cNvSpPr txBox="1"/>
          <p:nvPr/>
        </p:nvSpPr>
        <p:spPr>
          <a:xfrm>
            <a:off x="2186305" y="1667510"/>
            <a:ext cx="8335010" cy="2676525"/>
          </a:xfrm>
          <a:prstGeom prst="rect">
            <a:avLst/>
          </a:prstGeom>
          <a:noFill/>
          <a:ln w="9525">
            <a:noFill/>
          </a:ln>
        </p:spPr>
        <p:txBody>
          <a:bodyPr wrap="square">
            <a:spAutoFit/>
          </a:bodyPr>
          <a:p>
            <a:pPr indent="457200"/>
            <a:r>
              <a:rPr lang="en-US" sz="2400" b="1">
                <a:solidFill>
                  <a:schemeClr val="accent6">
                    <a:lumMod val="50000"/>
                  </a:schemeClr>
                </a:solidFill>
                <a:latin typeface="Arial" panose="020B0604020202020204" pitchFamily="34" charset="0"/>
                <a:cs typeface="Arial" panose="020B0604020202020204" pitchFamily="34" charset="0"/>
              </a:rPr>
              <a:t>- Tìm hiểu từ Internet hay tài liệu sách, báo:</a:t>
            </a:r>
            <a:endParaRPr lang="en-US" sz="2400" b="1">
              <a:solidFill>
                <a:schemeClr val="accent6">
                  <a:lumMod val="50000"/>
                </a:schemeClr>
              </a:solidFill>
              <a:latin typeface="Arial" panose="020B0604020202020204" pitchFamily="34" charset="0"/>
              <a:cs typeface="Arial" panose="020B0604020202020204" pitchFamily="34" charset="0"/>
            </a:endParaRPr>
          </a:p>
          <a:p>
            <a:pPr indent="457200"/>
            <a:r>
              <a:rPr lang="en-US" sz="2400" b="1">
                <a:solidFill>
                  <a:schemeClr val="accent6">
                    <a:lumMod val="50000"/>
                  </a:schemeClr>
                </a:solidFill>
                <a:latin typeface="Arial" panose="020B0604020202020204" pitchFamily="34" charset="0"/>
                <a:cs typeface="Arial" panose="020B0604020202020204" pitchFamily="34" charset="0"/>
              </a:rPr>
              <a:t>+ Nhận biết được các biến đổi hóa học xảy ra trong cuộc sống hàng ngày</a:t>
            </a:r>
            <a:endParaRPr lang="en-US" sz="2400" b="1">
              <a:solidFill>
                <a:schemeClr val="accent6">
                  <a:lumMod val="50000"/>
                </a:schemeClr>
              </a:solidFill>
              <a:latin typeface="Arial" panose="020B0604020202020204" pitchFamily="34" charset="0"/>
              <a:cs typeface="Arial" panose="020B0604020202020204" pitchFamily="34" charset="0"/>
            </a:endParaRPr>
          </a:p>
          <a:p>
            <a:pPr indent="457200"/>
            <a:r>
              <a:rPr lang="en-US" sz="2400" b="1">
                <a:solidFill>
                  <a:schemeClr val="accent6">
                    <a:lumMod val="50000"/>
                  </a:schemeClr>
                </a:solidFill>
                <a:latin typeface="Arial" panose="020B0604020202020204" pitchFamily="34" charset="0"/>
                <a:cs typeface="Arial" panose="020B0604020202020204" pitchFamily="34" charset="0"/>
              </a:rPr>
              <a:t>+ Biết sử dụng nhiệt của các phản ứng đốt cháy nhiên liệu để đun nấu, sưởi ấm.</a:t>
            </a:r>
            <a:endParaRPr lang="en-US" sz="2400" b="1">
              <a:solidFill>
                <a:schemeClr val="accent6">
                  <a:lumMod val="50000"/>
                </a:schemeClr>
              </a:solidFill>
              <a:latin typeface="Arial" panose="020B0604020202020204" pitchFamily="34" charset="0"/>
              <a:cs typeface="Arial" panose="020B0604020202020204" pitchFamily="34" charset="0"/>
            </a:endParaRPr>
          </a:p>
          <a:p>
            <a:pPr indent="457200"/>
            <a:r>
              <a:rPr lang="en-US" sz="2400" b="1">
                <a:solidFill>
                  <a:schemeClr val="accent6">
                    <a:lumMod val="50000"/>
                  </a:schemeClr>
                </a:solidFill>
                <a:latin typeface="Arial" panose="020B0604020202020204" pitchFamily="34" charset="0"/>
                <a:cs typeface="Arial" panose="020B0604020202020204" pitchFamily="34" charset="0"/>
              </a:rPr>
              <a:t>- Nộp bài báo cáo vào tiết sau</a:t>
            </a:r>
            <a:endParaRPr lang="en-US" sz="2400" b="1">
              <a:solidFill>
                <a:schemeClr val="accent6">
                  <a:lumMod val="50000"/>
                </a:schemeClr>
              </a:solidFill>
              <a:latin typeface="Arial" panose="020B0604020202020204" pitchFamily="34" charset="0"/>
              <a:cs typeface="Arial" panose="020B0604020202020204" pitchFamily="34" charset="0"/>
            </a:endParaRPr>
          </a:p>
          <a:p>
            <a:pPr indent="457200"/>
            <a:endParaRPr lang="en-US" sz="2400" b="1">
              <a:solidFill>
                <a:schemeClr val="accent6">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cxnSp>
        <p:nvCxnSpPr>
          <p:cNvPr id="4" name="直接连接符 3"/>
          <p:cNvCxnSpPr/>
          <p:nvPr/>
        </p:nvCxnSpPr>
        <p:spPr>
          <a:xfrm>
            <a:off x="3000276" y="2063291"/>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000276" y="2120481"/>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3001010" y="2091690"/>
            <a:ext cx="6194425" cy="937260"/>
          </a:xfrm>
          <a:prstGeom prst="rect">
            <a:avLst/>
          </a:prstGeom>
        </p:spPr>
        <p:txBody>
          <a:bodyPr wrap="square">
            <a:spAutoFit/>
          </a:bodyPr>
          <a:lstStyle/>
          <a:p>
            <a:pPr algn="dist" fontAlgn="auto">
              <a:spcBef>
                <a:spcPts val="0"/>
              </a:spcBef>
              <a:spcAft>
                <a:spcPts val="0"/>
              </a:spcAft>
              <a:defRPr/>
            </a:pPr>
            <a:r>
              <a:rPr lang="en-US" altLang="zh-CN" sz="5500" b="1" dirty="0">
                <a:solidFill>
                  <a:srgbClr val="2DB2A4"/>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rPr>
              <a:t>THANK YOU</a:t>
            </a:r>
            <a:endParaRPr lang="zh-CN" altLang="en-US" sz="5500" b="1" dirty="0">
              <a:solidFill>
                <a:srgbClr val="F77A08"/>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endParaRPr>
          </a:p>
        </p:txBody>
      </p:sp>
      <p:cxnSp>
        <p:nvCxnSpPr>
          <p:cNvPr id="6" name="直接连接符 5"/>
          <p:cNvCxnSpPr/>
          <p:nvPr/>
        </p:nvCxnSpPr>
        <p:spPr>
          <a:xfrm>
            <a:off x="3000276" y="2984437"/>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000276" y="3041626"/>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3010971" y="3087370"/>
            <a:ext cx="6170295" cy="337185"/>
            <a:chOff x="2992618" y="3469364"/>
            <a:chExt cx="6358413" cy="337185"/>
          </a:xfrm>
        </p:grpSpPr>
        <p:sp>
          <p:nvSpPr>
            <p:cNvPr id="9" name="矩形 8"/>
            <p:cNvSpPr>
              <a:spLocks noChangeArrowheads="1"/>
            </p:cNvSpPr>
            <p:nvPr/>
          </p:nvSpPr>
          <p:spPr bwMode="auto">
            <a:xfrm>
              <a:off x="3898035" y="3469364"/>
              <a:ext cx="439593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algn="dist"/>
              <a:endParaRPr lang="zh-CN" altLang="en-US" sz="1600" dirty="0">
                <a:solidFill>
                  <a:srgbClr val="00B050"/>
                </a:solidFill>
                <a:latin typeface="Impact MT Std" pitchFamily="34" charset="0"/>
              </a:endParaRPr>
            </a:p>
          </p:txBody>
        </p:sp>
        <p:cxnSp>
          <p:nvCxnSpPr>
            <p:cNvPr id="10" name="直接连接符 9"/>
            <p:cNvCxnSpPr/>
            <p:nvPr/>
          </p:nvCxnSpPr>
          <p:spPr bwMode="auto">
            <a:xfrm>
              <a:off x="2992618" y="3609064"/>
              <a:ext cx="1769599" cy="0"/>
            </a:xfrm>
            <a:prstGeom prst="line">
              <a:avLst/>
            </a:prstGeom>
            <a:noFill/>
            <a:ln w="12700" cap="flat" cmpd="sng" algn="ctr">
              <a:solidFill>
                <a:schemeClr val="bg1">
                  <a:lumMod val="75000"/>
                </a:schemeClr>
              </a:solidFill>
              <a:prstDash val="solid"/>
            </a:ln>
            <a:effectLst/>
          </p:spPr>
        </p:cxnSp>
        <p:cxnSp>
          <p:nvCxnSpPr>
            <p:cNvPr id="11" name="直接连接符 10"/>
            <p:cNvCxnSpPr/>
            <p:nvPr/>
          </p:nvCxnSpPr>
          <p:spPr bwMode="auto">
            <a:xfrm>
              <a:off x="7581433" y="3609064"/>
              <a:ext cx="1769598" cy="0"/>
            </a:xfrm>
            <a:prstGeom prst="line">
              <a:avLst/>
            </a:prstGeom>
            <a:noFill/>
            <a:ln w="12700" cap="flat" cmpd="sng" algn="ctr">
              <a:solidFill>
                <a:schemeClr val="bg1">
                  <a:lumMod val="75000"/>
                </a:schemeClr>
              </a:solidFill>
              <a:prstDash val="solid"/>
            </a:ln>
            <a:effectLst/>
          </p:spPr>
        </p:cxnSp>
      </p:grpSp>
    </p:spTree>
  </p:cSld>
  <p:clrMapOvr>
    <a:masterClrMapping/>
  </p:clrMapOvr>
  <p:transition advTm="4492">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70"/>
                                        </p:tgtEl>
                                        <p:attrNameLst>
                                          <p:attrName>style.visibility</p:attrName>
                                        </p:attrNameLst>
                                      </p:cBhvr>
                                      <p:to>
                                        <p:strVal val="visible"/>
                                      </p:to>
                                    </p:set>
                                    <p:anim calcmode="lin" valueType="num">
                                      <p:cBhvr>
                                        <p:cTn id="16" dur="500" fill="hold"/>
                                        <p:tgtEl>
                                          <p:spTgt spid="70"/>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0"/>
                                        </p:tgtEl>
                                        <p:attrNameLst>
                                          <p:attrName>ppt_y</p:attrName>
                                        </p:attrNameLst>
                                      </p:cBhvr>
                                      <p:tavLst>
                                        <p:tav tm="0">
                                          <p:val>
                                            <p:strVal val="#ppt_y"/>
                                          </p:val>
                                        </p:tav>
                                        <p:tav tm="100000">
                                          <p:val>
                                            <p:strVal val="#ppt_y"/>
                                          </p:val>
                                        </p:tav>
                                      </p:tavLst>
                                    </p:anim>
                                    <p:anim calcmode="lin" valueType="num">
                                      <p:cBhvr>
                                        <p:cTn id="18" dur="500" fill="hold"/>
                                        <p:tgtEl>
                                          <p:spTgt spid="70"/>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0"/>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0"/>
                                        </p:tgtEl>
                                      </p:cBhvr>
                                    </p:animEffect>
                                  </p:childTnLst>
                                </p:cTn>
                              </p:par>
                              <p:par>
                                <p:cTn id="21" presetID="2" presetClass="entr" presetSubtype="8" fill="hold" nodeType="withEffect">
                                  <p:stCondLst>
                                    <p:cond delay="2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2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16" presetClass="entr" presetSubtype="37" fill="hold" nodeType="withEffect">
                                  <p:stCondLst>
                                    <p:cond delay="20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Content Placeholder 100"/>
          <p:cNvPicPr>
            <a:picLocks noChangeAspect="1"/>
          </p:cNvPicPr>
          <p:nvPr/>
        </p:nvPicPr>
        <p:blipFill>
          <a:blip r:embed="rId1"/>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Table 1"/>
          <p:cNvGraphicFramePr/>
          <p:nvPr/>
        </p:nvGraphicFramePr>
        <p:xfrm>
          <a:off x="0" y="0"/>
          <a:ext cx="12192000" cy="6857365"/>
        </p:xfrm>
        <a:graphic>
          <a:graphicData uri="http://schemas.openxmlformats.org/drawingml/2006/table">
            <a:tbl>
              <a:tblPr firstRow="1" bandRow="1">
                <a:tableStyleId>{5C22544A-7EE6-4342-B048-85BDC9FD1C3A}</a:tableStyleId>
              </a:tblPr>
              <a:tblGrid>
                <a:gridCol w="6096000"/>
                <a:gridCol w="6096000"/>
              </a:tblGrid>
              <a:tr h="647700">
                <a:tc gridSpan="2">
                  <a:txBody>
                    <a:bodyPr/>
                    <a:p>
                      <a:pPr algn="ctr">
                        <a:buNone/>
                      </a:pPr>
                      <a:r>
                        <a:rPr lang="en-US" sz="2800" b="1">
                          <a:solidFill>
                            <a:schemeClr val="bg1"/>
                          </a:solidFill>
                          <a:latin typeface="Arial" panose="020B0604020202020204" pitchFamily="34" charset="0"/>
                          <a:cs typeface="Arial" panose="020B0604020202020204" pitchFamily="34" charset="0"/>
                          <a:sym typeface="+mn-ea"/>
                        </a:rPr>
                        <a:t>PHIẾU HỌC TẬP SỐ 1</a:t>
                      </a:r>
                      <a:endParaRPr lang="en-US" sz="28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a:tc>
                <a:tc hMerge="1">
                  <a:tcPr/>
                </a:tc>
              </a:tr>
              <a:tr h="3073400">
                <a:tc gridSpan="2">
                  <a:txBody>
                    <a:bodyPr/>
                    <a:p>
                      <a:pPr>
                        <a:buNone/>
                      </a:pPr>
                      <a:endParaRPr lang="en-US"/>
                    </a:p>
                  </a:txBody>
                  <a:tcPr/>
                </a:tc>
                <a:tc hMerge="1">
                  <a:tcPr/>
                </a:tc>
              </a:tr>
              <a:tr h="508635">
                <a:tc>
                  <a:txBody>
                    <a:bodyPr/>
                    <a:p>
                      <a:pPr indent="0" algn="ctr">
                        <a:buNone/>
                      </a:pPr>
                      <a:r>
                        <a:rPr lang="en-US" sz="2200" b="0">
                          <a:solidFill>
                            <a:srgbClr val="000000"/>
                          </a:solidFill>
                          <a:latin typeface="Arial" panose="020B0604020202020204" pitchFamily="34" charset="0"/>
                          <a:cs typeface="Arial" panose="020B0604020202020204" pitchFamily="34" charset="0"/>
                        </a:rPr>
                        <a:t>Câu hỏi</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lgn="ctr">
                        <a:buNone/>
                      </a:pPr>
                      <a:r>
                        <a:rPr lang="en-US" sz="2200" b="0">
                          <a:solidFill>
                            <a:srgbClr val="000000"/>
                          </a:solidFill>
                          <a:latin typeface="Arial" panose="020B0604020202020204" pitchFamily="34" charset="0"/>
                          <a:cs typeface="Arial" panose="020B0604020202020204" pitchFamily="34" charset="0"/>
                        </a:rPr>
                        <a:t>Trả lời</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r h="1257300">
                <a:tc>
                  <a:txBody>
                    <a:bodyPr/>
                    <a:p>
                      <a:pPr indent="0">
                        <a:buNone/>
                      </a:pPr>
                      <a:r>
                        <a:rPr lang="en-US" sz="2200" b="0">
                          <a:solidFill>
                            <a:srgbClr val="000000"/>
                          </a:solidFill>
                          <a:latin typeface="Arial" panose="020B0604020202020204" pitchFamily="34" charset="0"/>
                          <a:cs typeface="Arial" panose="020B0604020202020204" pitchFamily="34" charset="0"/>
                        </a:rPr>
                        <a:t>1. Em hãy xác định các giá trị nhiệt độ tương ứng với các bước thí nghiệm mô tả trong hình 2.1</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r h="1370330">
                <a:tc>
                  <a:txBody>
                    <a:bodyPr/>
                    <a:p>
                      <a:pPr indent="0">
                        <a:buNone/>
                      </a:pPr>
                      <a:r>
                        <a:rPr lang="en-US" sz="2200" b="0">
                          <a:solidFill>
                            <a:srgbClr val="000000"/>
                          </a:solidFill>
                          <a:latin typeface="Arial" panose="020B0604020202020204" pitchFamily="34" charset="0"/>
                          <a:cs typeface="Arial" panose="020B0604020202020204" pitchFamily="34" charset="0"/>
                        </a:rPr>
                        <a:t>2. Ở quá trình ngược lại hơi nước ngưng tụ thành nước lỏng, nước lỏng đông đặc thành nước đá. Vậy trong quá trình chuyển thể, nước có biến đổi thành chất khác không?</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bl>
          </a:graphicData>
        </a:graphic>
      </p:graphicFrame>
      <p:pic>
        <p:nvPicPr>
          <p:cNvPr id="4" name="Picture 3"/>
          <p:cNvPicPr/>
          <p:nvPr/>
        </p:nvPicPr>
        <p:blipFill>
          <a:blip r:embed="rId1"/>
          <a:stretch>
            <a:fillRect/>
          </a:stretch>
        </p:blipFill>
        <p:spPr>
          <a:xfrm>
            <a:off x="1602105" y="647700"/>
            <a:ext cx="7900670" cy="2943225"/>
          </a:xfrm>
          <a:prstGeom prst="rect">
            <a:avLst/>
          </a:prstGeom>
          <a:noFill/>
          <a:ln w="9525">
            <a:noFill/>
          </a:ln>
        </p:spPr>
      </p:pic>
      <p:sp>
        <p:nvSpPr>
          <p:cNvPr id="3" name="Text Box 2"/>
          <p:cNvSpPr txBox="1"/>
          <p:nvPr/>
        </p:nvSpPr>
        <p:spPr>
          <a:xfrm>
            <a:off x="6126480" y="4321175"/>
            <a:ext cx="6066155" cy="1198880"/>
          </a:xfrm>
          <a:prstGeom prst="rect">
            <a:avLst/>
          </a:prstGeom>
          <a:noFill/>
        </p:spPr>
        <p:txBody>
          <a:bodyPr wrap="square" rtlCol="0">
            <a:spAutoFit/>
          </a:bodyPr>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1. Bước a: 0</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 </a:t>
            </a:r>
            <a:endParaRPr lang="en-US" sz="2400">
              <a:solidFill>
                <a:schemeClr val="accent6">
                  <a:lumMod val="50000"/>
                </a:schemeClr>
              </a:solidFill>
              <a:latin typeface="Arial" panose="020B0604020202020204" pitchFamily="34" charset="0"/>
              <a:cs typeface="Arial" panose="020B0604020202020204" pitchFamily="34" charset="0"/>
              <a:sym typeface="+mn-ea"/>
            </a:endParaRPr>
          </a:p>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    Bước b:  25</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 hoặc nhiệt độ khác</a:t>
            </a:r>
            <a:endParaRPr lang="en-US" sz="2400">
              <a:solidFill>
                <a:schemeClr val="accent6">
                  <a:lumMod val="50000"/>
                </a:schemeClr>
              </a:solidFill>
              <a:latin typeface="Arial" panose="020B0604020202020204" pitchFamily="34" charset="0"/>
              <a:cs typeface="Arial" panose="020B0604020202020204" pitchFamily="34" charset="0"/>
              <a:sym typeface="+mn-ea"/>
            </a:endParaRPr>
          </a:p>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    Bước c: 100</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a:t>
            </a:r>
            <a:r>
              <a:rPr lang="en-US">
                <a:solidFill>
                  <a:srgbClr val="000000"/>
                </a:solidFill>
                <a:latin typeface="Arial" panose="020B0604020202020204" pitchFamily="34" charset="0"/>
                <a:cs typeface="Arial" panose="020B0604020202020204" pitchFamily="34" charset="0"/>
                <a:sym typeface="+mn-ea"/>
              </a:rPr>
              <a:t> </a:t>
            </a:r>
            <a:endParaRPr lang="en-US"/>
          </a:p>
        </p:txBody>
      </p:sp>
      <p:sp>
        <p:nvSpPr>
          <p:cNvPr id="5" name="Text Box 4"/>
          <p:cNvSpPr txBox="1"/>
          <p:nvPr/>
        </p:nvSpPr>
        <p:spPr>
          <a:xfrm>
            <a:off x="6236970" y="5648960"/>
            <a:ext cx="5538470" cy="829945"/>
          </a:xfrm>
          <a:prstGeom prst="rect">
            <a:avLst/>
          </a:prstGeom>
          <a:noFill/>
        </p:spPr>
        <p:txBody>
          <a:bodyPr wrap="square" rtlCol="0">
            <a:spAutoFit/>
          </a:bodyPr>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2. Trong quá trình chuyển thể nước không biến đổi thành chất khác.</a:t>
            </a:r>
            <a:endParaRPr lang="en-US" sz="2400">
              <a:solidFill>
                <a:schemeClr val="accent6">
                  <a:lumMod val="50000"/>
                </a:schemeClr>
              </a:solidFill>
              <a:latin typeface="Arial" panose="020B0604020202020204" pitchFamily="34" charset="0"/>
              <a:cs typeface="Arial" panose="020B0604020202020204" pitchFamily="3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5" grpId="1"/>
      <p:bldP spid="3" grpId="2"/>
      <p:bldP spid="5"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2">
            <a:extLst>
              <a:ext uri="{BEBA8EAE-BF5A-486C-A8C5-ECC9F3942E4B}">
                <a14:imgProps xmlns:a14="http://schemas.microsoft.com/office/drawing/2010/main">
                  <a14:imgLayer r:embed="rId3">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4"/>
          <a:stretch>
            <a:fillRect/>
          </a:stretch>
        </p:blipFill>
        <p:spPr>
          <a:xfrm>
            <a:off x="858520" y="-254000"/>
            <a:ext cx="6860540" cy="4444365"/>
          </a:xfrm>
          <a:prstGeom prst="rect">
            <a:avLst/>
          </a:prstGeom>
          <a:noFill/>
          <a:ln w="9525">
            <a:noFill/>
          </a:ln>
        </p:spPr>
      </p:pic>
      <p:sp>
        <p:nvSpPr>
          <p:cNvPr id="4" name="Text Box 3"/>
          <p:cNvSpPr txBox="1"/>
          <p:nvPr/>
        </p:nvSpPr>
        <p:spPr>
          <a:xfrm>
            <a:off x="1647825" y="772795"/>
            <a:ext cx="4532630" cy="2676525"/>
          </a:xfrm>
          <a:prstGeom prst="rect">
            <a:avLst/>
          </a:prstGeom>
          <a:noFill/>
        </p:spPr>
        <p:txBody>
          <a:bodyPr wrap="square" rtlCol="0">
            <a:spAutoFit/>
          </a:bodyPr>
          <a:p>
            <a:pPr algn="l"/>
            <a:r>
              <a:rPr lang="en-US" sz="2800" b="1">
                <a:solidFill>
                  <a:srgbClr val="FF0000"/>
                </a:solidFill>
                <a:latin typeface="Bahnschrift Light" panose="020B0502040204020203" charset="0"/>
                <a:cs typeface="Bahnschrift Light" panose="020B0502040204020203" charset="0"/>
              </a:rPr>
              <a:t>Các quá trình : hòa tan, đông đặc, nóng chảy,...các chất chỉ chuyển từ trạng thái này sang trạng thái khác, không tạo thành chất mới </a:t>
            </a:r>
            <a:endParaRPr lang="en-US" sz="2800" b="1">
              <a:solidFill>
                <a:srgbClr val="FF0000"/>
              </a:solidFill>
              <a:latin typeface="Bahnschrift Light" panose="020B0502040204020203" charset="0"/>
              <a:cs typeface="Bahnschrift Light" panose="020B0502040204020203" charset="0"/>
            </a:endParaRPr>
          </a:p>
        </p:txBody>
      </p:sp>
      <p:sp>
        <p:nvSpPr>
          <p:cNvPr id="2" name="Right Arrow 1"/>
          <p:cNvSpPr/>
          <p:nvPr/>
        </p:nvSpPr>
        <p:spPr>
          <a:xfrm>
            <a:off x="7174230" y="1956435"/>
            <a:ext cx="1308735" cy="8115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en-US"/>
          </a:p>
        </p:txBody>
      </p:sp>
      <p:pic>
        <p:nvPicPr>
          <p:cNvPr id="33800" name="图片 33799" descr="1-25"/>
          <p:cNvPicPr>
            <a:picLocks noChangeAspect="1"/>
          </p:cNvPicPr>
          <p:nvPr/>
        </p:nvPicPr>
        <p:blipFill>
          <a:blip r:embed="rId5"/>
          <a:stretch>
            <a:fillRect/>
          </a:stretch>
        </p:blipFill>
        <p:spPr>
          <a:xfrm>
            <a:off x="8351520" y="255270"/>
            <a:ext cx="4328795" cy="3848735"/>
          </a:xfrm>
          <a:prstGeom prst="rect">
            <a:avLst/>
          </a:prstGeom>
          <a:noFill/>
          <a:ln w="9525">
            <a:noFill/>
          </a:ln>
        </p:spPr>
      </p:pic>
      <p:sp>
        <p:nvSpPr>
          <p:cNvPr id="5" name="Text Box 4"/>
          <p:cNvSpPr txBox="1"/>
          <p:nvPr/>
        </p:nvSpPr>
        <p:spPr>
          <a:xfrm>
            <a:off x="9585325" y="1520190"/>
            <a:ext cx="1853565" cy="1076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p>
            <a:r>
              <a:rPr lang="en-US" sz="3200" b="1">
                <a:solidFill>
                  <a:schemeClr val="accent6"/>
                </a:solidFill>
                <a:latin typeface="+mj-lt"/>
                <a:cs typeface="+mj-lt"/>
              </a:rPr>
              <a:t>BIẾN ĐỔI VẬT LÝ</a:t>
            </a:r>
            <a:endParaRPr lang="en-US" sz="3200" b="1">
              <a:solidFill>
                <a:schemeClr val="accent6"/>
              </a:solidFill>
              <a:latin typeface="+mj-lt"/>
              <a:cs typeface="+mj-lt"/>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3800"/>
                                        </p:tgtEl>
                                        <p:attrNameLst>
                                          <p:attrName>style.visibility</p:attrName>
                                        </p:attrNameLst>
                                      </p:cBhvr>
                                      <p:to>
                                        <p:strVal val="visible"/>
                                      </p:to>
                                    </p:set>
                                    <p:anim calcmode="lin" valueType="num">
                                      <p:cBhvr additive="base">
                                        <p:cTn id="23" dur="500"/>
                                        <p:tgtEl>
                                          <p:spTgt spid="33800"/>
                                        </p:tgtEl>
                                        <p:attrNameLst>
                                          <p:attrName>ppt_y</p:attrName>
                                        </p:attrNameLst>
                                      </p:cBhvr>
                                      <p:tavLst>
                                        <p:tav tm="0">
                                          <p:val>
                                            <p:strVal val="#ppt_y+#ppt_h*1.125000"/>
                                          </p:val>
                                        </p:tav>
                                        <p:tav tm="100000">
                                          <p:val>
                                            <p:strVal val="#ppt_y"/>
                                          </p:val>
                                        </p:tav>
                                      </p:tavLst>
                                    </p:anim>
                                    <p:animEffect transition="in" filter="wipe(up)">
                                      <p:cBhvr>
                                        <p:cTn id="24" dur="500"/>
                                        <p:tgtEl>
                                          <p:spTgt spid="3380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animBg="1"/>
      <p:bldP spid="2" grpId="1" animBg="1"/>
      <p:bldP spid="5" grpId="0" animBg="1"/>
      <p:bldP spid="5" grpId="1" animBg="1"/>
    </p:bldLst>
  </p:timing>
</p:sld>
</file>

<file path=ppt/theme/theme1.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18613</Words>
  <PresentationFormat>宽屏</PresentationFormat>
  <Paragraphs>744</Paragraphs>
  <Slides>62</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62</vt:i4>
      </vt:variant>
    </vt:vector>
  </HeadingPairs>
  <TitlesOfParts>
    <vt:vector size="78" baseType="lpstr">
      <vt:lpstr>Arial</vt:lpstr>
      <vt:lpstr>SimSun</vt:lpstr>
      <vt:lpstr>Wingdings</vt:lpstr>
      <vt:lpstr>Times New Roman</vt:lpstr>
      <vt:lpstr>Microsoft YaHei</vt:lpstr>
      <vt:lpstr>Impact</vt:lpstr>
      <vt:lpstr>黑体</vt:lpstr>
      <vt:lpstr>Bahnschrift Light</vt:lpstr>
      <vt:lpstr>Calibri Light</vt:lpstr>
      <vt:lpstr>Arial Unicode MS</vt:lpstr>
      <vt:lpstr>Calibri</vt:lpstr>
      <vt:lpstr>Aharoni</vt:lpstr>
      <vt:lpstr>Yu Gothic UI Semibold</vt:lpstr>
      <vt:lpstr>Sitka Text</vt:lpstr>
      <vt:lpstr>Impact MT Std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Thí nghiệm: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Phương trình chữ:    Tên các chất phản ứng                Tên các sản phẩm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2017-05-28T12:28:00Z</dcterms:created>
  <dcterms:modified xsi:type="dcterms:W3CDTF">2023-07-24T15:10:27Z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1033-11.2.0.11537</vt:lpwstr>
  </property>
  <property fmtid="{D5CDD505-2E9C-101B-9397-08002B2CF9AE}" pid="3" name="ICV">
    <vt:lpwstr>E72FB7A83CC749CA867AA306F0596FA8</vt:lpwstr>
  </property>
</Properties>
</file>