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8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2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8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2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0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0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58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4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3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6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4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67E50-DDED-4E3C-9595-F752596F7915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E3C8-5359-4A34-9997-0DC84CAE8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8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463" y="54468"/>
            <a:ext cx="11646568" cy="658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qui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li,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ARN.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trúc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protein.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228600" algn="l"/>
              </a:tabLst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NST ở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NP, GP.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nl-NL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10. Viết trình tự mạch ARN từ mạch khuôn của gen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ADN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651" y="187866"/>
            <a:ext cx="11781183" cy="516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NST,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8: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NST 21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endParaRPr lang="en-US" sz="2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9:lặp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NST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thủy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bột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giống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lúa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endParaRPr lang="en-US" sz="2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12: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Đột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NST (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NST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21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down ở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10: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nhiễm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(2n+1)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11: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NST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nhiểm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:2n+1=47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13: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3n (tam </a:t>
            </a:r>
            <a:r>
              <a:rPr lang="en-US" sz="2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bội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 biệt thường biến với đột biến</a:t>
            </a:r>
            <a:r>
              <a:rPr lang="nl-NL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(Câu 13 đề)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59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95089"/>
            <a:ext cx="12063663" cy="6105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nl-N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nl-NL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 </a:t>
            </a:r>
            <a:r>
              <a:rPr lang="nl-N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 định trong một số  dạng thường biến và ĐB</a:t>
            </a:r>
            <a:r>
              <a:rPr lang="nl-NL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(3n)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(2n)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Súp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NC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9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10712"/>
            <a:ext cx="12192000" cy="4834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11.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nucleotid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AND,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gen,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hydrogen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ADN.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12.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niệm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đột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gen,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đột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NST,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13.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tật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14.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bội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bội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nl-NL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15. Phân biệt thường biến với đột biến.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nl-NL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16. Xác định trong một số  dạng thường biến và ĐB.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17.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0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1771"/>
            <a:ext cx="12052091" cy="3884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trứng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trừng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53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535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loài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89535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49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459193" cy="6245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2/ĐC)</a:t>
            </a:r>
            <a:endParaRPr lang="en-US" sz="3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8547" y="590217"/>
            <a:ext cx="118230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trội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gen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lặn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trội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gen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gen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dị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endParaRPr lang="en-US" sz="3200" dirty="0"/>
          </a:p>
        </p:txBody>
      </p:sp>
      <p:pic>
        <p:nvPicPr>
          <p:cNvPr id="4" name="Picture 3" descr="Kết quả từ phép lai phân tích của Menđe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4" t="15886" r="53221" b="4691"/>
          <a:stretch/>
        </p:blipFill>
        <p:spPr bwMode="auto">
          <a:xfrm>
            <a:off x="2419884" y="2693460"/>
            <a:ext cx="7093084" cy="42928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1670475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796960" cy="593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qui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8547" y="749241"/>
            <a:ext cx="118230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</a:rPr>
              <a:t>QLPL: </a:t>
            </a:r>
            <a:r>
              <a:rPr lang="en-US" sz="3200" dirty="0" err="1" smtClean="0">
                <a:latin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quá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trình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phát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sinh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giao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tử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mối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tố</a:t>
            </a:r>
            <a:r>
              <a:rPr lang="en-US" sz="3200" dirty="0" smtClean="0">
                <a:latin typeface="Times New Roman" panose="02020603050405020304" pitchFamily="18" charset="0"/>
              </a:rPr>
              <a:t> di </a:t>
            </a:r>
            <a:r>
              <a:rPr lang="en-US" sz="3200" dirty="0" err="1" smtClean="0">
                <a:latin typeface="Times New Roman" panose="02020603050405020304" pitchFamily="18" charset="0"/>
              </a:rPr>
              <a:t>truyền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cập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tố</a:t>
            </a:r>
            <a:r>
              <a:rPr lang="en-US" sz="3200" dirty="0" smtClean="0">
                <a:latin typeface="Times New Roman" panose="02020603050405020304" pitchFamily="18" charset="0"/>
              </a:rPr>
              <a:t> di </a:t>
            </a:r>
            <a:r>
              <a:rPr lang="en-US" sz="3200" dirty="0" err="1" smtClean="0">
                <a:latin typeface="Times New Roman" panose="02020603050405020304" pitchFamily="18" charset="0"/>
              </a:rPr>
              <a:t>truyền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</a:rPr>
              <a:t> li </a:t>
            </a:r>
            <a:r>
              <a:rPr lang="en-US" sz="3200" dirty="0" err="1" smtClean="0">
                <a:latin typeface="Times New Roman" panose="02020603050405020304" pitchFamily="18" charset="0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giao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tử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giữ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nguyên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bản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</a:rPr>
              <a:t> ở </a:t>
            </a:r>
            <a:r>
              <a:rPr lang="en-US" sz="3200" dirty="0" err="1" smtClean="0">
                <a:latin typeface="Times New Roman" panose="02020603050405020304" pitchFamily="18" charset="0"/>
              </a:rPr>
              <a:t>cơ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thuần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chủng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</a:rPr>
              <a:t> P</a:t>
            </a:r>
          </a:p>
          <a:p>
            <a:r>
              <a:rPr lang="en-US" sz="3200" dirty="0" smtClean="0">
                <a:latin typeface="Times New Roman" panose="02020603050405020304" pitchFamily="18" charset="0"/>
              </a:rPr>
              <a:t>QLPLĐL: </a:t>
            </a:r>
            <a:r>
              <a:rPr lang="en-US" sz="3200" dirty="0" err="1" smtClean="0">
                <a:latin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cặp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tố</a:t>
            </a:r>
            <a:r>
              <a:rPr lang="en-US" sz="3200" dirty="0" smtClean="0">
                <a:latin typeface="Times New Roman" panose="02020603050405020304" pitchFamily="18" charset="0"/>
              </a:rPr>
              <a:t> di </a:t>
            </a:r>
            <a:r>
              <a:rPr lang="en-US" sz="3200" dirty="0" err="1" smtClean="0">
                <a:latin typeface="Times New Roman" panose="02020603050405020304" pitchFamily="18" charset="0"/>
              </a:rPr>
              <a:t>truyền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đã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</a:rPr>
              <a:t> li </a:t>
            </a:r>
            <a:r>
              <a:rPr lang="en-US" sz="3200" dirty="0" err="1" smtClean="0">
                <a:latin typeface="Times New Roman" panose="02020603050405020304" pitchFamily="18" charset="0"/>
              </a:rPr>
              <a:t>độc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lập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quá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trình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phát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sinh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giao</a:t>
            </a: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</a:rPr>
              <a:t>tử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14467" y="3368225"/>
            <a:ext cx="7647415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ARN.(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6đ/c)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98819"/>
            <a:ext cx="11999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Roboto"/>
              <a:buChar char="-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ARN (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ribonucleic)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nucleic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Roboto"/>
              <a:buChar char="-"/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A, U, G, X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Roboto"/>
              <a:buChar char="-"/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ARN: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trúc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protein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axit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amin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protein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rARN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riboxom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protein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048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326"/>
            <a:ext cx="7803675" cy="1146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trúc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protein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trúc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bậc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1,2,3,4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43778"/>
            <a:ext cx="10078785" cy="1673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54864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228600" algn="l"/>
              </a:tabLs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KG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aa,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aabb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AA, AABB,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aabbCC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AAbbCC</a:t>
            </a:r>
            <a:endParaRPr lang="en-US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864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228600" algn="l"/>
              </a:tabLs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KG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Aa, Bb,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AaBb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AaBb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116" y="4213427"/>
            <a:ext cx="12140884" cy="2701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ngẫu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đực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bội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nNST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lưỡng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bội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(2n NST)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0349" y="3019057"/>
            <a:ext cx="7779181" cy="1146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tabLst>
                <a:tab pos="22860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NST ở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NP, GP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tabLst>
                <a:tab pos="228600" algn="l"/>
              </a:tabLst>
            </a:pP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16,17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56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407" y="384837"/>
            <a:ext cx="11622157" cy="6243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9144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a.2^n (a: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tb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</a:p>
          <a:p>
            <a:pPr marL="91440">
              <a:lnSpc>
                <a:spcPct val="107000"/>
              </a:lnSpc>
              <a:tabLst>
                <a:tab pos="228600" algn="l"/>
              </a:tabLst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9144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1.2^3=8</a:t>
            </a:r>
          </a:p>
          <a:p>
            <a:pPr marL="9144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--&gt;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Protein --&gt;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nucleotit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ARN</a:t>
            </a:r>
          </a:p>
          <a:p>
            <a:pPr lvl="0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</a:t>
            </a: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76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164" y="17137"/>
            <a:ext cx="11761305" cy="4169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nl-N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10. Viết trình tự mạch ARN từ mạch khuôn của gen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ADN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5,6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5: 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-AND con 1:                                      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con 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2: </a:t>
            </a:r>
            <a:endParaRPr lang="en-US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A-G-T-A-T-X-G-T  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-A-G-T-A-T-X-G-T</a:t>
            </a: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-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T-X-A-T-A-G-X-A   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-T-X-A-T-A-G-X-A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-A-G-U-A-U-X-G-U-</a:t>
            </a:r>
          </a:p>
        </p:txBody>
      </p:sp>
      <p:sp>
        <p:nvSpPr>
          <p:cNvPr id="3" name="Rectangle 2"/>
          <p:cNvSpPr/>
          <p:nvPr/>
        </p:nvSpPr>
        <p:spPr>
          <a:xfrm>
            <a:off x="245164" y="4615934"/>
            <a:ext cx="9870715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6: 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mARN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-A-G-U-A-U-X-G-U-</a:t>
            </a:r>
          </a:p>
          <a:p>
            <a:pPr marL="457200" indent="-457200">
              <a:buFont typeface="Symbol" panose="05050102010706020507" pitchFamily="18" charset="2"/>
              <a:buChar char="Þ"/>
            </a:pP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gen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khuôn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1:-T-X-A-T-A-G-X-A-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2:-A-G-T-A-T-X-G-T-</a:t>
            </a:r>
          </a:p>
          <a:p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khuôn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mARN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042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530" y="249311"/>
            <a:ext cx="12006470" cy="6942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nucleotid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hydrogen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VD: 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Câu2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L=3570</a:t>
            </a:r>
            <a:r>
              <a:rPr lang="en-US" sz="3200" dirty="0" smtClean="0"/>
              <a:t>Å, 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smtClean="0"/>
              <a:t>ta </a:t>
            </a:r>
            <a:r>
              <a:rPr lang="en-US" sz="3200" dirty="0" err="1" smtClean="0"/>
              <a:t>có</a:t>
            </a:r>
            <a:r>
              <a:rPr lang="en-US" sz="3200" dirty="0" smtClean="0"/>
              <a:t> C = L/34 = 3570/34 = 105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X=15%,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%A+%G = 50%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%T+%X = 50%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=&gt;%T =  50% - 15% = 35%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Câu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4: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A=480, H=3120, N?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Ta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H=2A+3G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=&gt;G=(H-2A)/3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     =(3120-2.480)/3=720</a:t>
            </a:r>
          </a:p>
          <a:p>
            <a:pPr marL="9144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N=2A+2G=H-G=3120-720=2400 nu</a:t>
            </a:r>
            <a:endParaRPr lang="en-US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64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1231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Roboto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23</cp:revision>
  <dcterms:created xsi:type="dcterms:W3CDTF">2023-12-18T10:14:39Z</dcterms:created>
  <dcterms:modified xsi:type="dcterms:W3CDTF">2024-05-17T21:24:06Z</dcterms:modified>
</cp:coreProperties>
</file>