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8.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1"/>
  </p:notesMasterIdLst>
  <p:sldIdLst>
    <p:sldId id="324" r:id="rId2"/>
    <p:sldId id="259" r:id="rId3"/>
    <p:sldId id="325" r:id="rId4"/>
    <p:sldId id="256" r:id="rId5"/>
    <p:sldId id="285" r:id="rId6"/>
    <p:sldId id="261" r:id="rId7"/>
    <p:sldId id="286" r:id="rId8"/>
    <p:sldId id="318" r:id="rId9"/>
    <p:sldId id="287" r:id="rId10"/>
    <p:sldId id="292" r:id="rId11"/>
    <p:sldId id="288" r:id="rId12"/>
    <p:sldId id="289" r:id="rId13"/>
    <p:sldId id="290" r:id="rId14"/>
    <p:sldId id="291" r:id="rId15"/>
    <p:sldId id="293" r:id="rId16"/>
    <p:sldId id="294" r:id="rId17"/>
    <p:sldId id="295" r:id="rId18"/>
    <p:sldId id="296" r:id="rId19"/>
    <p:sldId id="321" r:id="rId20"/>
    <p:sldId id="322" r:id="rId21"/>
    <p:sldId id="299" r:id="rId22"/>
    <p:sldId id="298" r:id="rId23"/>
    <p:sldId id="302" r:id="rId24"/>
    <p:sldId id="301" r:id="rId25"/>
    <p:sldId id="303" r:id="rId26"/>
    <p:sldId id="304" r:id="rId27"/>
    <p:sldId id="305" r:id="rId28"/>
    <p:sldId id="306" r:id="rId29"/>
    <p:sldId id="309" r:id="rId30"/>
    <p:sldId id="310" r:id="rId31"/>
    <p:sldId id="311" r:id="rId32"/>
    <p:sldId id="312" r:id="rId33"/>
    <p:sldId id="313" r:id="rId34"/>
    <p:sldId id="314" r:id="rId35"/>
    <p:sldId id="315" r:id="rId36"/>
    <p:sldId id="317" r:id="rId37"/>
    <p:sldId id="277" r:id="rId38"/>
    <p:sldId id="278" r:id="rId39"/>
    <p:sldId id="308" r:id="rId40"/>
  </p:sldIdLst>
  <p:sldSz cx="9144000" cy="5715000" type="screen16x10"/>
  <p:notesSz cx="6858000" cy="9144000"/>
  <p:embeddedFontLst>
    <p:embeddedFont>
      <p:font typeface="Tahoma" panose="020B0604030504040204" pitchFamily="34" charset="0"/>
      <p:regular r:id="rId42"/>
      <p:bold r:id="rId43"/>
    </p:embeddedFont>
    <p:embeddedFont>
      <p:font typeface="VNI-Thufap2" pitchFamily="2" charset="0"/>
      <p:regular r:id="rId44"/>
    </p:embeddedFont>
    <p:embeddedFont>
      <p:font typeface="Calibri" panose="020F0502020204030204" pitchFamily="34" charset="0"/>
      <p:regular r:id="rId45"/>
      <p:bold r:id="rId46"/>
      <p:italic r:id="rId47"/>
      <p:boldItalic r:id="rId48"/>
    </p:embeddedFont>
    <p:embeddedFont>
      <p:font typeface=".VnTifani HeavyH" panose="020B7200000000000000" pitchFamily="34" charset="0"/>
      <p:regular r:id="rId49"/>
    </p:embeddedFont>
    <p:embeddedFont>
      <p:font typeface="UNI Chu truyen thong" panose="03030302030807070C03" pitchFamily="66" charset="0"/>
      <p:regular r:id="rId50"/>
    </p:embeddedFont>
    <p:embeddedFont>
      <p:font typeface="宋体" panose="02010600030101010101" pitchFamily="2" charset="-122"/>
      <p:regular r:id="rId51"/>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532"/>
    <a:srgbClr val="FFAEFF"/>
    <a:srgbClr val="006600"/>
    <a:srgbClr val="0000CC"/>
    <a:srgbClr val="00CCFF"/>
    <a:srgbClr val="FF6600"/>
    <a:srgbClr val="FF9393"/>
    <a:srgbClr val="2E3B39"/>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45" autoAdjust="0"/>
    <p:restoredTop sz="94660"/>
  </p:normalViewPr>
  <p:slideViewPr>
    <p:cSldViewPr snapToGrid="0">
      <p:cViewPr varScale="1">
        <p:scale>
          <a:sx n="86" d="100"/>
          <a:sy n="86" d="100"/>
        </p:scale>
        <p:origin x="80" y="24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109CB-2C27-4CAE-89E6-CA9D75D2566A}" type="datetimeFigureOut">
              <a:rPr lang="en-US" smtClean="0"/>
              <a:t>12/09/2022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203B64-B2BE-4D08-A03A-1C18C688FAC1}" type="slidenum">
              <a:rPr lang="en-US" smtClean="0"/>
              <a:t>‹#›</a:t>
            </a:fld>
            <a:endParaRPr lang="en-US"/>
          </a:p>
        </p:txBody>
      </p:sp>
    </p:spTree>
    <p:extLst>
      <p:ext uri="{BB962C8B-B14F-4D97-AF65-F5344CB8AC3E}">
        <p14:creationId xmlns:p14="http://schemas.microsoft.com/office/powerpoint/2010/main" val="16736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D9C912-3CD0-4627-A459-BE611F68B8A7}" type="slidenum">
              <a:rPr lang="en-US" smtClean="0"/>
              <a:pPr/>
              <a:t>1</a:t>
            </a:fld>
            <a:endParaRPr lang="en-US"/>
          </a:p>
        </p:txBody>
      </p:sp>
    </p:spTree>
    <p:extLst>
      <p:ext uri="{BB962C8B-B14F-4D97-AF65-F5344CB8AC3E}">
        <p14:creationId xmlns:p14="http://schemas.microsoft.com/office/powerpoint/2010/main" val="4012753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2022/9/12</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gif"/></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11.gif"/><Relationship Id="rId3" Type="http://schemas.openxmlformats.org/officeDocument/2006/relationships/image" Target="../media/image16.gif"/><Relationship Id="rId7" Type="http://schemas.openxmlformats.org/officeDocument/2006/relationships/image" Target="../media/image20.gif"/><Relationship Id="rId12" Type="http://schemas.openxmlformats.org/officeDocument/2006/relationships/image" Target="../media/image25.gif"/><Relationship Id="rId2" Type="http://schemas.openxmlformats.org/officeDocument/2006/relationships/image" Target="../media/image15.wmf"/><Relationship Id="rId16"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19.gif"/><Relationship Id="rId11" Type="http://schemas.openxmlformats.org/officeDocument/2006/relationships/image" Target="../media/image24.gif"/><Relationship Id="rId5" Type="http://schemas.openxmlformats.org/officeDocument/2006/relationships/image" Target="../media/image18.gif"/><Relationship Id="rId15" Type="http://schemas.openxmlformats.org/officeDocument/2006/relationships/hyperlink" Target="http://www.wretch.cc/album/show.php?i=jao8825252&amp;b=1271&amp;f=1461527352&amp;p=22" TargetMode="External"/><Relationship Id="rId10" Type="http://schemas.openxmlformats.org/officeDocument/2006/relationships/image" Target="../media/image23.gif"/><Relationship Id="rId4" Type="http://schemas.openxmlformats.org/officeDocument/2006/relationships/image" Target="../media/image17.gif"/><Relationship Id="rId9" Type="http://schemas.openxmlformats.org/officeDocument/2006/relationships/image" Target="../media/image22.gif"/><Relationship Id="rId14" Type="http://schemas.openxmlformats.org/officeDocument/2006/relationships/image" Target="../media/image26.gif"/></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6.jpeg"/><Relationship Id="rId3" Type="http://schemas.openxmlformats.org/officeDocument/2006/relationships/image" Target="../media/image50.jpeg"/><Relationship Id="rId7" Type="http://schemas.openxmlformats.org/officeDocument/2006/relationships/slide" Target="slide34.xml"/><Relationship Id="rId12" Type="http://schemas.openxmlformats.org/officeDocument/2006/relationships/image" Target="../media/image55.emf"/><Relationship Id="rId17" Type="http://schemas.openxmlformats.org/officeDocument/2006/relationships/image" Target="../media/image59.emf"/><Relationship Id="rId2" Type="http://schemas.openxmlformats.org/officeDocument/2006/relationships/audio" Target="../media/audio2.wav"/><Relationship Id="rId16" Type="http://schemas.openxmlformats.org/officeDocument/2006/relationships/slide" Target="slide32.xml"/><Relationship Id="rId1" Type="http://schemas.openxmlformats.org/officeDocument/2006/relationships/slideLayout" Target="../slideLayouts/slideLayout7.xml"/><Relationship Id="rId6" Type="http://schemas.openxmlformats.org/officeDocument/2006/relationships/image" Target="../media/image52.emf"/><Relationship Id="rId11" Type="http://schemas.openxmlformats.org/officeDocument/2006/relationships/slide" Target="slide35.xml"/><Relationship Id="rId5" Type="http://schemas.openxmlformats.org/officeDocument/2006/relationships/slide" Target="slide37.xml"/><Relationship Id="rId15" Type="http://schemas.openxmlformats.org/officeDocument/2006/relationships/image" Target="../media/image58.jpeg"/><Relationship Id="rId10" Type="http://schemas.openxmlformats.org/officeDocument/2006/relationships/image" Target="../media/image54.emf"/><Relationship Id="rId4" Type="http://schemas.openxmlformats.org/officeDocument/2006/relationships/image" Target="../media/image51.jpeg"/><Relationship Id="rId9" Type="http://schemas.openxmlformats.org/officeDocument/2006/relationships/slide" Target="slide33.xml"/><Relationship Id="rId14" Type="http://schemas.openxmlformats.org/officeDocument/2006/relationships/image" Target="../media/image57.jpeg"/></Relationships>
</file>

<file path=ppt/slides/_rels/slide3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1.png"/><Relationship Id="rId18" Type="http://schemas.openxmlformats.org/officeDocument/2006/relationships/image" Target="../media/image65.gif"/><Relationship Id="rId3" Type="http://schemas.openxmlformats.org/officeDocument/2006/relationships/tags" Target="../tags/tag3.xml"/><Relationship Id="rId7" Type="http://schemas.openxmlformats.org/officeDocument/2006/relationships/audio" Target="../media/audio5.wav"/><Relationship Id="rId12" Type="http://schemas.openxmlformats.org/officeDocument/2006/relationships/slide" Target="slide31.xml"/><Relationship Id="rId17" Type="http://schemas.openxmlformats.org/officeDocument/2006/relationships/image" Target="../media/image64.gif"/><Relationship Id="rId2" Type="http://schemas.openxmlformats.org/officeDocument/2006/relationships/tags" Target="../tags/tag2.xml"/><Relationship Id="rId16" Type="http://schemas.openxmlformats.org/officeDocument/2006/relationships/image" Target="../media/image63.gif"/><Relationship Id="rId20" Type="http://schemas.openxmlformats.org/officeDocument/2006/relationships/image" Target="../media/image67.gif"/><Relationship Id="rId1" Type="http://schemas.openxmlformats.org/officeDocument/2006/relationships/tags" Target="../tags/tag1.xml"/><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5" Type="http://schemas.openxmlformats.org/officeDocument/2006/relationships/image" Target="../media/image62.gif"/><Relationship Id="rId10" Type="http://schemas.openxmlformats.org/officeDocument/2006/relationships/image" Target="../media/image60.jpeg"/><Relationship Id="rId19" Type="http://schemas.openxmlformats.org/officeDocument/2006/relationships/image" Target="../media/image66.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1.png"/><Relationship Id="rId18" Type="http://schemas.openxmlformats.org/officeDocument/2006/relationships/image" Target="../media/image65.gif"/><Relationship Id="rId3" Type="http://schemas.openxmlformats.org/officeDocument/2006/relationships/tags" Target="../tags/tag6.xml"/><Relationship Id="rId7" Type="http://schemas.openxmlformats.org/officeDocument/2006/relationships/audio" Target="../media/audio5.wav"/><Relationship Id="rId12" Type="http://schemas.openxmlformats.org/officeDocument/2006/relationships/slide" Target="slide31.xml"/><Relationship Id="rId17" Type="http://schemas.openxmlformats.org/officeDocument/2006/relationships/image" Target="../media/image64.gif"/><Relationship Id="rId2" Type="http://schemas.openxmlformats.org/officeDocument/2006/relationships/tags" Target="../tags/tag5.xml"/><Relationship Id="rId16" Type="http://schemas.openxmlformats.org/officeDocument/2006/relationships/image" Target="../media/image63.gif"/><Relationship Id="rId20" Type="http://schemas.openxmlformats.org/officeDocument/2006/relationships/image" Target="../media/image67.gif"/><Relationship Id="rId1" Type="http://schemas.openxmlformats.org/officeDocument/2006/relationships/tags" Target="../tags/tag4.xml"/><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5" Type="http://schemas.openxmlformats.org/officeDocument/2006/relationships/image" Target="../media/image62.gif"/><Relationship Id="rId10" Type="http://schemas.openxmlformats.org/officeDocument/2006/relationships/image" Target="../media/image60.jpeg"/><Relationship Id="rId19" Type="http://schemas.openxmlformats.org/officeDocument/2006/relationships/image" Target="../media/image66.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4.wav"/><Relationship Id="rId7" Type="http://schemas.openxmlformats.org/officeDocument/2006/relationships/slide" Target="slide31.xml"/><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41.gif"/><Relationship Id="rId4" Type="http://schemas.openxmlformats.org/officeDocument/2006/relationships/hyperlink" Target="../My%20Documents/SONG/ATGT%20(khoi7)/vong3(khoi7).ppt" TargetMode="External"/><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3.gif"/><Relationship Id="rId18" Type="http://schemas.openxmlformats.org/officeDocument/2006/relationships/image" Target="../media/image69.gif"/><Relationship Id="rId3" Type="http://schemas.openxmlformats.org/officeDocument/2006/relationships/audio" Target="../media/audio4.wav"/><Relationship Id="rId7" Type="http://schemas.openxmlformats.org/officeDocument/2006/relationships/image" Target="../media/image60.jpeg"/><Relationship Id="rId12" Type="http://schemas.openxmlformats.org/officeDocument/2006/relationships/image" Target="../media/image62.gif"/><Relationship Id="rId17" Type="http://schemas.openxmlformats.org/officeDocument/2006/relationships/image" Target="../media/image67.gif"/><Relationship Id="rId2" Type="http://schemas.openxmlformats.org/officeDocument/2006/relationships/audio" Target="../media/audio3.wav"/><Relationship Id="rId16" Type="http://schemas.openxmlformats.org/officeDocument/2006/relationships/image" Target="../media/image66.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3.wdp"/><Relationship Id="rId5" Type="http://schemas.openxmlformats.org/officeDocument/2006/relationships/audio" Target="../media/audio7.wav"/><Relationship Id="rId15" Type="http://schemas.openxmlformats.org/officeDocument/2006/relationships/image" Target="../media/image65.gif"/><Relationship Id="rId10" Type="http://schemas.openxmlformats.org/officeDocument/2006/relationships/image" Target="../media/image61.png"/><Relationship Id="rId19" Type="http://schemas.openxmlformats.org/officeDocument/2006/relationships/image" Target="../media/image70.gif"/><Relationship Id="rId4" Type="http://schemas.openxmlformats.org/officeDocument/2006/relationships/audio" Target="../media/audio5.wav"/><Relationship Id="rId9" Type="http://schemas.openxmlformats.org/officeDocument/2006/relationships/slide" Target="slide31.xml"/><Relationship Id="rId14" Type="http://schemas.openxmlformats.org/officeDocument/2006/relationships/image" Target="../media/image64.gif"/></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3.gif"/><Relationship Id="rId18" Type="http://schemas.openxmlformats.org/officeDocument/2006/relationships/image" Target="../media/image69.gif"/><Relationship Id="rId3" Type="http://schemas.openxmlformats.org/officeDocument/2006/relationships/audio" Target="../media/audio4.wav"/><Relationship Id="rId7" Type="http://schemas.openxmlformats.org/officeDocument/2006/relationships/image" Target="../media/image60.jpeg"/><Relationship Id="rId12" Type="http://schemas.openxmlformats.org/officeDocument/2006/relationships/image" Target="../media/image62.gif"/><Relationship Id="rId17" Type="http://schemas.openxmlformats.org/officeDocument/2006/relationships/image" Target="../media/image67.gif"/><Relationship Id="rId2" Type="http://schemas.openxmlformats.org/officeDocument/2006/relationships/audio" Target="../media/audio3.wav"/><Relationship Id="rId16" Type="http://schemas.openxmlformats.org/officeDocument/2006/relationships/image" Target="../media/image66.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3.wdp"/><Relationship Id="rId5" Type="http://schemas.openxmlformats.org/officeDocument/2006/relationships/audio" Target="../media/audio7.wav"/><Relationship Id="rId15" Type="http://schemas.openxmlformats.org/officeDocument/2006/relationships/image" Target="../media/image65.gif"/><Relationship Id="rId10" Type="http://schemas.openxmlformats.org/officeDocument/2006/relationships/image" Target="../media/image61.png"/><Relationship Id="rId19" Type="http://schemas.openxmlformats.org/officeDocument/2006/relationships/image" Target="../media/image70.gif"/><Relationship Id="rId4" Type="http://schemas.openxmlformats.org/officeDocument/2006/relationships/audio" Target="../media/audio5.wav"/><Relationship Id="rId9" Type="http://schemas.openxmlformats.org/officeDocument/2006/relationships/slide" Target="slide31.xml"/><Relationship Id="rId14" Type="http://schemas.openxmlformats.org/officeDocument/2006/relationships/image" Target="../media/image64.gif"/></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gif"/><Relationship Id="rId1" Type="http://schemas.openxmlformats.org/officeDocument/2006/relationships/slideLayout" Target="../slideLayouts/slideLayout7.xml"/><Relationship Id="rId4" Type="http://schemas.openxmlformats.org/officeDocument/2006/relationships/image" Target="../media/image76.gif"/></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6.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49" y="1544072"/>
            <a:ext cx="2794000" cy="148540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43" y="-11871"/>
            <a:ext cx="9238343" cy="572687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104" y="941133"/>
            <a:ext cx="635000" cy="162257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4006" y="1043856"/>
            <a:ext cx="635000" cy="1583198"/>
          </a:xfrm>
          <a:prstGeom prst="rect">
            <a:avLst/>
          </a:prstGeom>
        </p:spPr>
      </p:pic>
      <p:pic>
        <p:nvPicPr>
          <p:cNvPr id="21" name="Google Shape;1843;p49"/>
          <p:cNvPicPr preferRelativeResize="0"/>
          <p:nvPr/>
        </p:nvPicPr>
        <p:blipFill>
          <a:blip r:embed="rId6">
            <a:alphaModFix/>
          </a:blip>
          <a:stretch>
            <a:fillRect/>
          </a:stretch>
        </p:blipFill>
        <p:spPr>
          <a:xfrm rot="8886865">
            <a:off x="1257871" y="969539"/>
            <a:ext cx="1132267" cy="594532"/>
          </a:xfrm>
          <a:prstGeom prst="rect">
            <a:avLst/>
          </a:prstGeom>
          <a:noFill/>
          <a:ln>
            <a:noFill/>
          </a:ln>
        </p:spPr>
      </p:pic>
      <p:pic>
        <p:nvPicPr>
          <p:cNvPr id="27" name="Google Shape;1843;p49"/>
          <p:cNvPicPr preferRelativeResize="0"/>
          <p:nvPr/>
        </p:nvPicPr>
        <p:blipFill>
          <a:blip r:embed="rId6">
            <a:alphaModFix/>
          </a:blip>
          <a:stretch>
            <a:fillRect/>
          </a:stretch>
        </p:blipFill>
        <p:spPr>
          <a:xfrm rot="4974511">
            <a:off x="6920186" y="303913"/>
            <a:ext cx="1020682" cy="699931"/>
          </a:xfrm>
          <a:prstGeom prst="rect">
            <a:avLst/>
          </a:prstGeom>
          <a:noFill/>
          <a:ln>
            <a:noFill/>
          </a:ln>
        </p:spPr>
      </p:pic>
      <p:pic>
        <p:nvPicPr>
          <p:cNvPr id="28" name="Google Shape;1844;p49"/>
          <p:cNvPicPr preferRelativeResize="0"/>
          <p:nvPr/>
        </p:nvPicPr>
        <p:blipFill>
          <a:blip r:embed="rId7">
            <a:alphaModFix/>
          </a:blip>
          <a:stretch>
            <a:fillRect/>
          </a:stretch>
        </p:blipFill>
        <p:spPr>
          <a:xfrm rot="14438280">
            <a:off x="3025913" y="167745"/>
            <a:ext cx="457894" cy="953459"/>
          </a:xfrm>
          <a:prstGeom prst="rect">
            <a:avLst/>
          </a:prstGeom>
          <a:noFill/>
          <a:ln>
            <a:noFill/>
          </a:ln>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2133836" y="-17379"/>
            <a:ext cx="5524499" cy="283302"/>
          </a:xfrm>
          <a:prstGeom prst="rect">
            <a:avLst/>
          </a:prstGeom>
        </p:spPr>
      </p:pic>
      <p:pic>
        <p:nvPicPr>
          <p:cNvPr id="30" name="Google Shape;826;p43"/>
          <p:cNvPicPr preferRelativeResize="0"/>
          <p:nvPr/>
        </p:nvPicPr>
        <p:blipFill>
          <a:blip r:embed="rId9">
            <a:alphaModFix/>
          </a:blip>
          <a:stretch>
            <a:fillRect/>
          </a:stretch>
        </p:blipFill>
        <p:spPr>
          <a:xfrm>
            <a:off x="7724325" y="1434860"/>
            <a:ext cx="657676" cy="603645"/>
          </a:xfrm>
          <a:prstGeom prst="rect">
            <a:avLst/>
          </a:prstGeom>
          <a:noFill/>
          <a:ln>
            <a:noFill/>
          </a:ln>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32334">
            <a:off x="5600092" y="3179458"/>
            <a:ext cx="986832" cy="79375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090180">
            <a:off x="6526116" y="107133"/>
            <a:ext cx="454196" cy="797666"/>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9076" y="1403168"/>
            <a:ext cx="579438" cy="110088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8154" y="3005529"/>
            <a:ext cx="525698" cy="164411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111" y="32740"/>
            <a:ext cx="789443" cy="77490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0" y="4058492"/>
            <a:ext cx="579438" cy="896873"/>
          </a:xfrm>
          <a:prstGeom prst="rect">
            <a:avLst/>
          </a:prstGeom>
        </p:spPr>
      </p:pic>
      <p:sp>
        <p:nvSpPr>
          <p:cNvPr id="16" name="Rectangle 15"/>
          <p:cNvSpPr/>
          <p:nvPr/>
        </p:nvSpPr>
        <p:spPr>
          <a:xfrm>
            <a:off x="3254860" y="1729364"/>
            <a:ext cx="3746923" cy="1631024"/>
          </a:xfrm>
          <a:prstGeom prst="rect">
            <a:avLst/>
          </a:prstGeom>
        </p:spPr>
        <p:txBody>
          <a:bodyPr wrap="square">
            <a:spAutoFit/>
            <a:scene3d>
              <a:camera prst="perspectiveFront"/>
              <a:lightRig rig="freezing" dir="t">
                <a:rot lat="0" lon="0" rev="3600000"/>
              </a:lightRig>
            </a:scene3d>
            <a:sp3d extrusionH="152400" contourW="19050" prstMaterial="translucentPowder">
              <a:bevelT w="95250" h="120650" prst="angle"/>
              <a:bevelB w="88900" h="63500" prst="angle"/>
              <a:extrusionClr>
                <a:srgbClr val="0000FF"/>
              </a:extrusionClr>
              <a:contourClr>
                <a:srgbClr val="FF0000"/>
              </a:contourClr>
            </a:sp3d>
          </a:bodyPr>
          <a:lstStyle/>
          <a:p>
            <a:pPr algn="ctr"/>
            <a:r>
              <a:rPr lang="en-US" sz="3333" b="1">
                <a:gradFill flip="none" rotWithShape="1">
                  <a:gsLst>
                    <a:gs pos="34000">
                      <a:srgbClr val="004EB5">
                        <a:alpha val="92000"/>
                      </a:srgbClr>
                    </a:gs>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glow rad="165100">
                    <a:srgbClr val="FFFF00">
                      <a:alpha val="40000"/>
                    </a:srgbClr>
                  </a:glow>
                  <a:innerShdw blurRad="63500" dist="50800" dir="2700000">
                    <a:srgbClr val="009900">
                      <a:alpha val="50000"/>
                    </a:srgbClr>
                  </a:innerShdw>
                  <a:reflection blurRad="6350" stA="55000" endA="300" endPos="45500" dir="5400000" sy="-100000" algn="bl" rotWithShape="0"/>
                </a:effectLst>
                <a:latin typeface="UNI Chu truyen thong" panose="03030302030807070C03" pitchFamily="66" charset="0"/>
                <a:cs typeface="Times New Roman" pitchFamily="18" charset="0"/>
              </a:rPr>
              <a:t>Chào mừng </a:t>
            </a:r>
          </a:p>
          <a:p>
            <a:pPr algn="ctr"/>
            <a:r>
              <a:rPr lang="en-US" sz="3333" b="1">
                <a:gradFill flip="none" rotWithShape="1">
                  <a:gsLst>
                    <a:gs pos="34000">
                      <a:srgbClr val="004EB5">
                        <a:alpha val="92000"/>
                      </a:srgbClr>
                    </a:gs>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glow rad="165100">
                    <a:srgbClr val="FFFF00">
                      <a:alpha val="40000"/>
                    </a:srgbClr>
                  </a:glow>
                  <a:innerShdw blurRad="63500" dist="50800" dir="2700000">
                    <a:srgbClr val="009900">
                      <a:alpha val="50000"/>
                    </a:srgbClr>
                  </a:innerShdw>
                  <a:reflection blurRad="6350" stA="55000" endA="300" endPos="45500" dir="5400000" sy="-100000" algn="bl" rotWithShape="0"/>
                </a:effectLst>
                <a:latin typeface="UNI Chu truyen thong" panose="03030302030807070C03" pitchFamily="66" charset="0"/>
                <a:cs typeface="Times New Roman" pitchFamily="18" charset="0"/>
              </a:rPr>
              <a:t>Các Thầy giáo, </a:t>
            </a:r>
            <a:r>
              <a:rPr lang="en-US" sz="3333" b="1">
                <a:gradFill flip="none" rotWithShape="1">
                  <a:gsLst>
                    <a:gs pos="34000">
                      <a:srgbClr val="004EB5">
                        <a:alpha val="92000"/>
                      </a:srgbClr>
                    </a:gs>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glow rad="165100">
                    <a:srgbClr val="FFFF00">
                      <a:alpha val="40000"/>
                    </a:srgbClr>
                  </a:glow>
                  <a:innerShdw blurRad="63500" dist="50800" dir="2700000">
                    <a:srgbClr val="009900">
                      <a:alpha val="50000"/>
                    </a:srgbClr>
                  </a:innerShdw>
                  <a:reflection blurRad="6350" stA="55000" endA="300" endPos="45500" dir="5400000" sy="-100000" algn="bl" rotWithShape="0"/>
                </a:effectLst>
                <a:latin typeface="UNI Chu truyen thong" panose="03030302030807070C03" pitchFamily="66" charset="0"/>
                <a:cs typeface="Times New Roman" pitchFamily="18" charset="0"/>
              </a:rPr>
              <a:t>cô </a:t>
            </a:r>
            <a:r>
              <a:rPr lang="en-US" sz="3333" b="1">
                <a:gradFill flip="none" rotWithShape="1">
                  <a:gsLst>
                    <a:gs pos="34000">
                      <a:srgbClr val="004EB5">
                        <a:alpha val="92000"/>
                      </a:srgbClr>
                    </a:gs>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glow rad="165100">
                    <a:srgbClr val="FFFF00">
                      <a:alpha val="40000"/>
                    </a:srgbClr>
                  </a:glow>
                  <a:innerShdw blurRad="63500" dist="50800" dir="2700000">
                    <a:srgbClr val="009900">
                      <a:alpha val="50000"/>
                    </a:srgbClr>
                  </a:innerShdw>
                  <a:reflection blurRad="6350" stA="55000" endA="300" endPos="45500" dir="5400000" sy="-100000" algn="bl" rotWithShape="0"/>
                </a:effectLst>
                <a:latin typeface="UNI Chu truyen thong" panose="03030302030807070C03" pitchFamily="66" charset="0"/>
                <a:cs typeface="Times New Roman" pitchFamily="18" charset="0"/>
              </a:rPr>
              <a:t>giáo đến dự giờ</a:t>
            </a:r>
            <a:endParaRPr lang="en-US" sz="3333">
              <a:effectLst>
                <a:glow rad="165100">
                  <a:srgbClr val="FFFF00">
                    <a:alpha val="40000"/>
                  </a:srgbClr>
                </a:glow>
                <a:innerShdw blurRad="63500" dist="50800" dir="2700000">
                  <a:srgbClr val="009900">
                    <a:alpha val="50000"/>
                  </a:srgbClr>
                </a:innerShdw>
                <a:reflection blurRad="6350" stA="55000" endA="300" endPos="45500" dir="5400000" sy="-100000" algn="bl" rotWithShape="0"/>
              </a:effectLst>
            </a:endParaRPr>
          </a:p>
        </p:txBody>
      </p:sp>
      <p:pic>
        <p:nvPicPr>
          <p:cNvPr id="31" name="Google Shape;826;p43"/>
          <p:cNvPicPr preferRelativeResize="0"/>
          <p:nvPr/>
        </p:nvPicPr>
        <p:blipFill>
          <a:blip r:embed="rId9">
            <a:alphaModFix/>
          </a:blip>
          <a:stretch>
            <a:fillRect/>
          </a:stretch>
        </p:blipFill>
        <p:spPr>
          <a:xfrm>
            <a:off x="848308" y="2897810"/>
            <a:ext cx="581829" cy="616086"/>
          </a:xfrm>
          <a:prstGeom prst="rect">
            <a:avLst/>
          </a:prstGeom>
          <a:noFill/>
          <a:ln>
            <a:noFill/>
          </a:ln>
        </p:spPr>
      </p:pic>
      <p:pic>
        <p:nvPicPr>
          <p:cNvPr id="29" name="Picture 9" descr="star02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920502" y="228916"/>
            <a:ext cx="808428" cy="67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star009"/>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0686066" flipH="1">
            <a:off x="4770406" y="407657"/>
            <a:ext cx="1470863" cy="1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descr="FF1E1E57665942E3A74FF221CEBC4268"/>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279699" y="3588518"/>
            <a:ext cx="428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FF1E1E57665942E3A74FF221CEBC4268"/>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236938" y="-107548"/>
            <a:ext cx="428625" cy="119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5" descr="FF1E1E57665942E3A74FF221CEBC4268"/>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640416" y="1736683"/>
            <a:ext cx="428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5" descr="FF1E1E57665942E3A74FF221CEBC4268"/>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451290" y="3648732"/>
            <a:ext cx="428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5" descr="FF1E1E57665942E3A74FF221CEBC4268"/>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888153" y="-485725"/>
            <a:ext cx="428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3" descr="1148119w2gpblepe6"/>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888674" y="999513"/>
            <a:ext cx="603487" cy="232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924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50"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41515"/>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2106" y="733436"/>
            <a:ext cx="4518635" cy="502908"/>
          </a:xfrm>
          <a:prstGeom prst="rect">
            <a:avLst/>
          </a:prstGeom>
        </p:spPr>
        <p:txBody>
          <a:bodyPr wrap="none" lIns="71323" tIns="35662" rIns="71323" bIns="35662">
            <a:spAutoFit/>
          </a:bodyPr>
          <a:lstStyle/>
          <a:p>
            <a:pPr algn="ctr"/>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Xem</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tranh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và</a:t>
            </a:r>
            <a:r>
              <a:rPr lang="en-US" sz="2800" b="1" dirty="0" smtClean="0">
                <a:solidFill>
                  <a:srgbClr val="C00000"/>
                </a:solidFill>
                <a:latin typeface="Arial" pitchFamily="34" charset="0"/>
                <a:cs typeface="Arial" pitchFamily="34" charset="0"/>
              </a:rPr>
              <a:t> </a:t>
            </a:r>
            <a:r>
              <a:rPr lang="en-US" sz="2800" b="1" err="1" smtClean="0">
                <a:solidFill>
                  <a:srgbClr val="C00000"/>
                </a:solidFill>
                <a:latin typeface="Arial" pitchFamily="34" charset="0"/>
                <a:cs typeface="Arial" pitchFamily="34" charset="0"/>
              </a:rPr>
              <a:t>nhận</a:t>
            </a:r>
            <a:r>
              <a:rPr lang="en-US" sz="2800" b="1" smtClean="0">
                <a:solidFill>
                  <a:srgbClr val="C00000"/>
                </a:solidFill>
                <a:latin typeface="Arial" pitchFamily="34" charset="0"/>
                <a:cs typeface="Arial" pitchFamily="34" charset="0"/>
              </a:rPr>
              <a:t> </a:t>
            </a:r>
            <a:r>
              <a:rPr lang="en-US" sz="2800" b="1" smtClean="0">
                <a:solidFill>
                  <a:srgbClr val="C00000"/>
                </a:solidFill>
                <a:latin typeface="Arial" pitchFamily="34" charset="0"/>
                <a:cs typeface="Arial" pitchFamily="34" charset="0"/>
              </a:rPr>
              <a:t>xét</a:t>
            </a:r>
            <a:endParaRPr lang="en-US" sz="2800" b="1" dirty="0">
              <a:solidFill>
                <a:srgbClr val="C00000"/>
              </a:solidFill>
              <a:latin typeface="Arial" pitchFamily="34" charset="0"/>
              <a:cs typeface="Arial" pitchFamily="34" charset="0"/>
            </a:endParaRPr>
          </a:p>
        </p:txBody>
      </p:sp>
      <p:sp>
        <p:nvSpPr>
          <p:cNvPr id="7" name="Line 12"/>
          <p:cNvSpPr>
            <a:spLocks noChangeShapeType="1"/>
          </p:cNvSpPr>
          <p:nvPr/>
        </p:nvSpPr>
        <p:spPr bwMode="auto">
          <a:xfrm>
            <a:off x="0" y="69487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37" y="13620"/>
            <a:ext cx="2331160" cy="5891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ao Duc 1 moi\Package - Lesson\Data\dd1b001tr005h04.jpg"/>
          <p:cNvPicPr>
            <a:picLocks noChangeAspect="1" noChangeArrowheads="1"/>
          </p:cNvPicPr>
          <p:nvPr/>
        </p:nvPicPr>
        <p:blipFill rotWithShape="1">
          <a:blip r:embed="rId4">
            <a:extLst>
              <a:ext uri="{28A0092B-C50C-407E-A947-70E740481C1C}">
                <a14:useLocalDpi xmlns:a14="http://schemas.microsoft.com/office/drawing/2010/main" val="0"/>
              </a:ext>
            </a:extLst>
          </a:blip>
          <a:srcRect t="4650" r="3933"/>
          <a:stretch/>
        </p:blipFill>
        <p:spPr bwMode="auto">
          <a:xfrm>
            <a:off x="5053919" y="3653511"/>
            <a:ext cx="3190194" cy="20505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Dao Duc 1 moi\Package - Lesson\Data\dd1b001tr005h01.jpg"/>
          <p:cNvPicPr>
            <a:picLocks noChangeAspect="1" noChangeArrowheads="1"/>
          </p:cNvPicPr>
          <p:nvPr/>
        </p:nvPicPr>
        <p:blipFill rotWithShape="1">
          <a:blip r:embed="rId5">
            <a:extLst>
              <a:ext uri="{28A0092B-C50C-407E-A947-70E740481C1C}">
                <a14:useLocalDpi xmlns:a14="http://schemas.microsoft.com/office/drawing/2010/main" val="0"/>
              </a:ext>
            </a:extLst>
          </a:blip>
          <a:srcRect l="4559" t="7435" r="3292"/>
          <a:stretch/>
        </p:blipFill>
        <p:spPr bwMode="auto">
          <a:xfrm>
            <a:off x="799418" y="1219198"/>
            <a:ext cx="3250066" cy="24778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Dao Duc 1 moi\Package - Lesson\Data\dd1b001tr005h02.jpg"/>
          <p:cNvPicPr>
            <a:picLocks noChangeAspect="1" noChangeArrowheads="1"/>
          </p:cNvPicPr>
          <p:nvPr/>
        </p:nvPicPr>
        <p:blipFill rotWithShape="1">
          <a:blip r:embed="rId6">
            <a:extLst>
              <a:ext uri="{28A0092B-C50C-407E-A947-70E740481C1C}">
                <a14:useLocalDpi xmlns:a14="http://schemas.microsoft.com/office/drawing/2010/main" val="0"/>
              </a:ext>
            </a:extLst>
          </a:blip>
          <a:srcRect t="6347" b="4242"/>
          <a:stretch/>
        </p:blipFill>
        <p:spPr bwMode="auto">
          <a:xfrm>
            <a:off x="4916034" y="1248224"/>
            <a:ext cx="3458709" cy="23948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Dao Duc 1 moi\Package - Lesson\Data\dd1b001tr005h03.jpg"/>
          <p:cNvPicPr>
            <a:picLocks noChangeAspect="1" noChangeArrowheads="1"/>
          </p:cNvPicPr>
          <p:nvPr/>
        </p:nvPicPr>
        <p:blipFill rotWithShape="1">
          <a:blip r:embed="rId7">
            <a:extLst>
              <a:ext uri="{28A0092B-C50C-407E-A947-70E740481C1C}">
                <a14:useLocalDpi xmlns:a14="http://schemas.microsoft.com/office/drawing/2010/main" val="0"/>
              </a:ext>
            </a:extLst>
          </a:blip>
          <a:srcRect t="9929" r="6608"/>
          <a:stretch/>
        </p:blipFill>
        <p:spPr bwMode="auto">
          <a:xfrm>
            <a:off x="726848" y="3730171"/>
            <a:ext cx="3322636" cy="195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43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accent5">
              <a:lumMod val="20000"/>
              <a:lumOff val="80000"/>
            </a:schemeClr>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59" name="Picture 58" descr="D:\Dao Duc 1 moi\Package - Lesson\Data\dd1b001tr004h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536" y="919021"/>
            <a:ext cx="5594229" cy="3932784"/>
          </a:xfrm>
          <a:prstGeom prst="rect">
            <a:avLst/>
          </a:prstGeom>
          <a:noFill/>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61" name="Rectangle 60"/>
          <p:cNvSpPr/>
          <p:nvPr/>
        </p:nvSpPr>
        <p:spPr>
          <a:xfrm>
            <a:off x="2599413" y="4867168"/>
            <a:ext cx="4633205" cy="584775"/>
          </a:xfrm>
          <a:prstGeom prst="rect">
            <a:avLst/>
          </a:prstGeom>
        </p:spPr>
        <p:txBody>
          <a:bodyPr wrap="square">
            <a:spAutoFit/>
          </a:bodyPr>
          <a:lstStyle/>
          <a:p>
            <a:r>
              <a:rPr lang="vi-VN" sz="3200" b="1" dirty="0" smtClean="0">
                <a:solidFill>
                  <a:srgbClr val="FF0000"/>
                </a:solidFill>
              </a:rPr>
              <a:t>Bạn </a:t>
            </a:r>
            <a:r>
              <a:rPr lang="vi-VN" sz="3200" b="1" dirty="0">
                <a:solidFill>
                  <a:srgbClr val="FF0000"/>
                </a:solidFill>
              </a:rPr>
              <a:t>gái đi học muộn.</a:t>
            </a:r>
          </a:p>
        </p:txBody>
      </p:sp>
    </p:spTree>
    <p:extLst>
      <p:ext uri="{BB962C8B-B14F-4D97-AF65-F5344CB8AC3E}">
        <p14:creationId xmlns:p14="http://schemas.microsoft.com/office/powerpoint/2010/main" val="3421418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accent5">
              <a:lumMod val="20000"/>
              <a:lumOff val="80000"/>
            </a:schemeClr>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TRANH2</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5" name="Picture 4" descr="D:\Dao Duc 1 moi\Package - Lesson\Data\dd1b001tr004h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49" y="956667"/>
            <a:ext cx="5181601" cy="3736223"/>
          </a:xfrm>
          <a:prstGeom prst="rect">
            <a:avLst/>
          </a:prstGeom>
          <a:noFill/>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1336109" y="4853628"/>
            <a:ext cx="6830716" cy="523220"/>
          </a:xfrm>
          <a:prstGeom prst="rect">
            <a:avLst/>
          </a:prstGeom>
        </p:spPr>
        <p:txBody>
          <a:bodyPr wrap="none">
            <a:spAutoFit/>
          </a:bodyPr>
          <a:lstStyle/>
          <a:p>
            <a:r>
              <a:rPr lang="en-US" sz="2800" b="1" dirty="0" err="1" smtClean="0">
                <a:solidFill>
                  <a:srgbClr val="FF0000"/>
                </a:solidFill>
                <a:latin typeface="Arial" pitchFamily="34" charset="0"/>
                <a:cs typeface="Arial" pitchFamily="34" charset="0"/>
              </a:rPr>
              <a:t>Các</a:t>
            </a:r>
            <a:r>
              <a:rPr lang="en-US" sz="2800" b="1" dirty="0" smtClean="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bạn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phát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biểu</a:t>
            </a:r>
            <a:r>
              <a:rPr lang="en-US" sz="2800" b="1" dirty="0">
                <a:solidFill>
                  <a:srgbClr val="FF0000"/>
                </a:solidFill>
                <a:latin typeface="Arial" pitchFamily="34" charset="0"/>
                <a:cs typeface="Arial" pitchFamily="34" charset="0"/>
              </a:rPr>
              <a:t> ý </a:t>
            </a:r>
            <a:r>
              <a:rPr lang="en-US" sz="2800" b="1" dirty="0" err="1">
                <a:solidFill>
                  <a:srgbClr val="FF0000"/>
                </a:solidFill>
                <a:latin typeface="Arial" pitchFamily="34" charset="0"/>
                <a:cs typeface="Arial" pitchFamily="34" charset="0"/>
              </a:rPr>
              <a:t>kiến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trong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giờ</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học</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13313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accent5">
              <a:lumMod val="20000"/>
              <a:lumOff val="80000"/>
            </a:schemeClr>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TRANH3</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Rectangle 45"/>
          <p:cNvSpPr/>
          <p:nvPr/>
        </p:nvSpPr>
        <p:spPr>
          <a:xfrm>
            <a:off x="1902899" y="4634540"/>
            <a:ext cx="5101076" cy="584775"/>
          </a:xfrm>
          <a:prstGeom prst="rect">
            <a:avLst/>
          </a:prstGeom>
        </p:spPr>
        <p:txBody>
          <a:bodyPr wrap="none">
            <a:spAutoFit/>
          </a:bodyPr>
          <a:lstStyle/>
          <a:p>
            <a:pPr algn="ctr"/>
            <a:r>
              <a:rPr lang="en-US" sz="3200" b="1" dirty="0" err="1" smtClean="0">
                <a:solidFill>
                  <a:srgbClr val="FF0000"/>
                </a:solidFill>
                <a:latin typeface="Arial" pitchFamily="34" charset="0"/>
                <a:cs typeface="Arial" pitchFamily="34" charset="0"/>
              </a:rPr>
              <a:t>Bạn</a:t>
            </a:r>
            <a:r>
              <a:rPr lang="en-US" sz="3200" b="1" dirty="0" smtClean="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bỏ</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rác</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vào</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thùng</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rác</a:t>
            </a:r>
            <a:endParaRPr lang="en-US" sz="3200" b="1" dirty="0">
              <a:solidFill>
                <a:srgbClr val="FF0000"/>
              </a:solidFill>
              <a:latin typeface="Arial" pitchFamily="34" charset="0"/>
              <a:cs typeface="Arial" pitchFamily="34" charset="0"/>
            </a:endParaRPr>
          </a:p>
        </p:txBody>
      </p:sp>
      <p:pic>
        <p:nvPicPr>
          <p:cNvPr id="47" name="Picture 46" descr="D:\Dao Duc 1 moi\Package - Lesson\Data\dd1b001tr004h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217" y="956667"/>
            <a:ext cx="5466440" cy="3614629"/>
          </a:xfrm>
          <a:prstGeom prst="rect">
            <a:avLst/>
          </a:prstGeom>
          <a:noFill/>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329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accent5">
              <a:lumMod val="20000"/>
              <a:lumOff val="80000"/>
            </a:schemeClr>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TRANH4</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5" name="Picture 2" descr="D:\Dao Duc 1 moi\Package - Lesson\Data\dd1b001tr004h05.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38136" y="860162"/>
            <a:ext cx="5007428" cy="3719287"/>
          </a:xfrm>
          <a:prstGeom prst="rect">
            <a:avLst/>
          </a:prstGeom>
          <a:noFill/>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2065566" y="4731258"/>
            <a:ext cx="5121915" cy="584775"/>
          </a:xfrm>
          <a:prstGeom prst="rect">
            <a:avLst/>
          </a:prstGeom>
        </p:spPr>
        <p:txBody>
          <a:bodyPr wrap="none">
            <a:spAutoFit/>
          </a:bodyPr>
          <a:lstStyle/>
          <a:p>
            <a:r>
              <a:rPr lang="en-US" sz="3200" b="1" dirty="0" err="1" smtClean="0">
                <a:solidFill>
                  <a:srgbClr val="FF0000"/>
                </a:solidFill>
                <a:latin typeface="Arial" pitchFamily="34" charset="0"/>
                <a:cs typeface="Arial" pitchFamily="34" charset="0"/>
              </a:rPr>
              <a:t>Bạn</a:t>
            </a:r>
            <a:r>
              <a:rPr lang="en-US" sz="3200" b="1" dirty="0" smtClean="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lễ</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phép</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chào</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cô</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giáo</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41958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accent5">
              <a:lumMod val="20000"/>
              <a:lumOff val="80000"/>
            </a:schemeClr>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TRANH5</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5" name="Picture 24" descr="D:\Dao Duc 1 moi\Package - Lesson\Data\dd1b001tr005h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484" y="956667"/>
            <a:ext cx="4978400" cy="377847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662261" y="4806909"/>
            <a:ext cx="3712876" cy="584775"/>
          </a:xfrm>
          <a:prstGeom prst="rect">
            <a:avLst/>
          </a:prstGeom>
        </p:spPr>
        <p:txBody>
          <a:bodyPr wrap="none">
            <a:spAutoFit/>
          </a:bodyPr>
          <a:lstStyle/>
          <a:p>
            <a:r>
              <a:rPr lang="en-US" sz="3200" b="1" dirty="0" err="1" smtClean="0">
                <a:solidFill>
                  <a:srgbClr val="FF0000"/>
                </a:solidFill>
                <a:latin typeface="Arial" pitchFamily="34" charset="0"/>
                <a:cs typeface="Arial" pitchFamily="34" charset="0"/>
              </a:rPr>
              <a:t>Bạn</a:t>
            </a:r>
            <a:r>
              <a:rPr lang="en-US" sz="3200" b="1" dirty="0" smtClean="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vẽ</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bẩn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ra</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bàn</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42869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accent5">
              <a:lumMod val="20000"/>
              <a:lumOff val="80000"/>
            </a:schemeClr>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TRANH6</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Rectangle 45"/>
          <p:cNvSpPr/>
          <p:nvPr/>
        </p:nvSpPr>
        <p:spPr>
          <a:xfrm>
            <a:off x="565150" y="4900160"/>
            <a:ext cx="8356253" cy="523220"/>
          </a:xfrm>
          <a:prstGeom prst="rect">
            <a:avLst/>
          </a:prstGeom>
        </p:spPr>
        <p:txBody>
          <a:bodyPr wrap="square">
            <a:spAutoFit/>
          </a:bodyPr>
          <a:lstStyle/>
          <a:p>
            <a:pPr algn="ctr"/>
            <a:r>
              <a:rPr lang="vi-VN" sz="2800" b="1" dirty="0" smtClean="0">
                <a:solidFill>
                  <a:srgbClr val="FF0000"/>
                </a:solidFill>
                <a:latin typeface="Arial" pitchFamily="34" charset="0"/>
                <a:cs typeface="Arial" pitchFamily="34" charset="0"/>
              </a:rPr>
              <a:t>Bạn </a:t>
            </a:r>
            <a:r>
              <a:rPr lang="vi-VN" sz="2800" b="1" dirty="0">
                <a:solidFill>
                  <a:srgbClr val="FF0000"/>
                </a:solidFill>
                <a:latin typeface="Arial" pitchFamily="34" charset="0"/>
                <a:cs typeface="Arial" pitchFamily="34" charset="0"/>
              </a:rPr>
              <a:t>nam quan tâm, giúp đỡ bạn nữ khi bị ngã</a:t>
            </a:r>
          </a:p>
        </p:txBody>
      </p:sp>
      <p:pic>
        <p:nvPicPr>
          <p:cNvPr id="47" name="Picture 4" descr="D:\Dao Duc 1 moi\Package - Lesson\Data\dd1b001tr005h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595" y="933726"/>
            <a:ext cx="5196112" cy="402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14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accent5">
              <a:lumMod val="20000"/>
              <a:lumOff val="80000"/>
            </a:schemeClr>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TRANH7</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1485901" y="4823333"/>
            <a:ext cx="6162656" cy="584775"/>
          </a:xfrm>
          <a:prstGeom prst="rect">
            <a:avLst/>
          </a:prstGeom>
        </p:spPr>
        <p:txBody>
          <a:bodyPr wrap="square">
            <a:spAutoFit/>
          </a:bodyPr>
          <a:lstStyle/>
          <a:p>
            <a:pPr algn="ctr"/>
            <a:r>
              <a:rPr lang="vi-VN" sz="3200" b="1" dirty="0" smtClean="0">
                <a:solidFill>
                  <a:srgbClr val="FF0000"/>
                </a:solidFill>
                <a:latin typeface="Arial" pitchFamily="34" charset="0"/>
                <a:cs typeface="Arial" pitchFamily="34" charset="0"/>
              </a:rPr>
              <a:t>Bạn </a:t>
            </a:r>
            <a:r>
              <a:rPr lang="en-US" sz="3200" b="1" dirty="0">
                <a:solidFill>
                  <a:srgbClr val="FF0000"/>
                </a:solidFill>
                <a:latin typeface="Arial" pitchFamily="34" charset="0"/>
                <a:cs typeface="Arial" pitchFamily="34" charset="0"/>
              </a:rPr>
              <a:t>n</a:t>
            </a:r>
            <a:r>
              <a:rPr lang="vi-VN" sz="3200" b="1" dirty="0" smtClean="0">
                <a:solidFill>
                  <a:srgbClr val="FF0000"/>
                </a:solidFill>
                <a:latin typeface="Arial" pitchFamily="34" charset="0"/>
                <a:cs typeface="Arial" pitchFamily="34" charset="0"/>
              </a:rPr>
              <a:t>am </a:t>
            </a:r>
            <a:r>
              <a:rPr lang="vi-VN" sz="3200" b="1" dirty="0">
                <a:solidFill>
                  <a:srgbClr val="FF0000"/>
                </a:solidFill>
                <a:latin typeface="Arial" pitchFamily="34" charset="0"/>
                <a:cs typeface="Arial" pitchFamily="34" charset="0"/>
              </a:rPr>
              <a:t>xé vở gấp máy bay</a:t>
            </a:r>
          </a:p>
        </p:txBody>
      </p:sp>
      <p:pic>
        <p:nvPicPr>
          <p:cNvPr id="26" name="Picture 5" descr="D:\Dao Duc 1 moi\Package - Lesson\Data\dd1b001tr005h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734" y="870250"/>
            <a:ext cx="5906180" cy="381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93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accent5">
              <a:lumMod val="20000"/>
              <a:lumOff val="80000"/>
            </a:schemeClr>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b="1" kern="10" dirty="0" smtClean="0">
                <a:solidFill>
                  <a:srgbClr val="FFFF00"/>
                </a:solidFill>
                <a:latin typeface="+mj-lt"/>
                <a:ea typeface="+mj-lt"/>
                <a:cs typeface="+mj-lt"/>
              </a:rPr>
              <a:t>TRANH8</a:t>
            </a:r>
            <a:endParaRPr lang="en-US" sz="1050" b="1"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Rectangle 45"/>
          <p:cNvSpPr/>
          <p:nvPr/>
        </p:nvSpPr>
        <p:spPr>
          <a:xfrm>
            <a:off x="839448" y="4644633"/>
            <a:ext cx="7590178" cy="584775"/>
          </a:xfrm>
          <a:prstGeom prst="rect">
            <a:avLst/>
          </a:prstGeom>
        </p:spPr>
        <p:txBody>
          <a:bodyPr wrap="square">
            <a:spAutoFit/>
          </a:bodyPr>
          <a:lstStyle/>
          <a:p>
            <a:r>
              <a:rPr lang="vi-VN" sz="3200" b="1" dirty="0" smtClean="0">
                <a:solidFill>
                  <a:srgbClr val="FF0000"/>
                </a:solidFill>
                <a:latin typeface="Arial" pitchFamily="34" charset="0"/>
                <a:cs typeface="Arial" pitchFamily="34" charset="0"/>
              </a:rPr>
              <a:t>Bạn </a:t>
            </a:r>
            <a:r>
              <a:rPr lang="vi-VN" sz="3200" b="1" dirty="0">
                <a:solidFill>
                  <a:srgbClr val="FF0000"/>
                </a:solidFill>
                <a:latin typeface="Arial" pitchFamily="34" charset="0"/>
                <a:cs typeface="Arial" pitchFamily="34" charset="0"/>
              </a:rPr>
              <a:t>nam trêu chọc làm bạn nữ bị đau</a:t>
            </a:r>
          </a:p>
        </p:txBody>
      </p:sp>
      <p:pic>
        <p:nvPicPr>
          <p:cNvPr id="47" name="Picture 2" descr="D:\Dao Duc 1 moi\Package - Lesson\Data\dd1b001tr005h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531" y="860162"/>
            <a:ext cx="5618954" cy="363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557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 name="Picture 2" descr="D:\Dao Duc 1 moi\Package - Lesson\Data\dd1b001tr004h05.jpg"/>
          <p:cNvPicPr>
            <a:picLocks noChangeAspect="1" noChangeArrowheads="1"/>
          </p:cNvPicPr>
          <p:nvPr/>
        </p:nvPicPr>
        <p:blipFill rotWithShape="1">
          <a:blip r:embed="rId2">
            <a:extLst>
              <a:ext uri="{28A0092B-C50C-407E-A947-70E740481C1C}">
                <a14:useLocalDpi xmlns:a14="http://schemas.microsoft.com/office/drawing/2010/main" val="0"/>
              </a:ext>
            </a:extLst>
          </a:blip>
          <a:srcRect l="3560" t="7401" r="4235"/>
          <a:stretch/>
        </p:blipFill>
        <p:spPr bwMode="auto">
          <a:xfrm>
            <a:off x="13709" y="2825444"/>
            <a:ext cx="3716461" cy="27734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Dao Duc 1 moi\Package - Lesson\Data\dd1b001tr004h03.jpg"/>
          <p:cNvPicPr>
            <a:picLocks noChangeAspect="1" noChangeArrowheads="1"/>
          </p:cNvPicPr>
          <p:nvPr/>
        </p:nvPicPr>
        <p:blipFill rotWithShape="1">
          <a:blip r:embed="rId3">
            <a:extLst>
              <a:ext uri="{28A0092B-C50C-407E-A947-70E740481C1C}">
                <a14:useLocalDpi xmlns:a14="http://schemas.microsoft.com/office/drawing/2010/main" val="0"/>
              </a:ext>
            </a:extLst>
          </a:blip>
          <a:srcRect l="4729" t="6642" r="4102"/>
          <a:stretch/>
        </p:blipFill>
        <p:spPr bwMode="auto">
          <a:xfrm>
            <a:off x="13709" y="66992"/>
            <a:ext cx="3716461" cy="29373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Dao Duc 1 moi\Package - Lesson\Data\dd1b001tr004h04.jpg"/>
          <p:cNvPicPr>
            <a:picLocks noChangeAspect="1" noChangeArrowheads="1"/>
          </p:cNvPicPr>
          <p:nvPr/>
        </p:nvPicPr>
        <p:blipFill rotWithShape="1">
          <a:blip r:embed="rId4">
            <a:extLst>
              <a:ext uri="{28A0092B-C50C-407E-A947-70E740481C1C}">
                <a14:useLocalDpi xmlns:a14="http://schemas.microsoft.com/office/drawing/2010/main" val="0"/>
              </a:ext>
            </a:extLst>
          </a:blip>
          <a:srcRect l="2837" r="1596" b="4510"/>
          <a:stretch/>
        </p:blipFill>
        <p:spPr bwMode="auto">
          <a:xfrm>
            <a:off x="4426856" y="48930"/>
            <a:ext cx="3911601" cy="28394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Dao Duc 1 moi\Package - Lesson\Data\dd1b001tr005h02.jpg"/>
          <p:cNvPicPr>
            <a:picLocks noChangeAspect="1" noChangeArrowheads="1"/>
          </p:cNvPicPr>
          <p:nvPr/>
        </p:nvPicPr>
        <p:blipFill rotWithShape="1">
          <a:blip r:embed="rId5">
            <a:extLst>
              <a:ext uri="{28A0092B-C50C-407E-A947-70E740481C1C}">
                <a14:useLocalDpi xmlns:a14="http://schemas.microsoft.com/office/drawing/2010/main" val="0"/>
              </a:ext>
            </a:extLst>
          </a:blip>
          <a:srcRect l="4947" t="6347" r="2559" b="4242"/>
          <a:stretch/>
        </p:blipFill>
        <p:spPr bwMode="auto">
          <a:xfrm>
            <a:off x="4361543" y="2846865"/>
            <a:ext cx="3933372" cy="282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00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grpSp>
        <p:nvGrpSpPr>
          <p:cNvPr id="4" name="Group 3"/>
          <p:cNvGrpSpPr/>
          <p:nvPr/>
        </p:nvGrpSpPr>
        <p:grpSpPr>
          <a:xfrm>
            <a:off x="1045030" y="551543"/>
            <a:ext cx="7499025" cy="1553029"/>
            <a:chOff x="870857" y="2859314"/>
            <a:chExt cx="7499025" cy="1712686"/>
          </a:xfrm>
        </p:grpSpPr>
        <p:sp>
          <p:nvSpPr>
            <p:cNvPr id="2" name="Rounded Rectangle 1"/>
            <p:cNvSpPr/>
            <p:nvPr/>
          </p:nvSpPr>
          <p:spPr>
            <a:xfrm>
              <a:off x="870857" y="2859314"/>
              <a:ext cx="7499025" cy="1712686"/>
            </a:xfrm>
            <a:prstGeom prst="roundRect">
              <a:avLst/>
            </a:prstGeom>
            <a:solidFill>
              <a:srgbClr val="FF6600"/>
            </a:solidFill>
            <a:ln>
              <a:solidFill>
                <a:srgbClr val="FF66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3" name="Rounded Rectangle 2"/>
            <p:cNvSpPr/>
            <p:nvPr/>
          </p:nvSpPr>
          <p:spPr>
            <a:xfrm>
              <a:off x="1117600" y="3091543"/>
              <a:ext cx="7082971" cy="1320800"/>
            </a:xfrm>
            <a:prstGeom prst="roundRect">
              <a:avLst/>
            </a:prstGeom>
            <a:solidFill>
              <a:srgbClr val="FF6600"/>
            </a:solid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solidFill>
                    <a:srgbClr val="0000CC"/>
                  </a:solidFill>
                  <a:latin typeface="Tahoma" pitchFamily="34" charset="0"/>
                  <a:ea typeface="Tahoma" pitchFamily="34" charset="0"/>
                  <a:cs typeface="Tahoma" pitchFamily="34" charset="0"/>
                </a:rPr>
                <a:t>Tiết 1: Nội dung 1 - SHDC</a:t>
              </a:r>
              <a:endParaRPr lang="en-US" sz="2800" b="1" dirty="0" smtClean="0">
                <a:solidFill>
                  <a:srgbClr val="0000CC"/>
                </a:solidFill>
                <a:latin typeface="Tahoma" pitchFamily="34" charset="0"/>
                <a:ea typeface="Tahoma" pitchFamily="34" charset="0"/>
                <a:cs typeface="Tahoma" pitchFamily="34" charset="0"/>
              </a:endParaRPr>
            </a:p>
            <a:p>
              <a:pPr algn="ctr">
                <a:lnSpc>
                  <a:spcPct val="150000"/>
                </a:lnSpc>
              </a:pPr>
              <a:r>
                <a:rPr lang="en-US" sz="2800" b="1" smtClean="0">
                  <a:latin typeface="Tahoma" pitchFamily="34" charset="0"/>
                  <a:ea typeface="Tahoma" pitchFamily="34" charset="0"/>
                  <a:cs typeface="Tahoma" pitchFamily="34" charset="0"/>
                </a:rPr>
                <a:t>HỌC TẬP </a:t>
              </a:r>
              <a:r>
                <a:rPr lang="en-US" sz="2800" b="1" dirty="0" smtClean="0">
                  <a:latin typeface="Tahoma" pitchFamily="34" charset="0"/>
                  <a:ea typeface="Tahoma" pitchFamily="34" charset="0"/>
                  <a:cs typeface="Tahoma" pitchFamily="34" charset="0"/>
                </a:rPr>
                <a:t>NỘI </a:t>
              </a:r>
              <a:r>
                <a:rPr lang="en-US" sz="2800" b="1" smtClean="0">
                  <a:latin typeface="Tahoma" pitchFamily="34" charset="0"/>
                  <a:ea typeface="Tahoma" pitchFamily="34" charset="0"/>
                  <a:cs typeface="Tahoma" pitchFamily="34" charset="0"/>
                </a:rPr>
                <a:t>QUY NHÀ TRƯỜNG</a:t>
              </a:r>
              <a:endParaRPr lang="en-US" sz="2800" b="1" dirty="0">
                <a:latin typeface="Tahoma" pitchFamily="34" charset="0"/>
                <a:ea typeface="Tahoma" pitchFamily="34" charset="0"/>
                <a:cs typeface="Tahoma" pitchFamily="34" charset="0"/>
              </a:endParaRPr>
            </a:p>
          </p:txBody>
        </p:sp>
      </p:gr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115" y="2381627"/>
            <a:ext cx="3135993" cy="244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498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 name="Picture 3" descr="D:\Dao Duc 1 moi\Package - Lesson\Data\dd1b001tr004h02.jpg"/>
          <p:cNvPicPr>
            <a:picLocks noChangeAspect="1" noChangeArrowheads="1"/>
          </p:cNvPicPr>
          <p:nvPr/>
        </p:nvPicPr>
        <p:blipFill rotWithShape="1">
          <a:blip r:embed="rId2">
            <a:extLst>
              <a:ext uri="{28A0092B-C50C-407E-A947-70E740481C1C}">
                <a14:useLocalDpi xmlns:a14="http://schemas.microsoft.com/office/drawing/2010/main" val="0"/>
              </a:ext>
            </a:extLst>
          </a:blip>
          <a:srcRect l="6177" t="7392" b="7392"/>
          <a:stretch/>
        </p:blipFill>
        <p:spPr bwMode="auto">
          <a:xfrm>
            <a:off x="-85066" y="0"/>
            <a:ext cx="4107543" cy="2950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Dao Duc 1 moi\Package - Lesson\Data\dd1b001tr005h01.jpg"/>
          <p:cNvPicPr>
            <a:picLocks noChangeAspect="1" noChangeArrowheads="1"/>
          </p:cNvPicPr>
          <p:nvPr/>
        </p:nvPicPr>
        <p:blipFill rotWithShape="1">
          <a:blip r:embed="rId3">
            <a:extLst>
              <a:ext uri="{28A0092B-C50C-407E-A947-70E740481C1C}">
                <a14:useLocalDpi xmlns:a14="http://schemas.microsoft.com/office/drawing/2010/main" val="0"/>
              </a:ext>
            </a:extLst>
          </a:blip>
          <a:srcRect l="4559" t="7435" r="3292"/>
          <a:stretch/>
        </p:blipFill>
        <p:spPr bwMode="auto">
          <a:xfrm>
            <a:off x="4963887" y="0"/>
            <a:ext cx="4180114" cy="31869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Dao Duc 1 moi\Package - Lesson\Data\dd1b001tr005h03.jpg"/>
          <p:cNvPicPr>
            <a:picLocks noChangeAspect="1" noChangeArrowheads="1"/>
          </p:cNvPicPr>
          <p:nvPr/>
        </p:nvPicPr>
        <p:blipFill rotWithShape="1">
          <a:blip r:embed="rId4">
            <a:extLst>
              <a:ext uri="{28A0092B-C50C-407E-A947-70E740481C1C}">
                <a14:useLocalDpi xmlns:a14="http://schemas.microsoft.com/office/drawing/2010/main" val="0"/>
              </a:ext>
            </a:extLst>
          </a:blip>
          <a:srcRect t="9929" r="6608"/>
          <a:stretch/>
        </p:blipFill>
        <p:spPr bwMode="auto">
          <a:xfrm>
            <a:off x="-85066" y="2950838"/>
            <a:ext cx="4107543" cy="28025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Dao Duc 1 moi\Package - Lesson\Data\dd1b001tr005h04.jpg"/>
          <p:cNvPicPr>
            <a:picLocks noChangeAspect="1" noChangeArrowheads="1"/>
          </p:cNvPicPr>
          <p:nvPr/>
        </p:nvPicPr>
        <p:blipFill rotWithShape="1">
          <a:blip r:embed="rId5">
            <a:extLst>
              <a:ext uri="{28A0092B-C50C-407E-A947-70E740481C1C}">
                <a14:useLocalDpi xmlns:a14="http://schemas.microsoft.com/office/drawing/2010/main" val="0"/>
              </a:ext>
            </a:extLst>
          </a:blip>
          <a:srcRect l="2570" t="4650" r="3933"/>
          <a:stretch/>
        </p:blipFill>
        <p:spPr bwMode="auto">
          <a:xfrm>
            <a:off x="4920343" y="2830804"/>
            <a:ext cx="4223657" cy="295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10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191659" y="1117600"/>
            <a:ext cx="6792684" cy="359954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900"/>
              </a:lnSpc>
            </a:pPr>
            <a:r>
              <a:rPr lang="en-US" sz="2800" dirty="0" smtClean="0">
                <a:solidFill>
                  <a:srgbClr val="0000CC"/>
                </a:solidFill>
              </a:rPr>
              <a:t>-</a:t>
            </a:r>
            <a:r>
              <a:rPr lang="vi-VN" sz="2800" dirty="0" smtClean="0">
                <a:solidFill>
                  <a:srgbClr val="0000CC"/>
                </a:solidFill>
              </a:rPr>
              <a:t> </a:t>
            </a:r>
            <a:r>
              <a:rPr lang="vi-VN" sz="2800" dirty="0">
                <a:solidFill>
                  <a:srgbClr val="0000CC"/>
                </a:solidFill>
              </a:rPr>
              <a:t>Các bạn trong tranh 2, 3, 4 và 6 thực hiện đúng nội quy.</a:t>
            </a:r>
          </a:p>
          <a:p>
            <a:pPr algn="just">
              <a:lnSpc>
                <a:spcPts val="3900"/>
              </a:lnSpc>
            </a:pPr>
            <a:r>
              <a:rPr lang="en-US" sz="2800" dirty="0" smtClean="0">
                <a:solidFill>
                  <a:srgbClr val="0000CC"/>
                </a:solidFill>
              </a:rPr>
              <a:t>-</a:t>
            </a:r>
            <a:r>
              <a:rPr lang="vi-VN" sz="2800" dirty="0" smtClean="0">
                <a:solidFill>
                  <a:srgbClr val="0000CC"/>
                </a:solidFill>
              </a:rPr>
              <a:t> </a:t>
            </a:r>
            <a:r>
              <a:rPr lang="vi-VN" sz="2800" dirty="0">
                <a:solidFill>
                  <a:srgbClr val="0000CC"/>
                </a:solidFill>
              </a:rPr>
              <a:t>Các bạn trong tranh 1, 5, 7 và 8 chưa thực hiện đúng nội quy.</a:t>
            </a:r>
          </a:p>
          <a:p>
            <a:pPr algn="just">
              <a:lnSpc>
                <a:spcPts val="3900"/>
              </a:lnSpc>
            </a:pPr>
            <a:r>
              <a:rPr lang="en-US" sz="2800" dirty="0" smtClean="0">
                <a:solidFill>
                  <a:srgbClr val="0000CC"/>
                </a:solidFill>
              </a:rPr>
              <a:t>-</a:t>
            </a:r>
            <a:r>
              <a:rPr lang="vi-VN" sz="2800" dirty="0" smtClean="0">
                <a:solidFill>
                  <a:srgbClr val="0000CC"/>
                </a:solidFill>
              </a:rPr>
              <a:t> </a:t>
            </a:r>
            <a:r>
              <a:rPr lang="vi-VN" sz="2800" dirty="0">
                <a:solidFill>
                  <a:srgbClr val="0000CC"/>
                </a:solidFill>
              </a:rPr>
              <a:t>Em nên nhắc nhở khi thấy bạn chưa thực hiện nội </a:t>
            </a:r>
            <a:r>
              <a:rPr lang="vi-VN" sz="2800" dirty="0" smtClean="0">
                <a:solidFill>
                  <a:srgbClr val="0000CC"/>
                </a:solidFill>
              </a:rPr>
              <a:t>quy</a:t>
            </a:r>
            <a:r>
              <a:rPr lang="en-US" sz="2800" dirty="0" smtClean="0">
                <a:solidFill>
                  <a:srgbClr val="0000CC"/>
                </a:solidFill>
              </a:rPr>
              <a:t>.</a:t>
            </a:r>
            <a:endParaRPr lang="vi-VN" sz="2800" dirty="0">
              <a:solidFill>
                <a:srgbClr val="0000CC"/>
              </a:solidFill>
            </a:endParaRPr>
          </a:p>
        </p:txBody>
      </p:sp>
    </p:spTree>
    <p:extLst>
      <p:ext uri="{BB962C8B-B14F-4D97-AF65-F5344CB8AC3E}">
        <p14:creationId xmlns:p14="http://schemas.microsoft.com/office/powerpoint/2010/main" val="842702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83" y="1678479"/>
            <a:ext cx="61753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0725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1</a:t>
            </a:r>
            <a:endParaRPr lang="en-US" sz="2800" b="1" dirty="0">
              <a:solidFill>
                <a:srgbClr val="C00000"/>
              </a:solidFill>
              <a:latin typeface="Arial" pitchFamily="34" charset="0"/>
              <a:cs typeface="Arial" pitchFamily="34" charset="0"/>
            </a:endParaRPr>
          </a:p>
        </p:txBody>
      </p:sp>
      <p:sp>
        <p:nvSpPr>
          <p:cNvPr id="11" name="Rectangle 10"/>
          <p:cNvSpPr/>
          <p:nvPr/>
        </p:nvSpPr>
        <p:spPr>
          <a:xfrm>
            <a:off x="871260" y="5253335"/>
            <a:ext cx="7386959" cy="461665"/>
          </a:xfrm>
          <a:prstGeom prst="rect">
            <a:avLst/>
          </a:prstGeom>
        </p:spPr>
        <p:txBody>
          <a:bodyPr wrap="none">
            <a:spAutoFit/>
          </a:bodyPr>
          <a:lstStyle/>
          <a:p>
            <a:r>
              <a:rPr lang="vi-VN" sz="2400" dirty="0">
                <a:solidFill>
                  <a:srgbClr val="006600"/>
                </a:solidFill>
              </a:rPr>
              <a:t>Em sẽ làm gì khi thấy bạn đùa nghịch trong giờ học?</a:t>
            </a:r>
          </a:p>
        </p:txBody>
      </p:sp>
      <p:pic>
        <p:nvPicPr>
          <p:cNvPr id="12" name="Picture 2" descr="D:\Dao Duc 1 moi\Package - Lesson\Data\dd1b001tr005h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706" y="1887392"/>
            <a:ext cx="4697891" cy="336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81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1</a:t>
            </a:r>
            <a:endParaRPr lang="en-US" sz="2800" b="1" dirty="0">
              <a:solidFill>
                <a:srgbClr val="C00000"/>
              </a:solidFill>
              <a:latin typeface="Arial" pitchFamily="34" charset="0"/>
              <a:cs typeface="Arial" pitchFamily="34" charset="0"/>
            </a:endParaRPr>
          </a:p>
        </p:txBody>
      </p:sp>
      <p:sp>
        <p:nvSpPr>
          <p:cNvPr id="11" name="Rectangle 10"/>
          <p:cNvSpPr/>
          <p:nvPr/>
        </p:nvSpPr>
        <p:spPr>
          <a:xfrm>
            <a:off x="0" y="4859182"/>
            <a:ext cx="9003847" cy="892552"/>
          </a:xfrm>
          <a:prstGeom prst="rect">
            <a:avLst/>
          </a:prstGeom>
        </p:spPr>
        <p:txBody>
          <a:bodyPr wrap="square">
            <a:spAutoFit/>
          </a:bodyPr>
          <a:lstStyle/>
          <a:p>
            <a:pPr algn="ctr"/>
            <a:r>
              <a:rPr lang="vi-VN" sz="2600" b="1" dirty="0" smtClean="0">
                <a:solidFill>
                  <a:srgbClr val="006600"/>
                </a:solidFill>
              </a:rPr>
              <a:t>Em </a:t>
            </a:r>
            <a:r>
              <a:rPr lang="vi-VN" sz="2600" b="1" dirty="0">
                <a:solidFill>
                  <a:srgbClr val="006600"/>
                </a:solidFill>
              </a:rPr>
              <a:t>nên nhắc nhở bạn phải giữ trật tự, không nên đùa nghịch trong giờ học.</a:t>
            </a:r>
          </a:p>
        </p:txBody>
      </p:sp>
      <p:pic>
        <p:nvPicPr>
          <p:cNvPr id="12" name="Picture 2" descr="D:\Dao Duc 1 moi\Package - Lesson\Data\dd1b001tr005h05.jpg"/>
          <p:cNvPicPr>
            <a:picLocks noChangeAspect="1" noChangeArrowheads="1"/>
          </p:cNvPicPr>
          <p:nvPr/>
        </p:nvPicPr>
        <p:blipFill rotWithShape="1">
          <a:blip r:embed="rId4">
            <a:extLst>
              <a:ext uri="{28A0092B-C50C-407E-A947-70E740481C1C}">
                <a14:useLocalDpi xmlns:a14="http://schemas.microsoft.com/office/drawing/2010/main" val="0"/>
              </a:ext>
            </a:extLst>
          </a:blip>
          <a:srcRect t="4133"/>
          <a:stretch/>
        </p:blipFill>
        <p:spPr bwMode="auto">
          <a:xfrm>
            <a:off x="2486678" y="1872342"/>
            <a:ext cx="4393094" cy="301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35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2</a:t>
            </a:r>
            <a:endParaRPr lang="en-US" sz="2800" b="1" dirty="0">
              <a:solidFill>
                <a:srgbClr val="C00000"/>
              </a:solidFill>
              <a:latin typeface="Arial" pitchFamily="34" charset="0"/>
              <a:cs typeface="Arial" pitchFamily="34" charset="0"/>
            </a:endParaRPr>
          </a:p>
        </p:txBody>
      </p:sp>
      <p:sp>
        <p:nvSpPr>
          <p:cNvPr id="11" name="Rectangle 10"/>
          <p:cNvSpPr/>
          <p:nvPr/>
        </p:nvSpPr>
        <p:spPr>
          <a:xfrm>
            <a:off x="217713" y="4822485"/>
            <a:ext cx="8737601" cy="830997"/>
          </a:xfrm>
          <a:prstGeom prst="rect">
            <a:avLst/>
          </a:prstGeom>
        </p:spPr>
        <p:txBody>
          <a:bodyPr wrap="square">
            <a:spAutoFit/>
          </a:bodyPr>
          <a:lstStyle/>
          <a:p>
            <a:pPr algn="just"/>
            <a:r>
              <a:rPr lang="vi-VN" sz="2400" b="1" dirty="0">
                <a:solidFill>
                  <a:srgbClr val="006600"/>
                </a:solidFill>
              </a:rPr>
              <a:t>Giờ ra chơi, Lan lấy bánh ăn nhưng chưa biết bỏ giấy gói bánh ở đâu. Nếu là </a:t>
            </a:r>
            <a:r>
              <a:rPr lang="vi-VN" sz="2400" b="1" dirty="0" smtClean="0">
                <a:solidFill>
                  <a:srgbClr val="006600"/>
                </a:solidFill>
              </a:rPr>
              <a:t>L</a:t>
            </a:r>
            <a:r>
              <a:rPr lang="en-US" sz="2400" b="1" dirty="0" smtClean="0">
                <a:solidFill>
                  <a:srgbClr val="006600"/>
                </a:solidFill>
              </a:rPr>
              <a:t>a</a:t>
            </a:r>
            <a:r>
              <a:rPr lang="vi-VN" sz="2400" b="1" dirty="0" smtClean="0">
                <a:solidFill>
                  <a:srgbClr val="006600"/>
                </a:solidFill>
              </a:rPr>
              <a:t>n</a:t>
            </a:r>
            <a:r>
              <a:rPr lang="vi-VN" sz="2400" b="1" dirty="0">
                <a:solidFill>
                  <a:srgbClr val="006600"/>
                </a:solidFill>
              </a:rPr>
              <a:t>, em sẽ làm gì?</a:t>
            </a:r>
          </a:p>
        </p:txBody>
      </p:sp>
      <p:pic>
        <p:nvPicPr>
          <p:cNvPr id="10" name="Picture 2" descr="D:\Dao Duc 1 moi\Package - Lesson\Data\dd1b001tr005h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625" y="1887392"/>
            <a:ext cx="4048228" cy="282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2</a:t>
            </a:r>
            <a:endParaRPr lang="en-US" sz="2800" b="1" dirty="0">
              <a:solidFill>
                <a:srgbClr val="C00000"/>
              </a:solidFill>
              <a:latin typeface="Arial" pitchFamily="34" charset="0"/>
              <a:cs typeface="Arial" pitchFamily="34" charset="0"/>
            </a:endParaRPr>
          </a:p>
        </p:txBody>
      </p:sp>
      <p:sp>
        <p:nvSpPr>
          <p:cNvPr id="11" name="Rectangle 10"/>
          <p:cNvSpPr/>
          <p:nvPr/>
        </p:nvSpPr>
        <p:spPr>
          <a:xfrm>
            <a:off x="217713" y="4822485"/>
            <a:ext cx="8737601" cy="830997"/>
          </a:xfrm>
          <a:prstGeom prst="rect">
            <a:avLst/>
          </a:prstGeom>
        </p:spPr>
        <p:txBody>
          <a:bodyPr wrap="square">
            <a:spAutoFit/>
          </a:bodyPr>
          <a:lstStyle/>
          <a:p>
            <a:pPr algn="just"/>
            <a:r>
              <a:rPr lang="vi-VN" sz="2400" dirty="0">
                <a:solidFill>
                  <a:srgbClr val="0000CC"/>
                </a:solidFill>
              </a:rPr>
              <a:t>Nếu là Lan, em nên bỏ giấy gói bánh vào thùng rác để giữ vệ sinh chung</a:t>
            </a:r>
            <a:endParaRPr lang="vi-VN" sz="2400" b="1" dirty="0">
              <a:solidFill>
                <a:srgbClr val="006600"/>
              </a:solidFill>
            </a:endParaRPr>
          </a:p>
        </p:txBody>
      </p:sp>
      <p:pic>
        <p:nvPicPr>
          <p:cNvPr id="10" name="Picture 2" descr="D:\Dao Duc 1 moi\Package - Lesson\Data\dd1b001tr005h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625" y="1887392"/>
            <a:ext cx="4048228" cy="282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2457" y="1596571"/>
            <a:ext cx="7852229" cy="2656115"/>
          </a:xfrm>
          <a:prstGeom prst="roundRect">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Tự</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liên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hệ</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10" name="Rectangle 9"/>
          <p:cNvSpPr/>
          <p:nvPr/>
        </p:nvSpPr>
        <p:spPr>
          <a:xfrm>
            <a:off x="1305615" y="1760165"/>
            <a:ext cx="6915676" cy="461665"/>
          </a:xfrm>
          <a:prstGeom prst="rect">
            <a:avLst/>
          </a:prstGeom>
        </p:spPr>
        <p:txBody>
          <a:bodyPr wrap="none">
            <a:spAutoFit/>
          </a:bodyPr>
          <a:lstStyle/>
          <a:p>
            <a:r>
              <a:rPr lang="vi-VN" sz="2400" dirty="0">
                <a:solidFill>
                  <a:srgbClr val="FFFF00"/>
                </a:solidFill>
                <a:latin typeface="Arial" pitchFamily="34" charset="0"/>
                <a:cs typeface="Arial" pitchFamily="34" charset="0"/>
              </a:rPr>
              <a:t>- Em đã thực hiện những điều nào trong nội quy?</a:t>
            </a:r>
          </a:p>
        </p:txBody>
      </p:sp>
      <p:sp>
        <p:nvSpPr>
          <p:cNvPr id="13" name="Rectangle 12"/>
          <p:cNvSpPr/>
          <p:nvPr/>
        </p:nvSpPr>
        <p:spPr>
          <a:xfrm>
            <a:off x="1334643" y="2543937"/>
            <a:ext cx="5428089" cy="461665"/>
          </a:xfrm>
          <a:prstGeom prst="rect">
            <a:avLst/>
          </a:prstGeom>
        </p:spPr>
        <p:txBody>
          <a:bodyPr wrap="none">
            <a:spAutoFit/>
          </a:bodyPr>
          <a:lstStyle/>
          <a:p>
            <a:r>
              <a:rPr lang="vi-VN" sz="2400" dirty="0">
                <a:solidFill>
                  <a:srgbClr val="FFFF00"/>
                </a:solidFill>
                <a:latin typeface="Arial" pitchFamily="34" charset="0"/>
                <a:cs typeface="Arial" pitchFamily="34" charset="0"/>
              </a:rPr>
              <a:t>- Những điều nào em chưa thực hiện?</a:t>
            </a:r>
          </a:p>
        </p:txBody>
      </p:sp>
      <p:sp>
        <p:nvSpPr>
          <p:cNvPr id="14" name="Rectangle 13"/>
          <p:cNvSpPr/>
          <p:nvPr/>
        </p:nvSpPr>
        <p:spPr>
          <a:xfrm>
            <a:off x="1334643" y="3324731"/>
            <a:ext cx="5987537" cy="461665"/>
          </a:xfrm>
          <a:prstGeom prst="rect">
            <a:avLst/>
          </a:prstGeom>
        </p:spPr>
        <p:txBody>
          <a:bodyPr wrap="none">
            <a:spAutoFit/>
          </a:bodyPr>
          <a:lstStyle/>
          <a:p>
            <a:r>
              <a:rPr lang="vi-VN" sz="2400" dirty="0">
                <a:solidFill>
                  <a:srgbClr val="FFFF00"/>
                </a:solidFill>
                <a:latin typeface="Arial" pitchFamily="34" charset="0"/>
                <a:cs typeface="Arial" pitchFamily="34" charset="0"/>
              </a:rPr>
              <a:t>- Em sẽ làm gì để thực hiện đúng nội quy?</a:t>
            </a:r>
          </a:p>
        </p:txBody>
      </p:sp>
    </p:spTree>
    <p:extLst>
      <p:ext uri="{BB962C8B-B14F-4D97-AF65-F5344CB8AC3E}">
        <p14:creationId xmlns:p14="http://schemas.microsoft.com/office/powerpoint/2010/main" val="405848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4" y="825500"/>
            <a:ext cx="5597979"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c. Cam </a:t>
            </a:r>
            <a:r>
              <a:rPr lang="en-US" sz="2800" b="1" dirty="0" err="1" smtClean="0">
                <a:solidFill>
                  <a:srgbClr val="C00000"/>
                </a:solidFill>
                <a:latin typeface="Arial" pitchFamily="34" charset="0"/>
                <a:cs typeface="Arial" pitchFamily="34" charset="0"/>
              </a:rPr>
              <a:t>kết</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thực</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hiện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nội</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quy</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498" y="1348720"/>
            <a:ext cx="4397001" cy="342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0" y="4822485"/>
            <a:ext cx="9143999" cy="954107"/>
          </a:xfrm>
          <a:prstGeom prst="rect">
            <a:avLst/>
          </a:prstGeom>
        </p:spPr>
        <p:txBody>
          <a:bodyPr wrap="square">
            <a:spAutoFit/>
          </a:bodyPr>
          <a:lstStyle/>
          <a:p>
            <a:pPr algn="ctr"/>
            <a:r>
              <a:rPr lang="en-US" sz="2800" dirty="0" err="1" smtClean="0">
                <a:solidFill>
                  <a:srgbClr val="006600"/>
                </a:solidFill>
                <a:latin typeface="Arial" pitchFamily="34" charset="0"/>
                <a:cs typeface="Arial" pitchFamily="34" charset="0"/>
              </a:rPr>
              <a:t>Em</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hãy</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ghi</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ra</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phiếu</a:t>
            </a:r>
            <a:r>
              <a:rPr lang="en-US" sz="2800" dirty="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những</a:t>
            </a:r>
            <a:r>
              <a:rPr lang="en-US" sz="2800" dirty="0" smtClean="0">
                <a:solidFill>
                  <a:srgbClr val="006600"/>
                </a:solidFill>
                <a:latin typeface="Arial" pitchFamily="34" charset="0"/>
                <a:cs typeface="Arial" pitchFamily="34" charset="0"/>
              </a:rPr>
              <a:t> cam </a:t>
            </a:r>
            <a:r>
              <a:rPr lang="en-US" sz="2800" dirty="0" err="1" smtClean="0">
                <a:solidFill>
                  <a:srgbClr val="006600"/>
                </a:solidFill>
                <a:latin typeface="Arial" pitchFamily="34" charset="0"/>
                <a:cs typeface="Arial" pitchFamily="34" charset="0"/>
              </a:rPr>
              <a:t>kết</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thực</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hiện</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nội</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quy</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trường</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lớp</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của</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em</a:t>
            </a:r>
            <a:r>
              <a:rPr lang="en-US" sz="2800" dirty="0" smtClean="0">
                <a:solidFill>
                  <a:srgbClr val="006600"/>
                </a:solidFill>
                <a:latin typeface="Arial" pitchFamily="34" charset="0"/>
                <a:cs typeface="Arial" pitchFamily="34" charset="0"/>
              </a:rPr>
              <a:t>!</a:t>
            </a:r>
            <a:endParaRPr lang="vi-VN" sz="28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390251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2" y="1971675"/>
            <a:ext cx="635317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053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Picture 21" descr="j0232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5975" y="1033354"/>
            <a:ext cx="1027228" cy="10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index_image4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009" y="4547031"/>
            <a:ext cx="9197009" cy="114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oa2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8425" y="4204195"/>
            <a:ext cx="2047875" cy="137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45760" y="-9219"/>
            <a:ext cx="1429683" cy="97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724608s7aonrbep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396" y="3536122"/>
            <a:ext cx="62503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724608s7aonrbep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99125" y="3556000"/>
            <a:ext cx="635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877936y19bvb4k8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55024" y="1160071"/>
            <a:ext cx="47625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4898DBC5BEA843B582E10C5800F24FA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282017" y="83062"/>
            <a:ext cx="3651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6" descr="659204qfhni5vgxw"/>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8379495" y="13888"/>
            <a:ext cx="813935" cy="131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4" descr="887917o2kfoubdex"/>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1382550">
            <a:off x="8480715" y="2491565"/>
            <a:ext cx="578792" cy="21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engel0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75362" y="-53336"/>
            <a:ext cx="1013529" cy="11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1153132qsksesct1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50" y="967774"/>
            <a:ext cx="584435" cy="288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FF1E1E57665942E3A74FF221CEBC4268"/>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4684316">
            <a:off x="659640" y="3943533"/>
            <a:ext cx="449533" cy="154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20123717">
            <a:off x="8233901" y="2802044"/>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39119" y="1554346"/>
            <a:ext cx="458590" cy="5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019589" y="531862"/>
            <a:ext cx="428625" cy="55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下一張(熱鍵:c)">
            <a:hlinkClick r:id="rId15"/>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19534" y="1439548"/>
            <a:ext cx="553558" cy="63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004250" y="1126131"/>
            <a:ext cx="4949699" cy="2308324"/>
          </a:xfrm>
          <a:prstGeom prst="rect">
            <a:avLst/>
          </a:prstGeom>
          <a:solidFill>
            <a:srgbClr val="FFFF00"/>
          </a:solid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Mục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tiêu</a:t>
            </a:r>
            <a:r>
              <a:rPr lang="en-US" sz="2400" b="1" dirty="0" smtClean="0">
                <a:latin typeface="Times New Roman" panose="02020603050405020304" pitchFamily="18" charset="0"/>
                <a:cs typeface="Times New Roman" panose="02020603050405020304" pitchFamily="18" charset="0"/>
              </a:rPr>
              <a:t>: </a:t>
            </a:r>
          </a:p>
          <a:p>
            <a:r>
              <a:rPr lang="it-IT" sz="2400" b="1" dirty="0">
                <a:latin typeface="Times New Roman" panose="02020603050405020304" pitchFamily="18" charset="0"/>
                <a:cs typeface="Times New Roman" panose="02020603050405020304" pitchFamily="18" charset="0"/>
              </a:rPr>
              <a:t>+  Nêu được những biểu hiện thực hiện đúng nội quy trường, lớp.</a:t>
            </a:r>
            <a:endParaRPr lang="en-US" sz="2400" b="1" dirty="0">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  Biết vì sao phải thực hiện đúng nội quy trường, lớp.</a:t>
            </a:r>
            <a:endParaRPr lang="en-US" sz="2400" b="1" dirty="0">
              <a:latin typeface="Times New Roman" panose="02020603050405020304" pitchFamily="18" charset="0"/>
              <a:cs typeface="Times New Roman" panose="02020603050405020304" pitchFamily="18" charset="0"/>
            </a:endParaRPr>
          </a:p>
          <a:p>
            <a:endParaRPr lang="en-US" sz="2400" b="1" dirty="0"/>
          </a:p>
        </p:txBody>
      </p:sp>
    </p:spTree>
    <p:extLst>
      <p:ext uri="{BB962C8B-B14F-4D97-AF65-F5344CB8AC3E}">
        <p14:creationId xmlns:p14="http://schemas.microsoft.com/office/powerpoint/2010/main" val="495794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lide(fromBottom)">
                                      <p:cBhvr>
                                        <p:cTn id="7" dur="500"/>
                                        <p:tgtEl>
                                          <p:spTgt spid="26"/>
                                        </p:tgtEl>
                                      </p:cBhvr>
                                    </p:animEffect>
                                  </p:childTnLst>
                                </p:cTn>
                              </p:par>
                              <p:par>
                                <p:cTn id="8" presetID="1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slide(fromBottom)">
                                      <p:cBhvr>
                                        <p:cTn id="10" dur="500"/>
                                        <p:tgtEl>
                                          <p:spTgt spid="28"/>
                                        </p:tgtEl>
                                      </p:cBhvr>
                                    </p:animEffect>
                                  </p:childTnLst>
                                </p:cTn>
                              </p:par>
                              <p:par>
                                <p:cTn id="11" presetID="12" presetClass="entr" presetSubtype="4"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slide(fromBottom)">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Effect transition="in" filter="wheel(1)">
                                      <p:cBhvr>
                                        <p:cTn id="18" dur="2000"/>
                                        <p:tgtEl>
                                          <p:spTgt spid="27">
                                            <p:txEl>
                                              <p:pRg st="0" end="0"/>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animEffect transition="in" filter="wheel(1)">
                                      <p:cBhvr>
                                        <p:cTn id="21" dur="2000"/>
                                        <p:tgtEl>
                                          <p:spTgt spid="27">
                                            <p:txEl>
                                              <p:pRg st="1" end="1"/>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27">
                                            <p:txEl>
                                              <p:pRg st="2" end="2"/>
                                            </p:txEl>
                                          </p:spTgt>
                                        </p:tgtEl>
                                        <p:attrNameLst>
                                          <p:attrName>style.visibility</p:attrName>
                                        </p:attrNameLst>
                                      </p:cBhvr>
                                      <p:to>
                                        <p:strVal val="visible"/>
                                      </p:to>
                                    </p:set>
                                    <p:animEffect transition="in" filter="wheel(1)">
                                      <p:cBhvr>
                                        <p:cTn id="24" dur="20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smtClean="0"/>
          </a:p>
        </p:txBody>
      </p:sp>
      <p:sp>
        <p:nvSpPr>
          <p:cNvPr id="21507" name="Rectangle 3"/>
          <p:cNvSpPr>
            <a:spLocks noGrp="1" noChangeArrowheads="1"/>
          </p:cNvSpPr>
          <p:nvPr>
            <p:ph type="body" idx="1"/>
          </p:nvPr>
        </p:nvSpPr>
        <p:spPr/>
        <p:txBody>
          <a:bodyPr/>
          <a:lstStyle/>
          <a:p>
            <a:endParaRPr lang="en-US" altLang="en-US" smtClean="0"/>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7"/>
            <a:ext cx="9448800" cy="5906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0" y="698500"/>
            <a:ext cx="9307551" cy="4315126"/>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095" tIns="47547" rIns="95095" bIns="47547">
            <a:spAutoFit/>
          </a:bodyPr>
          <a:lstStyle/>
          <a:p>
            <a:pPr algn="just">
              <a:lnSpc>
                <a:spcPts val="4680"/>
              </a:lnSpc>
              <a:defRPr/>
            </a:pPr>
            <a:r>
              <a:rPr lang="en-US" sz="2400" b="1" dirty="0" err="1" smtClean="0">
                <a:solidFill>
                  <a:schemeClr val="bg1"/>
                </a:solidFill>
                <a:latin typeface="Times New Roman" panose="02020603050405020304" pitchFamily="18" charset="0"/>
                <a:cs typeface="Times New Roman" panose="02020603050405020304" pitchFamily="18" charset="0"/>
              </a:rPr>
              <a:t>Luật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chơi</a:t>
            </a:r>
            <a:r>
              <a:rPr lang="en-US" sz="2400" b="1" dirty="0" smtClean="0">
                <a:solidFill>
                  <a:schemeClr val="bg1"/>
                </a:solidFill>
                <a:latin typeface="Times New Roman" panose="02020603050405020304" pitchFamily="18" charset="0"/>
                <a:cs typeface="Times New Roman" panose="02020603050405020304" pitchFamily="18" charset="0"/>
              </a:rPr>
              <a:t> </a:t>
            </a:r>
            <a:r>
              <a:rPr lang="vi-VN" sz="2400" b="1" dirty="0" smtClean="0">
                <a:solidFill>
                  <a:schemeClr val="bg1"/>
                </a:solidFill>
                <a:latin typeface="Times New Roman" panose="02020603050405020304" pitchFamily="18" charset="0"/>
                <a:cs typeface="Times New Roman" panose="02020603050405020304" pitchFamily="18" charset="0"/>
              </a:rPr>
              <a:t>như </a:t>
            </a:r>
            <a:r>
              <a:rPr lang="vi-VN" sz="2400" b="1" dirty="0">
                <a:solidFill>
                  <a:schemeClr val="bg1"/>
                </a:solidFill>
                <a:latin typeface="Times New Roman" panose="02020603050405020304" pitchFamily="18" charset="0"/>
                <a:cs typeface="Times New Roman" panose="02020603050405020304" pitchFamily="18" charset="0"/>
              </a:rPr>
              <a:t>sau:</a:t>
            </a:r>
          </a:p>
          <a:p>
            <a:pPr algn="just">
              <a:lnSpc>
                <a:spcPts val="4680"/>
              </a:lnSpc>
              <a:defRPr/>
            </a:pPr>
            <a:r>
              <a:rPr lang="vi-VN" sz="2400" b="1" dirty="0">
                <a:solidFill>
                  <a:schemeClr val="bg1"/>
                </a:solidFill>
                <a:latin typeface="Times New Roman" panose="02020603050405020304" pitchFamily="18" charset="0"/>
                <a:cs typeface="Times New Roman" panose="02020603050405020304" pitchFamily="18" charset="0"/>
              </a:rPr>
              <a:t> - Có </a:t>
            </a:r>
            <a:r>
              <a:rPr lang="en-US" sz="2400" b="1" dirty="0">
                <a:solidFill>
                  <a:schemeClr val="bg1"/>
                </a:solidFill>
                <a:latin typeface="Times New Roman" panose="02020603050405020304" pitchFamily="18" charset="0"/>
                <a:cs typeface="Times New Roman" panose="02020603050405020304" pitchFamily="18" charset="0"/>
              </a:rPr>
              <a:t>5</a:t>
            </a:r>
            <a:r>
              <a:rPr lang="vi-VN" sz="2400" b="1" dirty="0">
                <a:solidFill>
                  <a:schemeClr val="bg1"/>
                </a:solidFill>
                <a:latin typeface="Times New Roman" panose="02020603050405020304" pitchFamily="18" charset="0"/>
                <a:cs typeface="Times New Roman" panose="02020603050405020304" pitchFamily="18" charset="0"/>
              </a:rPr>
              <a:t> quả bóng, mỗi quả tương ứng với một câu hỏi. Trong đó có 1 quả bóng may mắn nếu chọn được sẽ được một phần quà.</a:t>
            </a:r>
          </a:p>
          <a:p>
            <a:pPr algn="just">
              <a:lnSpc>
                <a:spcPts val="4680"/>
              </a:lnSpc>
              <a:defRPr/>
            </a:pPr>
            <a:r>
              <a:rPr lang="vi-VN" sz="2400" b="1" dirty="0">
                <a:solidFill>
                  <a:schemeClr val="bg1"/>
                </a:solidFill>
                <a:latin typeface="Times New Roman" panose="02020603050405020304" pitchFamily="18" charset="0"/>
                <a:cs typeface="Times New Roman" panose="02020603050405020304" pitchFamily="18" charset="0"/>
              </a:rPr>
              <a:t> - Bạn nào giơ tay trước sẽ được quyền chọn quả bóng cho mình, sau khi chọn bóng nếu trả lời đúng người chơi sẽ nhận được một phần qùa. Sau thời gian </a:t>
            </a:r>
            <a:r>
              <a:rPr lang="en-US" sz="2400" b="1" dirty="0">
                <a:solidFill>
                  <a:schemeClr val="bg1"/>
                </a:solidFill>
                <a:latin typeface="Times New Roman" panose="02020603050405020304" pitchFamily="18" charset="0"/>
                <a:cs typeface="Times New Roman" panose="02020603050405020304" pitchFamily="18" charset="0"/>
              </a:rPr>
              <a:t>5</a:t>
            </a:r>
            <a:r>
              <a:rPr lang="vi-VN" sz="2400" b="1" dirty="0">
                <a:solidFill>
                  <a:schemeClr val="bg1"/>
                </a:solidFill>
                <a:latin typeface="Times New Roman" panose="02020603050405020304" pitchFamily="18" charset="0"/>
                <a:cs typeface="Times New Roman" panose="02020603050405020304" pitchFamily="18" charset="0"/>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0" y="5241396"/>
            <a:ext cx="9448800" cy="5794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5095" tIns="47547" rIns="95095" bIns="47547" fromWordArt="1">
            <a:prstTxWarp prst="textPlain">
              <a:avLst>
                <a:gd name="adj" fmla="val 50000"/>
              </a:avLst>
            </a:prstTxWarp>
          </a:bodyPr>
          <a:lstStyle/>
          <a:p>
            <a:r>
              <a:rPr lang="pt-BR" sz="3700" kern="10">
                <a:solidFill>
                  <a:srgbClr val="FFFF00"/>
                </a:solidFill>
                <a:effectLst>
                  <a:outerShdw dist="45791" dir="2021404" algn="ctr" rotWithShape="0">
                    <a:srgbClr val="B2B2B2">
                      <a:alpha val="79999"/>
                    </a:srgbClr>
                  </a:outerShdw>
                </a:effectLst>
                <a:latin typeface=".VnTifani HeavyH"/>
              </a:rPr>
              <a:t>Chóc c¸c b¹n may m¾n!</a:t>
            </a:r>
            <a:endParaRPr lang="en-US" sz="3700" kern="10">
              <a:solidFill>
                <a:srgbClr val="FFFF00"/>
              </a:solidFill>
              <a:effectLst>
                <a:outerShdw dist="45791" dir="2021404" algn="ctr" rotWithShape="0">
                  <a:srgbClr val="B2B2B2">
                    <a:alpha val="79999"/>
                  </a:srgbClr>
                </a:outerShdw>
              </a:effectLst>
              <a:latin typeface=".VnTifani HeavyH"/>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4" y="-105833"/>
            <a:ext cx="9480550" cy="107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1061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969" y="-6568"/>
            <a:ext cx="9140032" cy="572156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7543800" y="3492503"/>
            <a:ext cx="16002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782" y="1163606"/>
            <a:ext cx="715964" cy="234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5993" y="2409991"/>
            <a:ext cx="673697" cy="260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4200" y="1289115"/>
            <a:ext cx="677592" cy="277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7400" y="1680418"/>
            <a:ext cx="709506" cy="275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304800" y="5016501"/>
            <a:ext cx="8382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900">
                <a:solidFill>
                  <a:schemeClr val="bg1"/>
                </a:solidFill>
                <a:cs typeface="Arial" pitchFamily="34" charset="0"/>
              </a:rPr>
              <a:t>Tom</a:t>
            </a:r>
          </a:p>
        </p:txBody>
      </p:sp>
      <p:sp>
        <p:nvSpPr>
          <p:cNvPr id="22538" name="WordArt 23"/>
          <p:cNvSpPr>
            <a:spLocks noChangeArrowheads="1" noChangeShapeType="1" noTextEdit="1"/>
          </p:cNvSpPr>
          <p:nvPr/>
        </p:nvSpPr>
        <p:spPr bwMode="auto">
          <a:xfrm rot="-1147083">
            <a:off x="102490" y="419587"/>
            <a:ext cx="3087498" cy="733933"/>
          </a:xfrm>
          <a:prstGeom prst="rect">
            <a:avLst/>
          </a:prstGeom>
        </p:spPr>
        <p:txBody>
          <a:bodyPr wrap="none" lIns="95095" tIns="47547" rIns="95095" bIns="47547" fromWordArt="1">
            <a:prstTxWarp prst="textDoubleWave1">
              <a:avLst>
                <a:gd name="adj1" fmla="val 6500"/>
                <a:gd name="adj2" fmla="val 0"/>
              </a:avLst>
            </a:prstTxWarp>
          </a:bodyPr>
          <a:lstStyle/>
          <a:p>
            <a:r>
              <a:rPr lang="en-US" sz="3700"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476751"/>
            <a:ext cx="1219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52400" y="4127501"/>
            <a:ext cx="9144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en-US" altLang="en-US" sz="1900">
              <a:cs typeface="Arial" pitchFamily="34" charset="0"/>
            </a:endParaRPr>
          </a:p>
        </p:txBody>
      </p:sp>
      <p:sp>
        <p:nvSpPr>
          <p:cNvPr id="11298" name="Oval 34"/>
          <p:cNvSpPr>
            <a:spLocks noChangeArrowheads="1"/>
          </p:cNvSpPr>
          <p:nvPr/>
        </p:nvSpPr>
        <p:spPr bwMode="auto">
          <a:xfrm>
            <a:off x="1219200" y="4953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3" name="Oval 39"/>
          <p:cNvSpPr>
            <a:spLocks noChangeArrowheads="1"/>
          </p:cNvSpPr>
          <p:nvPr/>
        </p:nvSpPr>
        <p:spPr bwMode="auto">
          <a:xfrm>
            <a:off x="1219200" y="5207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5" name="Oval 41"/>
          <p:cNvSpPr>
            <a:spLocks noChangeArrowheads="1"/>
          </p:cNvSpPr>
          <p:nvPr/>
        </p:nvSpPr>
        <p:spPr bwMode="auto">
          <a:xfrm>
            <a:off x="13716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6" name="Oval 42"/>
          <p:cNvSpPr>
            <a:spLocks noChangeArrowheads="1"/>
          </p:cNvSpPr>
          <p:nvPr/>
        </p:nvSpPr>
        <p:spPr bwMode="auto">
          <a:xfrm>
            <a:off x="1219200" y="5486137"/>
            <a:ext cx="274638" cy="228864"/>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7" name="Oval 43"/>
          <p:cNvSpPr>
            <a:spLocks noChangeArrowheads="1"/>
          </p:cNvSpPr>
          <p:nvPr/>
        </p:nvSpPr>
        <p:spPr bwMode="auto">
          <a:xfrm>
            <a:off x="1295400" y="4699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8" name="Oval 44"/>
          <p:cNvSpPr>
            <a:spLocks noChangeArrowheads="1"/>
          </p:cNvSpPr>
          <p:nvPr/>
        </p:nvSpPr>
        <p:spPr bwMode="auto">
          <a:xfrm>
            <a:off x="10668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9" name="Oval 45"/>
          <p:cNvSpPr>
            <a:spLocks noChangeArrowheads="1"/>
          </p:cNvSpPr>
          <p:nvPr/>
        </p:nvSpPr>
        <p:spPr bwMode="auto">
          <a:xfrm flipH="1">
            <a:off x="7543804" y="4572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0" name="Oval 46"/>
          <p:cNvSpPr>
            <a:spLocks noChangeArrowheads="1"/>
          </p:cNvSpPr>
          <p:nvPr/>
        </p:nvSpPr>
        <p:spPr bwMode="auto">
          <a:xfrm flipH="1">
            <a:off x="7696204" y="4826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1" name="Oval 47"/>
          <p:cNvSpPr>
            <a:spLocks noChangeArrowheads="1"/>
          </p:cNvSpPr>
          <p:nvPr/>
        </p:nvSpPr>
        <p:spPr bwMode="auto">
          <a:xfrm flipH="1">
            <a:off x="7924803" y="508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2" name="Oval 48"/>
          <p:cNvSpPr>
            <a:spLocks noChangeArrowheads="1"/>
          </p:cNvSpPr>
          <p:nvPr/>
        </p:nvSpPr>
        <p:spPr bwMode="auto">
          <a:xfrm flipH="1">
            <a:off x="7239002" y="381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3" name="Oval 49"/>
          <p:cNvSpPr>
            <a:spLocks noChangeArrowheads="1"/>
          </p:cNvSpPr>
          <p:nvPr/>
        </p:nvSpPr>
        <p:spPr bwMode="auto">
          <a:xfrm flipH="1">
            <a:off x="7315204" y="4064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4" name="Oval 50"/>
          <p:cNvSpPr>
            <a:spLocks noChangeArrowheads="1"/>
          </p:cNvSpPr>
          <p:nvPr/>
        </p:nvSpPr>
        <p:spPr bwMode="auto">
          <a:xfrm flipH="1">
            <a:off x="7467604" y="4318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22553" name="Cloud"/>
          <p:cNvSpPr>
            <a:spLocks noChangeAspect="1" noEditPoints="1" noChangeArrowheads="1"/>
          </p:cNvSpPr>
          <p:nvPr/>
        </p:nvSpPr>
        <p:spPr bwMode="auto">
          <a:xfrm>
            <a:off x="3124200" y="63500"/>
            <a:ext cx="2743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4" name="Cloud"/>
          <p:cNvSpPr>
            <a:spLocks noChangeAspect="1" noEditPoints="1" noChangeArrowheads="1"/>
          </p:cNvSpPr>
          <p:nvPr/>
        </p:nvSpPr>
        <p:spPr bwMode="auto">
          <a:xfrm>
            <a:off x="5638800" y="444500"/>
            <a:ext cx="1600200" cy="25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5" name="Cloud"/>
          <p:cNvSpPr>
            <a:spLocks noChangeAspect="1" noEditPoints="1" noChangeArrowheads="1"/>
          </p:cNvSpPr>
          <p:nvPr/>
        </p:nvSpPr>
        <p:spPr bwMode="auto">
          <a:xfrm>
            <a:off x="7010400" y="127000"/>
            <a:ext cx="1600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pic>
        <p:nvPicPr>
          <p:cNvPr id="3" name="Picture 6" descr="Picture5">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6315" y="2080950"/>
            <a:ext cx="689517" cy="271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rId5" action="ppaction://hlinksldjump" highlightClick="1"/>
          </p:cNvPr>
          <p:cNvSpPr/>
          <p:nvPr/>
        </p:nvSpPr>
        <p:spPr>
          <a:xfrm>
            <a:off x="8610600" y="5181867"/>
            <a:ext cx="533400" cy="533134"/>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5095" tIns="47547" rIns="95095" bIns="47547" rtlCol="0" anchor="ctr"/>
          <a:lstStyle/>
          <a:p>
            <a:pPr algn="ctr"/>
            <a:endParaRPr lang="en-US"/>
          </a:p>
        </p:txBody>
      </p:sp>
    </p:spTree>
    <p:extLst>
      <p:ext uri="{BB962C8B-B14F-4D97-AF65-F5344CB8AC3E}">
        <p14:creationId xmlns:p14="http://schemas.microsoft.com/office/powerpoint/2010/main" val="14306868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016000"/>
            <a:ext cx="9144000" cy="4699000"/>
          </a:xfrm>
          <a:prstGeom prst="rect">
            <a:avLst/>
          </a:prstGeom>
        </p:spPr>
      </p:pic>
      <p:pic>
        <p:nvPicPr>
          <p:cNvPr id="9" name="Picture 8">
            <a:hlinkClick r:id="rId12"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377431" y="1882666"/>
            <a:ext cx="2514600"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Nội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quy</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340298" y="1882666"/>
            <a:ext cx="2662192"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Kỉ</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luật</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3483232" y="1882666"/>
            <a:ext cx="2476067"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Luật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pháp</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1" y="63500"/>
            <a:ext cx="8850089"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err="1" smtClean="0">
                <a:latin typeface="Arial" pitchFamily="34" charset="0"/>
                <a:cs typeface="Arial" pitchFamily="34" charset="0"/>
              </a:rPr>
              <a:t>Câu</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hỏi</a:t>
            </a:r>
            <a:r>
              <a:rPr lang="en-US" sz="2800" b="1" dirty="0" smtClean="0">
                <a:latin typeface="Arial" pitchFamily="34" charset="0"/>
                <a:cs typeface="Arial" pitchFamily="34" charset="0"/>
              </a:rPr>
              <a:t> 1: </a:t>
            </a:r>
          </a:p>
          <a:p>
            <a:pPr algn="ctr"/>
            <a:r>
              <a:rPr lang="en-US" sz="2800" b="1" dirty="0" err="1" smtClean="0">
                <a:latin typeface="Arial" pitchFamily="34" charset="0"/>
                <a:cs typeface="Arial" pitchFamily="34" charset="0"/>
              </a:rPr>
              <a:t>Khi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đến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trường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học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sinh</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cần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thực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hiện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gì</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135844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19" name="Picture 18">
            <a:hlinkClick r:id="rId12"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182842" y="1927336"/>
            <a:ext cx="2895600" cy="7335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Để</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nguyên</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3307042" y="1918576"/>
            <a:ext cx="2850076"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smtClean="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Coi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như</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không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thấy</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6381750" y="1892300"/>
            <a:ext cx="2558667"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Nhặt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thùng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rác</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 y="63500"/>
            <a:ext cx="8991600"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latin typeface="Arial" pitchFamily="34" charset="0"/>
                <a:cs typeface="Arial" pitchFamily="34" charset="0"/>
              </a:rPr>
              <a:t>Câu</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hỏi</a:t>
            </a:r>
            <a:r>
              <a:rPr lang="en-US" sz="2400" b="1" dirty="0" smtClean="0">
                <a:latin typeface="Arial" pitchFamily="34" charset="0"/>
                <a:cs typeface="Arial" pitchFamily="34" charset="0"/>
              </a:rPr>
              <a:t> 2: </a:t>
            </a:r>
          </a:p>
          <a:p>
            <a:pPr algn="ctr"/>
            <a:r>
              <a:rPr lang="en-US" sz="2400" b="1" dirty="0" err="1" smtClean="0">
                <a:latin typeface="Arial" pitchFamily="34" charset="0"/>
                <a:cs typeface="Arial" pitchFamily="34" charset="0"/>
              </a:rPr>
              <a:t>Khi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sân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trường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có</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giấy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rác</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em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sẽ</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làm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gì</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18830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accent5">
              <a:lumMod val="20000"/>
              <a:lumOff val="80000"/>
            </a:schemeClr>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603250" y="108039"/>
            <a:ext cx="3587750" cy="3229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AutoShape 48"/>
          <p:cNvSpPr>
            <a:spLocks noChangeArrowheads="1"/>
          </p:cNvSpPr>
          <p:nvPr/>
        </p:nvSpPr>
        <p:spPr bwMode="auto">
          <a:xfrm>
            <a:off x="6128545" y="4539134"/>
            <a:ext cx="665162" cy="494998"/>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a:extLst/>
        </p:spPr>
        <p:txBody>
          <a:bodyPr wrap="none" lIns="71323" tIns="35662" rIns="71323" bIns="35662" anchor="ctr"/>
          <a:lstStyle/>
          <a:p>
            <a:pPr algn="ctr">
              <a:defRPr/>
            </a:pPr>
            <a:endParaRPr lang="en-US"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1750531"/>
            <a:ext cx="2286000" cy="1614984"/>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8" name="Text Box 4"/>
          <p:cNvSpPr txBox="1">
            <a:spLocks noChangeArrowheads="1"/>
          </p:cNvSpPr>
          <p:nvPr/>
        </p:nvSpPr>
        <p:spPr bwMode="auto">
          <a:xfrm>
            <a:off x="3200401" y="2031651"/>
            <a:ext cx="2387600" cy="108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19" tIns="35660" rIns="71319" bIns="35660">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2200" b="1">
                <a:solidFill>
                  <a:srgbClr val="FF0000"/>
                </a:solidFill>
              </a:rPr>
              <a:t>BẠN NHẬN ĐƯỢC MỘT PHẦN QUÀ</a:t>
            </a:r>
          </a:p>
        </p:txBody>
      </p:sp>
      <p:sp>
        <p:nvSpPr>
          <p:cNvPr id="49" name="Rectangle 5"/>
          <p:cNvSpPr>
            <a:spLocks noChangeArrowheads="1"/>
          </p:cNvSpPr>
          <p:nvPr/>
        </p:nvSpPr>
        <p:spPr bwMode="auto">
          <a:xfrm>
            <a:off x="3217478" y="1661233"/>
            <a:ext cx="762000" cy="19537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0" name="Rectangle 6"/>
          <p:cNvSpPr>
            <a:spLocks noChangeArrowheads="1"/>
          </p:cNvSpPr>
          <p:nvPr/>
        </p:nvSpPr>
        <p:spPr bwMode="auto">
          <a:xfrm>
            <a:off x="3422102"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1" name="Rectangle 7"/>
          <p:cNvSpPr>
            <a:spLocks noChangeArrowheads="1"/>
          </p:cNvSpPr>
          <p:nvPr/>
        </p:nvSpPr>
        <p:spPr bwMode="auto">
          <a:xfrm>
            <a:off x="3586326" y="1661233"/>
            <a:ext cx="762000" cy="1953737"/>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2" name="Rectangle 8"/>
          <p:cNvSpPr>
            <a:spLocks noChangeArrowheads="1"/>
          </p:cNvSpPr>
          <p:nvPr/>
        </p:nvSpPr>
        <p:spPr bwMode="auto">
          <a:xfrm>
            <a:off x="3762375" y="1661233"/>
            <a:ext cx="762000" cy="1953737"/>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3" name="Rectangle 9"/>
          <p:cNvSpPr>
            <a:spLocks noChangeArrowheads="1"/>
          </p:cNvSpPr>
          <p:nvPr/>
        </p:nvSpPr>
        <p:spPr bwMode="auto">
          <a:xfrm>
            <a:off x="3914775"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4" name="Rectangle 10"/>
          <p:cNvSpPr>
            <a:spLocks noChangeArrowheads="1"/>
          </p:cNvSpPr>
          <p:nvPr/>
        </p:nvSpPr>
        <p:spPr bwMode="auto">
          <a:xfrm>
            <a:off x="4067175" y="1661233"/>
            <a:ext cx="762000" cy="1953737"/>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5" name="Rectangle 11"/>
          <p:cNvSpPr>
            <a:spLocks noChangeArrowheads="1"/>
          </p:cNvSpPr>
          <p:nvPr/>
        </p:nvSpPr>
        <p:spPr bwMode="auto">
          <a:xfrm>
            <a:off x="4191000" y="1661233"/>
            <a:ext cx="762000" cy="1953737"/>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6" name="Rectangle 12"/>
          <p:cNvSpPr>
            <a:spLocks noChangeArrowheads="1"/>
          </p:cNvSpPr>
          <p:nvPr/>
        </p:nvSpPr>
        <p:spPr bwMode="auto">
          <a:xfrm>
            <a:off x="4419600"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7" name="Rectangle 13"/>
          <p:cNvSpPr>
            <a:spLocks noChangeArrowheads="1"/>
          </p:cNvSpPr>
          <p:nvPr/>
        </p:nvSpPr>
        <p:spPr bwMode="auto">
          <a:xfrm>
            <a:off x="4648200" y="1661233"/>
            <a:ext cx="762000" cy="1953737"/>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8" name="Rectangle 14"/>
          <p:cNvSpPr>
            <a:spLocks noChangeArrowheads="1"/>
          </p:cNvSpPr>
          <p:nvPr/>
        </p:nvSpPr>
        <p:spPr bwMode="auto">
          <a:xfrm>
            <a:off x="4876800"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60" name="Picture 59">
            <a:hlinkClick r:id="rId7"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6" y="3614971"/>
            <a:ext cx="2514845" cy="1791349"/>
          </a:xfrm>
          <a:prstGeom prst="rect">
            <a:avLst/>
          </a:prstGeom>
        </p:spPr>
      </p:pic>
    </p:spTree>
    <p:extLst>
      <p:ext uri="{BB962C8B-B14F-4D97-AF65-F5344CB8AC3E}">
        <p14:creationId xmlns:p14="http://schemas.microsoft.com/office/powerpoint/2010/main" val="601129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mj-lt"/>
                <a:cs typeface="Arial" pitchFamily="34" charset="0"/>
              </a:rPr>
              <a:t>Câu</a:t>
            </a:r>
            <a:r>
              <a:rPr lang="en-US" sz="2400" b="1" dirty="0">
                <a:solidFill>
                  <a:srgbClr val="FFFF00"/>
                </a:solidFill>
                <a:latin typeface="+mj-lt"/>
                <a:cs typeface="Arial" pitchFamily="34" charset="0"/>
              </a:rPr>
              <a:t> </a:t>
            </a:r>
            <a:r>
              <a:rPr lang="en-US" sz="2400" b="1" dirty="0" err="1">
                <a:solidFill>
                  <a:srgbClr val="FFFF00"/>
                </a:solidFill>
                <a:latin typeface="+mj-lt"/>
                <a:cs typeface="Arial" pitchFamily="34" charset="0"/>
              </a:rPr>
              <a:t>hỏi</a:t>
            </a:r>
            <a:r>
              <a:rPr lang="en-US" sz="2400" b="1" dirty="0">
                <a:solidFill>
                  <a:srgbClr val="FFFF00"/>
                </a:solidFill>
                <a:latin typeface="+mj-lt"/>
                <a:cs typeface="Arial" pitchFamily="34" charset="0"/>
              </a:rPr>
              <a:t> </a:t>
            </a:r>
            <a:r>
              <a:rPr lang="en-US" sz="2400" b="1" dirty="0" smtClean="0">
                <a:solidFill>
                  <a:srgbClr val="FFFF00"/>
                </a:solidFill>
                <a:latin typeface="+mj-lt"/>
                <a:cs typeface="Arial" pitchFamily="34" charset="0"/>
              </a:rPr>
              <a:t>4: </a:t>
            </a:r>
          </a:p>
          <a:p>
            <a:pPr algn="ctr"/>
            <a:r>
              <a:rPr lang="en-US" sz="2400" b="1" dirty="0" err="1" smtClean="0">
                <a:solidFill>
                  <a:srgbClr val="FFFF00"/>
                </a:solidFill>
                <a:latin typeface="Arial" pitchFamily="34" charset="0"/>
                <a:cs typeface="Arial" pitchFamily="34" charset="0"/>
              </a:rPr>
              <a:t>Nội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quy</a:t>
            </a:r>
            <a:r>
              <a:rPr lang="en-US" sz="2400" b="1" dirty="0" smtClean="0">
                <a:solidFill>
                  <a:srgbClr val="FFFF00"/>
                </a:solidFill>
                <a:latin typeface="Arial" pitchFamily="34" charset="0"/>
                <a:cs typeface="Arial" pitchFamily="34" charset="0"/>
              </a:rPr>
              <a:t> g</a:t>
            </a:r>
            <a:r>
              <a:rPr lang="vi-VN" sz="2400" b="1" dirty="0" smtClean="0">
                <a:solidFill>
                  <a:srgbClr val="FFFF00"/>
                </a:solidFill>
                <a:latin typeface="Arial" pitchFamily="34" charset="0"/>
                <a:cs typeface="Arial" pitchFamily="34" charset="0"/>
              </a:rPr>
              <a:t>iúp</a:t>
            </a:r>
            <a:r>
              <a:rPr lang="en-US" sz="2400" b="1" dirty="0" smtClean="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học</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sinh</a:t>
            </a:r>
            <a:r>
              <a:rPr lang="vi-VN" sz="2400" b="1" dirty="0">
                <a:solidFill>
                  <a:srgbClr val="FFFF00"/>
                </a:solidFill>
                <a:latin typeface="Arial" pitchFamily="34" charset="0"/>
                <a:cs typeface="Arial" pitchFamily="34" charset="0"/>
              </a:rPr>
              <a:t> học tập, sinh hoạt được thuận lợi, giúp các em mau tiến </a:t>
            </a:r>
            <a:r>
              <a:rPr lang="vi-VN" sz="2400" b="1" dirty="0" smtClean="0">
                <a:solidFill>
                  <a:srgbClr val="FFFF00"/>
                </a:solidFill>
                <a:latin typeface="Arial" pitchFamily="34" charset="0"/>
                <a:cs typeface="Arial" pitchFamily="34" charset="0"/>
              </a:rPr>
              <a:t>bộ</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en-US" sz="2400" b="1" dirty="0">
              <a:solidFill>
                <a:srgbClr val="FFFF00"/>
              </a:solidFill>
              <a:latin typeface="Arial" pitchFamily="34" charset="0"/>
              <a:cs typeface="Arial" pitchFamily="34" charset="0"/>
            </a:endParaRP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561849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Arial" pitchFamily="34" charset="0"/>
                <a:cs typeface="Arial" pitchFamily="34" charset="0"/>
              </a:rPr>
              <a:t>Câu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hỏi</a:t>
            </a:r>
            <a:r>
              <a:rPr lang="en-US" sz="2400" b="1" dirty="0">
                <a:solidFill>
                  <a:srgbClr val="FFFF00"/>
                </a:solidFill>
                <a:latin typeface="Arial" pitchFamily="34" charset="0"/>
                <a:cs typeface="Arial" pitchFamily="34" charset="0"/>
              </a:rPr>
              <a:t> 5</a:t>
            </a:r>
            <a:r>
              <a:rPr lang="en-US" sz="2400" b="1" dirty="0" smtClean="0">
                <a:solidFill>
                  <a:srgbClr val="FFFF00"/>
                </a:solidFill>
                <a:latin typeface="Arial" pitchFamily="34" charset="0"/>
                <a:cs typeface="Arial" pitchFamily="34" charset="0"/>
              </a:rPr>
              <a:t>: </a:t>
            </a:r>
          </a:p>
          <a:p>
            <a:pPr algn="ctr"/>
            <a:r>
              <a:rPr lang="vi-VN" sz="2400" b="1" dirty="0">
                <a:solidFill>
                  <a:srgbClr val="FFFF00"/>
                </a:solidFill>
                <a:latin typeface="Arial" pitchFamily="34" charset="0"/>
                <a:cs typeface="Arial" pitchFamily="34" charset="0"/>
              </a:rPr>
              <a:t>Em nên nhắc nhở khi thấy bạn chưa thực hiện nội quy</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vi-VN" sz="2400" b="1" dirty="0">
              <a:solidFill>
                <a:srgbClr val="FFFF00"/>
              </a:solidFill>
              <a:latin typeface="Arial" pitchFamily="34" charset="0"/>
              <a:cs typeface="Arial" pitchFamily="34" charset="0"/>
            </a:endParaRP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3493027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8986" cy="7515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6220" y="1081984"/>
            <a:ext cx="1839093" cy="400110"/>
          </a:xfrm>
          <a:prstGeom prst="rect">
            <a:avLst/>
          </a:prstGeom>
        </p:spPr>
        <p:txBody>
          <a:bodyPr wrap="none">
            <a:spAutoFit/>
          </a:bodyPr>
          <a:lstStyle/>
          <a:p>
            <a:r>
              <a:rPr lang="en-US" sz="2000" dirty="0" err="1">
                <a:solidFill>
                  <a:srgbClr val="C00000"/>
                </a:solidFill>
                <a:latin typeface="Arial" pitchFamily="34" charset="0"/>
                <a:cs typeface="Arial" pitchFamily="34" charset="0"/>
              </a:rPr>
              <a:t>Trong</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giờ</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học</a:t>
            </a:r>
            <a:r>
              <a:rPr lang="en-US" sz="2000" dirty="0">
                <a:solidFill>
                  <a:srgbClr val="C00000"/>
                </a:solidFill>
                <a:latin typeface="Arial" pitchFamily="34" charset="0"/>
                <a:cs typeface="Arial" pitchFamily="34" charset="0"/>
              </a:rPr>
              <a:t>:</a:t>
            </a:r>
          </a:p>
        </p:txBody>
      </p:sp>
      <p:sp>
        <p:nvSpPr>
          <p:cNvPr id="11" name="Rectangle 10"/>
          <p:cNvSpPr/>
          <p:nvPr/>
        </p:nvSpPr>
        <p:spPr>
          <a:xfrm>
            <a:off x="1942347" y="1469913"/>
            <a:ext cx="4894289" cy="400110"/>
          </a:xfrm>
          <a:prstGeom prst="rect">
            <a:avLst/>
          </a:prstGeom>
        </p:spPr>
        <p:txBody>
          <a:bodyPr wrap="none">
            <a:spAutoFit/>
          </a:bodyPr>
          <a:lstStyle/>
          <a:p>
            <a:pPr algn="just"/>
            <a:r>
              <a:rPr lang="en-US" sz="2000" dirty="0">
                <a:solidFill>
                  <a:srgbClr val="006600"/>
                </a:solidFill>
                <a:latin typeface="Arial" pitchFamily="34" charset="0"/>
                <a:cs typeface="Arial" pitchFamily="34" charset="0"/>
              </a:rPr>
              <a:t>1, </a:t>
            </a:r>
            <a:r>
              <a:rPr lang="en-US" sz="2000" dirty="0" err="1">
                <a:solidFill>
                  <a:srgbClr val="006600"/>
                </a:solidFill>
                <a:latin typeface="Arial" pitchFamily="34" charset="0"/>
                <a:cs typeface="Arial" pitchFamily="34" charset="0"/>
              </a:rPr>
              <a:t>Cùng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tập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xếp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hàng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khi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ra</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lớp</a:t>
            </a:r>
            <a:r>
              <a:rPr lang="en-US" sz="2000" dirty="0">
                <a:solidFill>
                  <a:srgbClr val="006600"/>
                </a:solidFill>
                <a:latin typeface="Arial" pitchFamily="34" charset="0"/>
                <a:cs typeface="Arial" pitchFamily="34" charset="0"/>
              </a:rPr>
              <a:t>.</a:t>
            </a:r>
          </a:p>
        </p:txBody>
      </p:sp>
      <p:sp>
        <p:nvSpPr>
          <p:cNvPr id="12" name="Rectangle 11"/>
          <p:cNvSpPr/>
          <p:nvPr/>
        </p:nvSpPr>
        <p:spPr>
          <a:xfrm>
            <a:off x="1942347" y="1948884"/>
            <a:ext cx="5291833" cy="400110"/>
          </a:xfrm>
          <a:prstGeom prst="rect">
            <a:avLst/>
          </a:prstGeom>
        </p:spPr>
        <p:txBody>
          <a:bodyPr wrap="none">
            <a:spAutoFit/>
          </a:bodyPr>
          <a:lstStyle/>
          <a:p>
            <a:pPr algn="just"/>
            <a:r>
              <a:rPr lang="en-US" sz="2000" dirty="0">
                <a:solidFill>
                  <a:srgbClr val="006600"/>
                </a:solidFill>
                <a:latin typeface="Arial" pitchFamily="34" charset="0"/>
                <a:cs typeface="Arial" pitchFamily="34" charset="0"/>
              </a:rPr>
              <a:t>2, </a:t>
            </a:r>
            <a:r>
              <a:rPr lang="en-US" sz="2000" dirty="0" err="1">
                <a:solidFill>
                  <a:srgbClr val="006600"/>
                </a:solidFill>
                <a:latin typeface="Arial" pitchFamily="34" charset="0"/>
                <a:cs typeface="Arial" pitchFamily="34" charset="0"/>
              </a:rPr>
              <a:t>Cùng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tập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chào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khi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thầy</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cô</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ra</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lớp</a:t>
            </a:r>
            <a:r>
              <a:rPr lang="en-US" sz="2000" dirty="0">
                <a:solidFill>
                  <a:srgbClr val="006600"/>
                </a:solidFill>
                <a:latin typeface="Arial" pitchFamily="34" charset="0"/>
                <a:cs typeface="Arial" pitchFamily="34" charset="0"/>
              </a:rPr>
              <a:t>.</a:t>
            </a:r>
          </a:p>
        </p:txBody>
      </p:sp>
      <p:sp>
        <p:nvSpPr>
          <p:cNvPr id="13" name="Rectangle 12"/>
          <p:cNvSpPr/>
          <p:nvPr/>
        </p:nvSpPr>
        <p:spPr>
          <a:xfrm>
            <a:off x="161127" y="2434789"/>
            <a:ext cx="1635384" cy="400110"/>
          </a:xfrm>
          <a:prstGeom prst="rect">
            <a:avLst/>
          </a:prstGeom>
        </p:spPr>
        <p:txBody>
          <a:bodyPr wrap="none">
            <a:spAutoFit/>
          </a:bodyPr>
          <a:lstStyle/>
          <a:p>
            <a:r>
              <a:rPr lang="en-US" sz="2000" dirty="0" err="1">
                <a:solidFill>
                  <a:srgbClr val="C00000"/>
                </a:solidFill>
                <a:latin typeface="Arial" pitchFamily="34" charset="0"/>
                <a:cs typeface="Arial" pitchFamily="34" charset="0"/>
              </a:rPr>
              <a:t>Sau</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giờ</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học</a:t>
            </a:r>
            <a:r>
              <a:rPr lang="en-US" sz="2000" dirty="0">
                <a:solidFill>
                  <a:srgbClr val="C00000"/>
                </a:solidFill>
                <a:latin typeface="Arial" pitchFamily="34" charset="0"/>
                <a:cs typeface="Arial" pitchFamily="34" charset="0"/>
              </a:rPr>
              <a:t>:</a:t>
            </a:r>
          </a:p>
        </p:txBody>
      </p:sp>
      <p:sp>
        <p:nvSpPr>
          <p:cNvPr id="14" name="Rectangle 13"/>
          <p:cNvSpPr/>
          <p:nvPr/>
        </p:nvSpPr>
        <p:spPr>
          <a:xfrm>
            <a:off x="734176" y="2937723"/>
            <a:ext cx="6130204" cy="400110"/>
          </a:xfrm>
          <a:prstGeom prst="rect">
            <a:avLst/>
          </a:prstGeom>
        </p:spPr>
        <p:txBody>
          <a:bodyPr wrap="none">
            <a:spAutoFit/>
          </a:bodyPr>
          <a:lstStyle/>
          <a:p>
            <a:pPr algn="just"/>
            <a:r>
              <a:rPr lang="vi-VN" sz="2000" dirty="0">
                <a:solidFill>
                  <a:srgbClr val="006600"/>
                </a:solidFill>
                <a:latin typeface="Arial" pitchFamily="34" charset="0"/>
                <a:cs typeface="Arial" pitchFamily="34" charset="0"/>
              </a:rPr>
              <a:t>1, Hằng ngày nhớ thực hiện nội qui nhà trường, lớp.</a:t>
            </a:r>
          </a:p>
        </p:txBody>
      </p:sp>
      <p:sp>
        <p:nvSpPr>
          <p:cNvPr id="15" name="Rectangle 14"/>
          <p:cNvSpPr/>
          <p:nvPr/>
        </p:nvSpPr>
        <p:spPr>
          <a:xfrm>
            <a:off x="734176" y="3534620"/>
            <a:ext cx="6215356" cy="400110"/>
          </a:xfrm>
          <a:prstGeom prst="rect">
            <a:avLst/>
          </a:prstGeom>
        </p:spPr>
        <p:txBody>
          <a:bodyPr wrap="none">
            <a:spAutoFit/>
          </a:bodyPr>
          <a:lstStyle/>
          <a:p>
            <a:pPr algn="just"/>
            <a:r>
              <a:rPr lang="vi-VN" sz="2000" dirty="0">
                <a:solidFill>
                  <a:srgbClr val="006600"/>
                </a:solidFill>
                <a:latin typeface="Arial" pitchFamily="34" charset="0"/>
                <a:cs typeface="Arial" pitchFamily="34" charset="0"/>
              </a:rPr>
              <a:t>2, Nhắc nhở khi thấy bạn em chưa thực hiện nội quy.</a:t>
            </a:r>
          </a:p>
        </p:txBody>
      </p:sp>
      <p:sp>
        <p:nvSpPr>
          <p:cNvPr id="16" name="Rectangle 15"/>
          <p:cNvSpPr/>
          <p:nvPr/>
        </p:nvSpPr>
        <p:spPr>
          <a:xfrm>
            <a:off x="714606" y="4050659"/>
            <a:ext cx="7946571" cy="1015663"/>
          </a:xfrm>
          <a:prstGeom prst="rect">
            <a:avLst/>
          </a:prstGeom>
        </p:spPr>
        <p:txBody>
          <a:bodyPr wrap="square">
            <a:spAutoFit/>
          </a:bodyPr>
          <a:lstStyle/>
          <a:p>
            <a:pPr algn="just"/>
            <a:r>
              <a:rPr lang="vi-VN" sz="2000" dirty="0" smtClean="0">
                <a:solidFill>
                  <a:srgbClr val="006600"/>
                </a:solidFill>
                <a:latin typeface="Arial" pitchFamily="34" charset="0"/>
                <a:cs typeface="Arial" pitchFamily="34" charset="0"/>
              </a:rPr>
              <a:t>3,</a:t>
            </a:r>
            <a:r>
              <a:rPr lang="en-US" sz="2000" dirty="0" smtClean="0">
                <a:solidFill>
                  <a:srgbClr val="006600"/>
                </a:solidFill>
                <a:latin typeface="Arial" pitchFamily="34" charset="0"/>
                <a:cs typeface="Arial" pitchFamily="34" charset="0"/>
              </a:rPr>
              <a:t> </a:t>
            </a:r>
            <a:r>
              <a:rPr lang="vi-VN" sz="2000" dirty="0" smtClean="0">
                <a:solidFill>
                  <a:srgbClr val="006600"/>
                </a:solidFill>
                <a:latin typeface="Arial" pitchFamily="34" charset="0"/>
                <a:cs typeface="Arial" pitchFamily="34" charset="0"/>
              </a:rPr>
              <a:t>Thả </a:t>
            </a:r>
            <a:r>
              <a:rPr lang="vi-VN" sz="2000" dirty="0">
                <a:solidFill>
                  <a:srgbClr val="006600"/>
                </a:solidFill>
                <a:latin typeface="Arial" pitchFamily="34" charset="0"/>
                <a:cs typeface="Arial" pitchFamily="34" charset="0"/>
              </a:rPr>
              <a:t>hình chiếc lá/bông hoa/viên sỏi vào "Giỏ việc tốt" mỗi ngày em thực hiện đúng nội quy. Cuối mỗi tuần chia sẻ với thầy cô giáo và các bạn trong nhóm.</a:t>
            </a:r>
          </a:p>
        </p:txBody>
      </p:sp>
      <p:pic>
        <p:nvPicPr>
          <p:cNvPr id="17"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18601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ao Duc 1 moi\Package - Lesson\Data\image_paste_200710101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41" y="572862"/>
            <a:ext cx="8540137" cy="2475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891" y="3154891"/>
            <a:ext cx="2560109" cy="2560109"/>
          </a:xfrm>
          <a:prstGeom prst="rect">
            <a:avLst/>
          </a:prstGeom>
        </p:spPr>
      </p:pic>
    </p:spTree>
    <p:extLst>
      <p:ext uri="{BB962C8B-B14F-4D97-AF65-F5344CB8AC3E}">
        <p14:creationId xmlns:p14="http://schemas.microsoft.com/office/powerpoint/2010/main" val="2380701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6051"/>
          <a:stretch/>
        </p:blipFill>
        <p:spPr bwMode="auto">
          <a:xfrm>
            <a:off x="1317625" y="1081314"/>
            <a:ext cx="7260318" cy="122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Dao Duc 1 moi\Package - Lesson\Data\dd1b001tr004h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387" y="2307219"/>
            <a:ext cx="3618793" cy="283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1" y="0"/>
            <a:ext cx="1422400" cy="11341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78479" y="226679"/>
            <a:ext cx="4929002" cy="502908"/>
          </a:xfrm>
          <a:prstGeom prst="rect">
            <a:avLst/>
          </a:prstGeom>
        </p:spPr>
        <p:txBody>
          <a:bodyPr wrap="none" lIns="71323" tIns="35662" rIns="71323" bIns="35662">
            <a:spAutoFit/>
          </a:bodyPr>
          <a:lstStyle/>
          <a:p>
            <a:pPr algn="ctr"/>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Tìm</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hiểu</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nội</a:t>
            </a:r>
            <a:r>
              <a:rPr lang="en-US" sz="2800" b="1" dirty="0" smtClean="0">
                <a:solidFill>
                  <a:srgbClr val="C00000"/>
                </a:solidFill>
                <a:latin typeface="Arial" pitchFamily="34" charset="0"/>
                <a:cs typeface="Arial" pitchFamily="34" charset="0"/>
              </a:rPr>
              <a:t> </a:t>
            </a:r>
            <a:r>
              <a:rPr lang="en-US" sz="2800" b="1" err="1" smtClean="0">
                <a:solidFill>
                  <a:srgbClr val="C00000"/>
                </a:solidFill>
                <a:latin typeface="Arial" pitchFamily="34" charset="0"/>
                <a:cs typeface="Arial" pitchFamily="34" charset="0"/>
              </a:rPr>
              <a:t>quy</a:t>
            </a:r>
            <a:r>
              <a:rPr lang="en-US" sz="2800" b="1" smtClean="0">
                <a:solidFill>
                  <a:srgbClr val="C00000"/>
                </a:solidFill>
                <a:latin typeface="Arial" pitchFamily="34" charset="0"/>
                <a:cs typeface="Arial" pitchFamily="34" charset="0"/>
              </a:rPr>
              <a:t> </a:t>
            </a:r>
            <a:r>
              <a:rPr lang="en-US" sz="2800" b="1" smtClean="0">
                <a:solidFill>
                  <a:srgbClr val="C00000"/>
                </a:solidFill>
                <a:latin typeface="Arial" pitchFamily="34" charset="0"/>
                <a:cs typeface="Arial" pitchFamily="34" charset="0"/>
              </a:rPr>
              <a:t>trường:</a:t>
            </a:r>
            <a:endParaRPr lang="en-US" sz="2800" b="1" dirty="0">
              <a:solidFill>
                <a:srgbClr val="C00000"/>
              </a:solidFill>
              <a:latin typeface="Arial" pitchFamily="34" charset="0"/>
              <a:cs typeface="Arial" pitchFamily="34" charset="0"/>
            </a:endParaRPr>
          </a:p>
        </p:txBody>
      </p:sp>
      <p:pic>
        <p:nvPicPr>
          <p:cNvPr id="8" name="Picture 2" descr="D:\Dao Duc 1 moi\Package - Lesson\Data\image_paste_200709160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21" y="-20231"/>
            <a:ext cx="2331160" cy="7100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Dao Duc 1 moi\Package - Lesson\Data\dd1b001tr004h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15" y="729587"/>
            <a:ext cx="7068456" cy="498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9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545729" y="175302"/>
            <a:ext cx="4274760" cy="461665"/>
          </a:xfrm>
          <a:prstGeom prst="rect">
            <a:avLst/>
          </a:prstGeom>
        </p:spPr>
        <p:txBody>
          <a:bodyPr wrap="none">
            <a:spAutoFit/>
          </a:bodyPr>
          <a:lstStyle/>
          <a:p>
            <a:r>
              <a:rPr lang="vi-VN" sz="2400" b="1" dirty="0">
                <a:solidFill>
                  <a:srgbClr val="FF0000"/>
                </a:solidFill>
                <a:latin typeface="+mj-lt"/>
              </a:rPr>
              <a:t>a. Tìm hiểu nội </a:t>
            </a:r>
            <a:r>
              <a:rPr lang="vi-VN" sz="2400" b="1">
                <a:solidFill>
                  <a:srgbClr val="FF0000"/>
                </a:solidFill>
                <a:latin typeface="+mj-lt"/>
              </a:rPr>
              <a:t>quy </a:t>
            </a:r>
            <a:r>
              <a:rPr lang="en-US" sz="2400" b="1" smtClean="0">
                <a:solidFill>
                  <a:srgbClr val="FF0000"/>
                </a:solidFill>
                <a:latin typeface="+mj-lt"/>
              </a:rPr>
              <a:t>nhà </a:t>
            </a:r>
            <a:r>
              <a:rPr lang="vi-VN" sz="2400" b="1" smtClean="0">
                <a:solidFill>
                  <a:srgbClr val="FF0000"/>
                </a:solidFill>
                <a:latin typeface="+mj-lt"/>
              </a:rPr>
              <a:t>trườn</a:t>
            </a:r>
            <a:r>
              <a:rPr lang="en-US" sz="2400" b="1" smtClean="0">
                <a:solidFill>
                  <a:srgbClr val="FF0000"/>
                </a:solidFill>
                <a:latin typeface="+mj-lt"/>
              </a:rPr>
              <a:t>g</a:t>
            </a:r>
            <a:endParaRPr lang="vi-VN" sz="2400" b="1" dirty="0">
              <a:solidFill>
                <a:srgbClr val="FF0000"/>
              </a:solidFill>
              <a:latin typeface="+mj-lt"/>
            </a:endParaRPr>
          </a:p>
        </p:txBody>
      </p:sp>
      <p:sp>
        <p:nvSpPr>
          <p:cNvPr id="5" name="Rectangle 4"/>
          <p:cNvSpPr/>
          <p:nvPr/>
        </p:nvSpPr>
        <p:spPr>
          <a:xfrm>
            <a:off x="602342" y="771229"/>
            <a:ext cx="7975601" cy="892552"/>
          </a:xfrm>
          <a:prstGeom prst="rect">
            <a:avLst/>
          </a:prstGeom>
        </p:spPr>
        <p:txBody>
          <a:bodyPr wrap="square">
            <a:spAutoFit/>
          </a:bodyPr>
          <a:lstStyle/>
          <a:p>
            <a:pPr algn="just"/>
            <a:r>
              <a:rPr lang="vi-VN" sz="2600" dirty="0">
                <a:latin typeface="+mj-lt"/>
              </a:rPr>
              <a:t>- Nội quy trường, lớp qui định học sinh cần thực hiện những gì?</a:t>
            </a:r>
          </a:p>
        </p:txBody>
      </p:sp>
      <p:sp>
        <p:nvSpPr>
          <p:cNvPr id="6" name="Rectangle 5"/>
          <p:cNvSpPr/>
          <p:nvPr/>
        </p:nvSpPr>
        <p:spPr>
          <a:xfrm>
            <a:off x="602342" y="1666970"/>
            <a:ext cx="7859485" cy="892552"/>
          </a:xfrm>
          <a:prstGeom prst="rect">
            <a:avLst/>
          </a:prstGeom>
        </p:spPr>
        <p:txBody>
          <a:bodyPr wrap="square">
            <a:spAutoFit/>
          </a:bodyPr>
          <a:lstStyle/>
          <a:p>
            <a:pPr algn="just"/>
            <a:r>
              <a:rPr lang="vi-VN" sz="2600" dirty="0">
                <a:latin typeface="+mj-lt"/>
              </a:rPr>
              <a:t>- Thực hiện nội quy giúp ích gì cho học sinh trong học tập và các hoạt động khác </a:t>
            </a:r>
            <a:r>
              <a:rPr lang="vi-VN" sz="2600">
                <a:latin typeface="+mj-lt"/>
              </a:rPr>
              <a:t>ở </a:t>
            </a:r>
            <a:r>
              <a:rPr lang="en-US" sz="2600" smtClean="0">
                <a:latin typeface="+mj-lt"/>
              </a:rPr>
              <a:t>nhà </a:t>
            </a:r>
            <a:r>
              <a:rPr lang="vi-VN" sz="2600" smtClean="0">
                <a:latin typeface="+mj-lt"/>
              </a:rPr>
              <a:t>trường?</a:t>
            </a:r>
            <a:endParaRPr lang="vi-VN" sz="2600" dirty="0">
              <a:latin typeface="+mj-lt"/>
            </a:endParaRPr>
          </a:p>
        </p:txBody>
      </p:sp>
      <p:sp>
        <p:nvSpPr>
          <p:cNvPr id="7" name="Rectangle 6"/>
          <p:cNvSpPr/>
          <p:nvPr/>
        </p:nvSpPr>
        <p:spPr>
          <a:xfrm>
            <a:off x="689426" y="2693784"/>
            <a:ext cx="7772401" cy="1292662"/>
          </a:xfrm>
          <a:prstGeom prst="rect">
            <a:avLst/>
          </a:prstGeom>
          <a:ln w="38100">
            <a:solidFill>
              <a:srgbClr val="FF0000"/>
            </a:solidFill>
            <a:prstDash val="sysDash"/>
          </a:ln>
        </p:spPr>
        <p:txBody>
          <a:bodyPr wrap="square">
            <a:spAutoFit/>
          </a:bodyPr>
          <a:lstStyle/>
          <a:p>
            <a:pPr algn="just">
              <a:lnSpc>
                <a:spcPct val="150000"/>
              </a:lnSpc>
            </a:pPr>
            <a:r>
              <a:rPr lang="en-US" sz="2600" smtClean="0">
                <a:solidFill>
                  <a:srgbClr val="0000CC"/>
                </a:solidFill>
                <a:latin typeface="+mj-lt"/>
              </a:rPr>
              <a:t>=&gt; </a:t>
            </a:r>
            <a:r>
              <a:rPr lang="vi-VN" sz="2600" smtClean="0">
                <a:solidFill>
                  <a:srgbClr val="0000CC"/>
                </a:solidFill>
                <a:latin typeface="+mj-lt"/>
              </a:rPr>
              <a:t>Việc </a:t>
            </a:r>
            <a:r>
              <a:rPr lang="vi-VN" sz="2600" dirty="0">
                <a:solidFill>
                  <a:srgbClr val="0000CC"/>
                </a:solidFill>
                <a:latin typeface="+mj-lt"/>
              </a:rPr>
              <a:t>thực hiện nội qui giúp cho HS học tập, sinh hoạt được thuận lợi, giúp các em mau </a:t>
            </a:r>
            <a:r>
              <a:rPr lang="vi-VN" sz="2600">
                <a:solidFill>
                  <a:srgbClr val="0000CC"/>
                </a:solidFill>
                <a:latin typeface="+mj-lt"/>
              </a:rPr>
              <a:t>tiến </a:t>
            </a:r>
            <a:r>
              <a:rPr lang="vi-VN" sz="2600" smtClean="0">
                <a:solidFill>
                  <a:srgbClr val="0000CC"/>
                </a:solidFill>
                <a:latin typeface="+mj-lt"/>
              </a:rPr>
              <a:t>bộ</a:t>
            </a:r>
            <a:r>
              <a:rPr lang="en-US" sz="2600" smtClean="0">
                <a:solidFill>
                  <a:srgbClr val="0000CC"/>
                </a:solidFill>
                <a:latin typeface="+mj-lt"/>
              </a:rPr>
              <a:t>.</a:t>
            </a:r>
            <a:endParaRPr lang="en-US" sz="2600" dirty="0">
              <a:solidFill>
                <a:srgbClr val="0000CC"/>
              </a:solidFill>
              <a:latin typeface="+mj-lt"/>
            </a:endParaRPr>
          </a:p>
        </p:txBody>
      </p:sp>
    </p:spTree>
    <p:extLst>
      <p:ext uri="{BB962C8B-B14F-4D97-AF65-F5344CB8AC3E}">
        <p14:creationId xmlns:p14="http://schemas.microsoft.com/office/powerpoint/2010/main" val="17577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1366970"/>
            <a:ext cx="9144000" cy="434803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9943" y="128599"/>
            <a:ext cx="1074057" cy="5612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856" y="864062"/>
            <a:ext cx="5082827" cy="502908"/>
          </a:xfrm>
          <a:prstGeom prst="rect">
            <a:avLst/>
          </a:prstGeom>
        </p:spPr>
        <p:txBody>
          <a:bodyPr wrap="none" lIns="71323" tIns="35662" rIns="71323" bIns="35662">
            <a:spAutoFit/>
          </a:bodyPr>
          <a:lstStyle/>
          <a:p>
            <a:pPr algn="ctr"/>
            <a:r>
              <a:rPr lang="en-US" sz="2800" b="1" dirty="0" smtClean="0">
                <a:solidFill>
                  <a:srgbClr val="C00000"/>
                </a:solidFill>
                <a:latin typeface="Times New Roman" panose="02020603050405020304" pitchFamily="18" charset="0"/>
                <a:cs typeface="Times New Roman" panose="02020603050405020304" pitchFamily="18" charset="0"/>
              </a:rPr>
              <a:t>a. </a:t>
            </a:r>
            <a:r>
              <a:rPr lang="en-US" sz="2800" b="1" dirty="0" err="1" smtClean="0">
                <a:solidFill>
                  <a:srgbClr val="C00000"/>
                </a:solidFill>
                <a:latin typeface="Times New Roman" panose="02020603050405020304" pitchFamily="18" charset="0"/>
                <a:cs typeface="Times New Roman" panose="02020603050405020304" pitchFamily="18" charset="0"/>
              </a:rPr>
              <a:t>Tìm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hiểu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nội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quy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trường</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lớp</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191659" y="1494972"/>
            <a:ext cx="6792684" cy="329474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Nội</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quy</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quy</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định</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học</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sinh</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Chăm</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chỉ</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học</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tập</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tham</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gia</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vệ</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sinh</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đi</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học</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đều</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và</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đúng</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giờ</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lễ</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phép</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với</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thầy</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cô</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giáo</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và</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người</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lớn</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tuổi</a:t>
            </a:r>
            <a:r>
              <a:rPr lang="en-US" sz="2800" dirty="0">
                <a:solidFill>
                  <a:srgbClr val="006600"/>
                </a:solidFill>
                <a:latin typeface="Arial" pitchFamily="34" charset="0"/>
                <a:cs typeface="Arial" pitchFamily="34" charset="0"/>
              </a:rPr>
              <a:t>….</a:t>
            </a:r>
          </a:p>
          <a:p>
            <a:pPr algn="just">
              <a:lnSpc>
                <a:spcPct val="130000"/>
              </a:lnSpc>
            </a:pPr>
            <a:r>
              <a:rPr lang="en-US" sz="2800" dirty="0">
                <a:solidFill>
                  <a:srgbClr val="006600"/>
                </a:solidFill>
                <a:latin typeface="Arial" pitchFamily="34" charset="0"/>
                <a:cs typeface="Arial" pitchFamily="34" charset="0"/>
              </a:rPr>
              <a:t>- </a:t>
            </a:r>
            <a:r>
              <a:rPr lang="en-US" sz="2800" dirty="0" smtClean="0">
                <a:solidFill>
                  <a:srgbClr val="006600"/>
                </a:solidFill>
                <a:latin typeface="Arial" pitchFamily="34" charset="0"/>
                <a:cs typeface="Arial" pitchFamily="34" charset="0"/>
              </a:rPr>
              <a:t>G</a:t>
            </a:r>
            <a:r>
              <a:rPr lang="vi-VN" sz="2800" dirty="0" smtClean="0">
                <a:solidFill>
                  <a:srgbClr val="006600"/>
                </a:solidFill>
                <a:latin typeface="Arial" pitchFamily="34" charset="0"/>
                <a:cs typeface="Arial" pitchFamily="34" charset="0"/>
              </a:rPr>
              <a:t>iúp</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học</a:t>
            </a:r>
            <a:r>
              <a:rPr lang="en-US" sz="2800" dirty="0" smtClean="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sinh</a:t>
            </a:r>
            <a:r>
              <a:rPr lang="vi-VN" sz="2800" dirty="0">
                <a:solidFill>
                  <a:srgbClr val="006600"/>
                </a:solidFill>
                <a:latin typeface="Arial" pitchFamily="34" charset="0"/>
                <a:cs typeface="Arial" pitchFamily="34" charset="0"/>
              </a:rPr>
              <a:t> học tập, sinh hoạt được thuận lợi, giúp các em mau </a:t>
            </a:r>
            <a:r>
              <a:rPr lang="vi-VN" sz="2800">
                <a:solidFill>
                  <a:srgbClr val="006600"/>
                </a:solidFill>
                <a:latin typeface="Arial" pitchFamily="34" charset="0"/>
                <a:cs typeface="Arial" pitchFamily="34" charset="0"/>
              </a:rPr>
              <a:t>tiến </a:t>
            </a:r>
            <a:r>
              <a:rPr lang="vi-VN" sz="2800" smtClean="0">
                <a:solidFill>
                  <a:srgbClr val="006600"/>
                </a:solidFill>
                <a:latin typeface="Arial" pitchFamily="34" charset="0"/>
                <a:cs typeface="Arial" pitchFamily="34" charset="0"/>
              </a:rPr>
              <a:t>bộ</a:t>
            </a:r>
            <a:r>
              <a:rPr lang="en-US" sz="2800" dirty="0">
                <a:solidFill>
                  <a:srgbClr val="006600"/>
                </a:solidFill>
                <a:latin typeface="Arial" pitchFamily="34" charset="0"/>
                <a:cs typeface="Arial" pitchFamily="34" charset="0"/>
              </a:rPr>
              <a:t>.</a:t>
            </a:r>
            <a:endParaRPr lang="en-US" sz="2800"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1414705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1460125" y="250697"/>
            <a:ext cx="4839075"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Xem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nhận</a:t>
            </a:r>
            <a:r>
              <a:rPr lang="en-US" sz="3200" b="1" smtClean="0">
                <a:solidFill>
                  <a:srgbClr val="FF0000"/>
                </a:solidFill>
                <a:latin typeface="Times New Roman" panose="02020603050405020304" pitchFamily="18" charset="0"/>
                <a:cs typeface="Times New Roman" panose="02020603050405020304" pitchFamily="18" charset="0"/>
              </a:rPr>
              <a:t> </a:t>
            </a:r>
            <a:r>
              <a:rPr lang="en-US" sz="3200" b="1" smtClean="0">
                <a:solidFill>
                  <a:srgbClr val="FF0000"/>
                </a:solidFill>
                <a:latin typeface="Times New Roman" panose="02020603050405020304" pitchFamily="18" charset="0"/>
                <a:cs typeface="Times New Roman" panose="02020603050405020304" pitchFamily="18" charset="0"/>
              </a:rPr>
              <a:t>xét </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48226" y="1297574"/>
            <a:ext cx="6944746" cy="584775"/>
          </a:xfrm>
          <a:prstGeom prst="rect">
            <a:avLst/>
          </a:prstGeom>
        </p:spPr>
        <p:txBody>
          <a:bodyPr wrap="square">
            <a:spAutoFit/>
          </a:bodyPr>
          <a:lstStyle/>
          <a:p>
            <a:pPr algn="just"/>
            <a:r>
              <a:rPr lang="vi-VN" sz="3200" dirty="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Bạn</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nào</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thực</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hiện</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đúng</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nội</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quy</a:t>
            </a:r>
            <a:r>
              <a:rPr lang="vi-VN" sz="3200" dirty="0" smtClean="0">
                <a:solidFill>
                  <a:srgbClr val="006600"/>
                </a:solidFill>
                <a:latin typeface="Times New Roman" panose="02020603050405020304" pitchFamily="18" charset="0"/>
                <a:cs typeface="Times New Roman" panose="02020603050405020304" pitchFamily="18" charset="0"/>
              </a:rPr>
              <a:t>?</a:t>
            </a:r>
            <a:endParaRPr lang="vi-VN" sz="3200" dirty="0">
              <a:solidFill>
                <a:srgbClr val="0066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42074" y="2231463"/>
            <a:ext cx="7467600" cy="584775"/>
          </a:xfrm>
          <a:prstGeom prst="rect">
            <a:avLst/>
          </a:prstGeom>
        </p:spPr>
        <p:txBody>
          <a:bodyPr wrap="square">
            <a:spAutoFit/>
          </a:bodyPr>
          <a:lstStyle/>
          <a:p>
            <a:pPr algn="just"/>
            <a:r>
              <a:rPr lang="vi-VN" sz="3200" dirty="0" smtClean="0">
                <a:solidFill>
                  <a:srgbClr val="006600"/>
                </a:solidFill>
                <a:latin typeface="Times New Roman" panose="02020603050405020304" pitchFamily="18" charset="0"/>
                <a:cs typeface="Times New Roman" panose="02020603050405020304" pitchFamily="18" charset="0"/>
              </a:rPr>
              <a:t>-</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Bạn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nào</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chưa</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thực</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hiện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đúng</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nội</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quy</a:t>
            </a:r>
            <a:r>
              <a:rPr lang="en-US" sz="3200" dirty="0" smtClean="0">
                <a:solidFill>
                  <a:srgbClr val="006600"/>
                </a:solidFill>
                <a:latin typeface="Times New Roman" panose="02020603050405020304" pitchFamily="18" charset="0"/>
                <a:cs typeface="Times New Roman" panose="02020603050405020304" pitchFamily="18" charset="0"/>
              </a:rPr>
              <a:t>?</a:t>
            </a:r>
            <a:endParaRPr lang="vi-VN" sz="3200" dirty="0">
              <a:solidFill>
                <a:srgbClr val="0066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242074" y="3240729"/>
            <a:ext cx="7455297" cy="1077218"/>
          </a:xfrm>
          <a:prstGeom prst="rect">
            <a:avLst/>
          </a:prstGeom>
        </p:spPr>
        <p:txBody>
          <a:bodyPr wrap="square">
            <a:spAutoFit/>
          </a:bodyPr>
          <a:lstStyle/>
          <a:p>
            <a:pPr algn="just"/>
            <a:r>
              <a:rPr lang="vi-VN" sz="3200" dirty="0" smtClean="0">
                <a:solidFill>
                  <a:srgbClr val="006600"/>
                </a:solidFill>
                <a:latin typeface="Times New Roman" panose="02020603050405020304" pitchFamily="18" charset="0"/>
                <a:cs typeface="Times New Roman" panose="02020603050405020304" pitchFamily="18" charset="0"/>
              </a:rPr>
              <a:t>-</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Em</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sẽ</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làm</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gì</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khi</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thấy</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bạn</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chưa</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thực</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hiện</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nội</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quy</a:t>
            </a:r>
            <a:r>
              <a:rPr lang="en-US" sz="3200" dirty="0" smtClean="0">
                <a:solidFill>
                  <a:srgbClr val="006600"/>
                </a:solidFill>
                <a:latin typeface="Times New Roman" panose="02020603050405020304" pitchFamily="18" charset="0"/>
                <a:cs typeface="Times New Roman" panose="02020603050405020304" pitchFamily="18" charset="0"/>
              </a:rPr>
              <a:t>?</a:t>
            </a:r>
            <a:endParaRPr lang="vi-VN" sz="32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140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50"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41515"/>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2106" y="733436"/>
            <a:ext cx="4518635" cy="502908"/>
          </a:xfrm>
          <a:prstGeom prst="rect">
            <a:avLst/>
          </a:prstGeom>
        </p:spPr>
        <p:txBody>
          <a:bodyPr wrap="none" lIns="71323" tIns="35662" rIns="71323" bIns="35662">
            <a:spAutoFit/>
          </a:bodyPr>
          <a:lstStyle/>
          <a:p>
            <a:pPr algn="ctr"/>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Xem</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tranh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và</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nhận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xét</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7" name="Line 12"/>
          <p:cNvSpPr>
            <a:spLocks noChangeShapeType="1"/>
          </p:cNvSpPr>
          <p:nvPr/>
        </p:nvSpPr>
        <p:spPr bwMode="auto">
          <a:xfrm>
            <a:off x="0" y="69487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37" y="13620"/>
            <a:ext cx="2331160" cy="5891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ao Duc 1 moi\Package - Lesson\Data\dd1b001tr004h05.jpg"/>
          <p:cNvPicPr>
            <a:picLocks noChangeAspect="1" noChangeArrowheads="1"/>
          </p:cNvPicPr>
          <p:nvPr/>
        </p:nvPicPr>
        <p:blipFill rotWithShape="1">
          <a:blip r:embed="rId4">
            <a:extLst>
              <a:ext uri="{28A0092B-C50C-407E-A947-70E740481C1C}">
                <a14:useLocalDpi xmlns:a14="http://schemas.microsoft.com/office/drawing/2010/main" val="0"/>
              </a:ext>
            </a:extLst>
          </a:blip>
          <a:srcRect l="3560" t="7401" r="4235"/>
          <a:stretch/>
        </p:blipFill>
        <p:spPr bwMode="auto">
          <a:xfrm>
            <a:off x="4943929" y="3628565"/>
            <a:ext cx="3053442" cy="19610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Dao Duc 1 moi\Package - Lesson\Data\dd1b001tr004h02.jpg"/>
          <p:cNvPicPr>
            <a:picLocks noChangeAspect="1" noChangeArrowheads="1"/>
          </p:cNvPicPr>
          <p:nvPr/>
        </p:nvPicPr>
        <p:blipFill rotWithShape="1">
          <a:blip r:embed="rId5">
            <a:extLst>
              <a:ext uri="{28A0092B-C50C-407E-A947-70E740481C1C}">
                <a14:useLocalDpi xmlns:a14="http://schemas.microsoft.com/office/drawing/2010/main" val="0"/>
              </a:ext>
            </a:extLst>
          </a:blip>
          <a:srcRect l="6177" t="7392" b="7392"/>
          <a:stretch/>
        </p:blipFill>
        <p:spPr bwMode="auto">
          <a:xfrm>
            <a:off x="537028" y="1236344"/>
            <a:ext cx="3565781" cy="2216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Dao Duc 1 moi\Package - Lesson\Data\dd1b001tr004h03.jpg"/>
          <p:cNvPicPr>
            <a:picLocks noChangeAspect="1" noChangeArrowheads="1"/>
          </p:cNvPicPr>
          <p:nvPr/>
        </p:nvPicPr>
        <p:blipFill rotWithShape="1">
          <a:blip r:embed="rId6">
            <a:extLst>
              <a:ext uri="{28A0092B-C50C-407E-A947-70E740481C1C}">
                <a14:useLocalDpi xmlns:a14="http://schemas.microsoft.com/office/drawing/2010/main" val="0"/>
              </a:ext>
            </a:extLst>
          </a:blip>
          <a:srcRect l="4729" t="6642" r="4102"/>
          <a:stretch/>
        </p:blipFill>
        <p:spPr bwMode="auto">
          <a:xfrm>
            <a:off x="4943929" y="1378857"/>
            <a:ext cx="3053441" cy="22497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Dao Duc 1 moi\Package - Lesson\Data\dd1b001tr004h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014" y="3643442"/>
            <a:ext cx="3269796" cy="194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9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1017</TotalTime>
  <Words>904</Words>
  <Application>Microsoft Office PowerPoint</Application>
  <PresentationFormat>On-screen Show (16:10)</PresentationFormat>
  <Paragraphs>93</Paragraphs>
  <Slides>39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Tahoma</vt:lpstr>
      <vt:lpstr>VNI-Thufap2</vt:lpstr>
      <vt:lpstr>Calibri</vt:lpstr>
      <vt:lpstr>Arial</vt:lpstr>
      <vt:lpstr>.VnTifani HeavyH</vt:lpstr>
      <vt:lpstr>UNI Chu truyen thong</vt:lpstr>
      <vt:lpstr>Times New Roman</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LENOVO</cp:lastModifiedBy>
  <cp:revision>129</cp:revision>
  <dcterms:created xsi:type="dcterms:W3CDTF">2020-02-10T09:35:50Z</dcterms:created>
  <dcterms:modified xsi:type="dcterms:W3CDTF">2022-09-12T02:47:03Z</dcterms:modified>
</cp:coreProperties>
</file>