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1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6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6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4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9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5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0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5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DCCFB-AD0F-461F-9156-AC0289516985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93865-A159-4DE0-9EFD-59AAEDD0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8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665" y="855865"/>
            <a:ext cx="7757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TIẾT 26:             BÀI TẬP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5120" y="2852925"/>
            <a:ext cx="741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80" y="625435"/>
            <a:ext cx="8180265" cy="4816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99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ải bài tập Vật lý lớp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006" y="663840"/>
            <a:ext cx="5799154" cy="257313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24260" y="3296663"/>
            <a:ext cx="84875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a) </a:t>
            </a:r>
            <a:r>
              <a:rPr lang="en-US" sz="2800" dirty="0" err="1"/>
              <a:t>Đầu</a:t>
            </a:r>
            <a:r>
              <a:rPr lang="en-US" sz="2800" dirty="0"/>
              <a:t> B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châm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cực</a:t>
            </a:r>
            <a:r>
              <a:rPr lang="en-US" sz="2800" dirty="0"/>
              <a:t> Nam.</a:t>
            </a:r>
          </a:p>
          <a:p>
            <a:r>
              <a:rPr lang="en-US" sz="2800" dirty="0"/>
              <a:t>Theo </a:t>
            </a:r>
            <a:r>
              <a:rPr lang="en-US" sz="2800" dirty="0" err="1"/>
              <a:t>hình</a:t>
            </a:r>
            <a:r>
              <a:rPr lang="en-US" sz="2800" dirty="0"/>
              <a:t> </a:t>
            </a:r>
            <a:r>
              <a:rPr lang="en-US" sz="2800" dirty="0" err="1"/>
              <a:t>vẽ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dòng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dương</a:t>
            </a:r>
            <a:r>
              <a:rPr lang="en-US" sz="2800" dirty="0"/>
              <a:t> sang 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âm</a:t>
            </a:r>
            <a:r>
              <a:rPr lang="en-US" sz="2800" dirty="0"/>
              <a:t> </a:t>
            </a:r>
            <a:r>
              <a:rPr lang="en-US" sz="2800" dirty="0" err="1"/>
              <a:t>tức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P sang Q,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quy</a:t>
            </a:r>
            <a:r>
              <a:rPr lang="en-US" sz="2800" dirty="0"/>
              <a:t> </a:t>
            </a:r>
            <a:r>
              <a:rPr lang="en-US" sz="2800" dirty="0" err="1"/>
              <a:t>tắc</a:t>
            </a:r>
            <a:r>
              <a:rPr lang="en-US" sz="2800" dirty="0"/>
              <a:t> </a:t>
            </a:r>
            <a:r>
              <a:rPr lang="en-US" sz="2800" dirty="0" err="1"/>
              <a:t>nắm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phải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ta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Q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châm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Bắc</a:t>
            </a:r>
            <a:r>
              <a:rPr lang="en-US" sz="2800" dirty="0"/>
              <a:t> (N), </a:t>
            </a:r>
            <a:r>
              <a:rPr lang="en-US" sz="2800" dirty="0" err="1"/>
              <a:t>nên</a:t>
            </a:r>
            <a:r>
              <a:rPr lang="en-US" sz="2800" dirty="0"/>
              <a:t> ban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đóng</a:t>
            </a:r>
            <a:r>
              <a:rPr lang="en-US" sz="2800" dirty="0"/>
              <a:t> </a:t>
            </a:r>
            <a:r>
              <a:rPr lang="en-US" sz="2800" dirty="0" err="1"/>
              <a:t>khóa</a:t>
            </a:r>
            <a:r>
              <a:rPr lang="en-US" sz="2800" dirty="0"/>
              <a:t> K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châm</a:t>
            </a:r>
            <a:r>
              <a:rPr lang="en-US" sz="2800" dirty="0"/>
              <a:t> </a:t>
            </a:r>
            <a:r>
              <a:rPr lang="en-US" sz="2800" dirty="0" err="1"/>
              <a:t>bị</a:t>
            </a:r>
            <a:r>
              <a:rPr lang="en-US" sz="2800" dirty="0"/>
              <a:t> </a:t>
            </a:r>
            <a:r>
              <a:rPr lang="en-US" sz="2800" dirty="0" err="1"/>
              <a:t>đẩy</a:t>
            </a:r>
            <a:r>
              <a:rPr lang="en-US" sz="2800" dirty="0"/>
              <a:t> </a:t>
            </a:r>
            <a:r>
              <a:rPr lang="en-US" sz="2800" dirty="0" err="1"/>
              <a:t>chứng</a:t>
            </a:r>
            <a:r>
              <a:rPr lang="en-US" sz="2800" dirty="0"/>
              <a:t> </a:t>
            </a:r>
            <a:r>
              <a:rPr lang="en-US" sz="2800" dirty="0" err="1"/>
              <a:t>tỏ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A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châm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Bắc</a:t>
            </a:r>
            <a:r>
              <a:rPr lang="en-US" sz="2800" dirty="0"/>
              <a:t> (N) </a:t>
            </a:r>
            <a:r>
              <a:rPr lang="en-US" sz="2800" dirty="0" err="1"/>
              <a:t>còn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B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châm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(S).</a:t>
            </a:r>
          </a:p>
          <a:p>
            <a:r>
              <a:rPr lang="en-US" sz="2800" dirty="0"/>
              <a:t>b) </a:t>
            </a:r>
            <a:r>
              <a:rPr lang="en-US" sz="2800" dirty="0" err="1"/>
              <a:t>Thanh</a:t>
            </a:r>
            <a:r>
              <a:rPr lang="en-US" sz="2800" dirty="0"/>
              <a:t> </a:t>
            </a:r>
            <a:r>
              <a:rPr lang="en-US" sz="2800" dirty="0" err="1"/>
              <a:t>nam</a:t>
            </a:r>
            <a:r>
              <a:rPr lang="en-US" sz="2800" dirty="0"/>
              <a:t> </a:t>
            </a:r>
            <a:r>
              <a:rPr lang="en-US" sz="2800" dirty="0" err="1"/>
              <a:t>châm</a:t>
            </a:r>
            <a:r>
              <a:rPr lang="en-US" sz="2800" dirty="0"/>
              <a:t> </a:t>
            </a:r>
            <a:r>
              <a:rPr lang="en-US" sz="2800" dirty="0" err="1"/>
              <a:t>xoay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B (</a:t>
            </a:r>
            <a:r>
              <a:rPr lang="en-US" sz="2800" dirty="0" err="1"/>
              <a:t>cực</a:t>
            </a:r>
            <a:r>
              <a:rPr lang="en-US" sz="2800" dirty="0"/>
              <a:t> Nam)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nó</a:t>
            </a:r>
            <a:r>
              <a:rPr lang="en-US" sz="2800" dirty="0"/>
              <a:t> </a:t>
            </a:r>
            <a:r>
              <a:rPr lang="en-US" sz="2800" dirty="0" err="1"/>
              <a:t>bị</a:t>
            </a:r>
            <a:r>
              <a:rPr lang="en-US" sz="2800" dirty="0"/>
              <a:t> </a:t>
            </a:r>
            <a:r>
              <a:rPr lang="en-US" sz="2800" dirty="0" err="1"/>
              <a:t>hút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Q (</a:t>
            </a:r>
            <a:r>
              <a:rPr lang="en-US" sz="2800" dirty="0" err="1"/>
              <a:t>cực</a:t>
            </a:r>
            <a:r>
              <a:rPr lang="en-US" sz="2800" dirty="0"/>
              <a:t> </a:t>
            </a:r>
            <a:r>
              <a:rPr lang="en-US" sz="2800" dirty="0" err="1"/>
              <a:t>Bắc</a:t>
            </a:r>
            <a:r>
              <a:rPr lang="en-US" sz="2800" dirty="0"/>
              <a:t>)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cuộn</a:t>
            </a:r>
            <a:r>
              <a:rPr lang="en-US" sz="2800" dirty="0"/>
              <a:t> </a:t>
            </a:r>
            <a:r>
              <a:rPr lang="en-US" sz="2800" dirty="0" err="1"/>
              <a:t>dây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20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260" y="395005"/>
            <a:ext cx="8295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Bài 4 trang 55 sách bài tập Vật Lí 9: a) Cực nào của kim nam châm trong hình 24.4a SBT hướng vào đầu B của cuộn dây điện?</a:t>
            </a:r>
          </a:p>
          <a:p>
            <a:endParaRPr lang="vi-VN" dirty="0" smtClean="0"/>
          </a:p>
          <a:p>
            <a:r>
              <a:rPr lang="vi-VN" dirty="0" smtClean="0"/>
              <a:t>b) Xác định chiều của dòng điện chạy trong cuộn dây ở hình 24.4 SBT.</a:t>
            </a:r>
          </a:p>
          <a:p>
            <a:endParaRPr lang="vi-VN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95" y="1700776"/>
            <a:ext cx="5107865" cy="302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8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2665" y="740650"/>
            <a:ext cx="868133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a) Cực Bắc của kim nam châm.</a:t>
            </a:r>
          </a:p>
          <a:p>
            <a:endParaRPr lang="vi-VN" sz="2800" dirty="0" smtClean="0"/>
          </a:p>
          <a:p>
            <a:r>
              <a:rPr lang="vi-VN" sz="2800" dirty="0" smtClean="0"/>
              <a:t>Vì trong trường hợp a thì ta thấy dòng điện có chiều từ A sang B. Theo quy tắc nắm bàn tay phải thì xác định được chiều đường sức từ có hướng từ B sang A nên kim nam châm có hướng bắc (N) chỉ về phía đầu B</a:t>
            </a:r>
          </a:p>
          <a:p>
            <a:endParaRPr lang="vi-VN" sz="2800" dirty="0" smtClean="0"/>
          </a:p>
          <a:p>
            <a:r>
              <a:rPr lang="vi-VN" sz="2800" dirty="0" smtClean="0"/>
              <a:t>b) Dòng điện có chiều đi vào ở đầu dây C.</a:t>
            </a:r>
          </a:p>
          <a:p>
            <a:endParaRPr lang="vi-VN" sz="2800" dirty="0" smtClean="0"/>
          </a:p>
          <a:p>
            <a:r>
              <a:rPr lang="vi-VN" sz="2800" dirty="0" smtClean="0"/>
              <a:t>Vì trong trường hợp b thì qua hình vẽ ta xác định được hướng của đường sức từ là từ C sang D nên theo quy tắc bàn tay phải ta xác định được chiều dòng điện đi vào từ C và đi ra ở 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75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064000" y="8137525"/>
            <a:ext cx="1600200" cy="1390650"/>
            <a:chOff x="7380" y="8640"/>
            <a:chExt cx="2520" cy="219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7740" y="9330"/>
              <a:ext cx="360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8820" y="9615"/>
              <a:ext cx="360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8820" y="9045"/>
              <a:ext cx="360" cy="1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0" name="Line 7"/>
            <p:cNvCxnSpPr/>
            <p:nvPr/>
          </p:nvCxnSpPr>
          <p:spPr bwMode="auto">
            <a:xfrm>
              <a:off x="8460" y="9150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8"/>
            <p:cNvCxnSpPr/>
            <p:nvPr/>
          </p:nvCxnSpPr>
          <p:spPr bwMode="auto">
            <a:xfrm>
              <a:off x="9540" y="9150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9"/>
            <p:cNvCxnSpPr/>
            <p:nvPr/>
          </p:nvCxnSpPr>
          <p:spPr bwMode="auto">
            <a:xfrm>
              <a:off x="8460" y="9150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0"/>
            <p:cNvCxnSpPr/>
            <p:nvPr/>
          </p:nvCxnSpPr>
          <p:spPr bwMode="auto">
            <a:xfrm>
              <a:off x="8460" y="970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1"/>
            <p:cNvCxnSpPr/>
            <p:nvPr/>
          </p:nvCxnSpPr>
          <p:spPr bwMode="auto">
            <a:xfrm>
              <a:off x="9180" y="913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Line 12"/>
            <p:cNvCxnSpPr/>
            <p:nvPr/>
          </p:nvCxnSpPr>
          <p:spPr bwMode="auto">
            <a:xfrm>
              <a:off x="9180" y="970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13"/>
            <p:cNvCxnSpPr/>
            <p:nvPr/>
          </p:nvCxnSpPr>
          <p:spPr bwMode="auto">
            <a:xfrm>
              <a:off x="8100" y="9420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4"/>
            <p:cNvCxnSpPr/>
            <p:nvPr/>
          </p:nvCxnSpPr>
          <p:spPr bwMode="auto">
            <a:xfrm>
              <a:off x="9540" y="9405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5"/>
            <p:cNvCxnSpPr/>
            <p:nvPr/>
          </p:nvCxnSpPr>
          <p:spPr bwMode="auto">
            <a:xfrm>
              <a:off x="7380" y="9420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16"/>
            <p:cNvCxnSpPr/>
            <p:nvPr/>
          </p:nvCxnSpPr>
          <p:spPr bwMode="auto">
            <a:xfrm>
              <a:off x="7380" y="942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17"/>
            <p:cNvCxnSpPr/>
            <p:nvPr/>
          </p:nvCxnSpPr>
          <p:spPr bwMode="auto">
            <a:xfrm>
              <a:off x="9900" y="942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18"/>
            <p:cNvCxnSpPr/>
            <p:nvPr/>
          </p:nvCxnSpPr>
          <p:spPr bwMode="auto">
            <a:xfrm>
              <a:off x="7380" y="10140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19"/>
            <p:cNvCxnSpPr/>
            <p:nvPr/>
          </p:nvCxnSpPr>
          <p:spPr bwMode="auto">
            <a:xfrm flipV="1">
              <a:off x="7920" y="996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20"/>
            <p:cNvCxnSpPr/>
            <p:nvPr/>
          </p:nvCxnSpPr>
          <p:spPr bwMode="auto">
            <a:xfrm>
              <a:off x="8130" y="10035"/>
              <a:ext cx="135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21"/>
            <p:cNvCxnSpPr/>
            <p:nvPr/>
          </p:nvCxnSpPr>
          <p:spPr bwMode="auto">
            <a:xfrm>
              <a:off x="8265" y="10155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22"/>
            <p:cNvCxnSpPr/>
            <p:nvPr/>
          </p:nvCxnSpPr>
          <p:spPr bwMode="auto">
            <a:xfrm>
              <a:off x="8985" y="10065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Line 23"/>
            <p:cNvCxnSpPr/>
            <p:nvPr/>
          </p:nvCxnSpPr>
          <p:spPr bwMode="auto">
            <a:xfrm>
              <a:off x="8820" y="996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24"/>
            <p:cNvCxnSpPr/>
            <p:nvPr/>
          </p:nvCxnSpPr>
          <p:spPr bwMode="auto">
            <a:xfrm>
              <a:off x="9000" y="10155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25"/>
            <p:cNvCxnSpPr/>
            <p:nvPr/>
          </p:nvCxnSpPr>
          <p:spPr bwMode="auto">
            <a:xfrm>
              <a:off x="9045" y="10275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26"/>
            <p:cNvCxnSpPr/>
            <p:nvPr/>
          </p:nvCxnSpPr>
          <p:spPr bwMode="auto">
            <a:xfrm flipV="1">
              <a:off x="8640" y="10185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27"/>
            <p:cNvCxnSpPr/>
            <p:nvPr/>
          </p:nvCxnSpPr>
          <p:spPr bwMode="auto">
            <a:xfrm>
              <a:off x="8550" y="10275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8340" y="1029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1100">
                  <a:effectLst/>
                  <a:latin typeface="Times New Roman"/>
                  <a:ea typeface="Times New Roman"/>
                </a:rPr>
                <a:t>A</a:t>
              </a:r>
              <a:endParaRPr lang="en-US" sz="11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8910" y="1029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1100">
                  <a:effectLst/>
                  <a:latin typeface="Times New Roman"/>
                  <a:ea typeface="Times New Roman"/>
                </a:rPr>
                <a:t>B</a:t>
              </a:r>
              <a:endParaRPr lang="en-US" sz="11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7785" y="10125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1100">
                  <a:effectLst/>
                  <a:latin typeface="Times New Roman"/>
                  <a:ea typeface="Times New Roman"/>
                </a:rPr>
                <a:t>K</a:t>
              </a:r>
              <a:endParaRPr lang="en-US" sz="11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7635" y="889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1100">
                  <a:effectLst/>
                  <a:latin typeface="Times New Roman"/>
                  <a:ea typeface="Times New Roman"/>
                </a:rPr>
                <a:t>R</a:t>
              </a:r>
              <a:r>
                <a:rPr lang="vi-VN" sz="1100" baseline="-25000">
                  <a:effectLst/>
                  <a:latin typeface="Times New Roman"/>
                  <a:ea typeface="Times New Roman"/>
                </a:rPr>
                <a:t>1</a:t>
              </a:r>
              <a:endParaRPr lang="en-US" sz="11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8640" y="8640"/>
              <a:ext cx="72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1100">
                  <a:effectLst/>
                  <a:latin typeface="Times New Roman"/>
                  <a:ea typeface="Times New Roman"/>
                </a:rPr>
                <a:t>R</a:t>
              </a:r>
              <a:r>
                <a:rPr lang="vi-VN" sz="1100" baseline="-25000">
                  <a:effectLst/>
                  <a:latin typeface="Times New Roman"/>
                  <a:ea typeface="Times New Roman"/>
                </a:rPr>
                <a:t>2</a:t>
              </a:r>
              <a:endParaRPr lang="en-US" sz="11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8640" y="922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1100">
                  <a:effectLst/>
                  <a:latin typeface="Times New Roman"/>
                  <a:ea typeface="Times New Roman"/>
                </a:rPr>
                <a:t>R</a:t>
              </a:r>
              <a:r>
                <a:rPr lang="vi-VN" sz="1100" baseline="-25000">
                  <a:effectLst/>
                  <a:latin typeface="Times New Roman"/>
                  <a:ea typeface="Times New Roman"/>
                </a:rPr>
                <a:t>3</a:t>
              </a:r>
              <a:endParaRPr lang="en-US" sz="11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254160" y="1163105"/>
            <a:ext cx="8305479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vi-VN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vi-VN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Bài </a:t>
            </a:r>
            <a:r>
              <a:rPr lang="en-US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Cho mạch điện như hình vẽ, biết R</a:t>
            </a:r>
            <a:r>
              <a:rPr kumimoji="0" lang="vi-V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16Ω,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</a:t>
            </a:r>
            <a:r>
              <a:rPr kumimoji="0" lang="vi-V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12Ω và R</a:t>
            </a:r>
            <a:r>
              <a:rPr kumimoji="0" lang="vi-V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6Ω. Dòng điện qua R</a:t>
            </a:r>
            <a:r>
              <a:rPr kumimoji="0" lang="vi-V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en-US" sz="2800" b="0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có cường độ là I</a:t>
            </a:r>
            <a:r>
              <a:rPr kumimoji="0" lang="vi-VN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0,2A.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trở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tương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đương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AB.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dòng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qua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trở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Hiệu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thế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giữa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đầu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AB.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suất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thụ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AB.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72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070" y="740650"/>
            <a:ext cx="821867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Đoạn</a:t>
            </a:r>
            <a:r>
              <a:rPr lang="en-US" sz="2800" b="1" dirty="0"/>
              <a:t> </a:t>
            </a:r>
            <a:r>
              <a:rPr lang="en-US" sz="2800" b="1" dirty="0" err="1"/>
              <a:t>mạch</a:t>
            </a:r>
            <a:r>
              <a:rPr lang="en-US" sz="2800" b="1" dirty="0"/>
              <a:t> </a:t>
            </a:r>
            <a:r>
              <a:rPr lang="en-US" sz="2800" b="1" dirty="0" err="1"/>
              <a:t>gồm</a:t>
            </a:r>
            <a:r>
              <a:rPr lang="en-US" sz="2800" b="1" dirty="0"/>
              <a:t>: R</a:t>
            </a:r>
            <a:r>
              <a:rPr lang="en-US" sz="2800" b="1" baseline="-25000" dirty="0"/>
              <a:t>1 </a:t>
            </a:r>
            <a:r>
              <a:rPr lang="en-US" sz="2800" b="1" dirty="0"/>
              <a:t> </a:t>
            </a:r>
            <a:r>
              <a:rPr lang="en-US" sz="2800" b="1" dirty="0" err="1"/>
              <a:t>nt</a:t>
            </a:r>
            <a:r>
              <a:rPr lang="en-US" sz="2800" b="1" dirty="0"/>
              <a:t> (R</a:t>
            </a:r>
            <a:r>
              <a:rPr lang="en-US" sz="2800" b="1" baseline="-25000" dirty="0"/>
              <a:t>2</a:t>
            </a:r>
            <a:r>
              <a:rPr lang="en-US" sz="2800" b="1" dirty="0"/>
              <a:t> // R </a:t>
            </a:r>
            <a:r>
              <a:rPr lang="en-US" sz="2800" b="1" baseline="-25000" dirty="0"/>
              <a:t>3</a:t>
            </a:r>
            <a:r>
              <a:rPr lang="en-US" sz="2800" b="1" dirty="0"/>
              <a:t>)</a:t>
            </a:r>
            <a:endParaRPr lang="en-US" sz="2800" dirty="0"/>
          </a:p>
          <a:p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trở</a:t>
            </a:r>
            <a:r>
              <a:rPr lang="en-US" sz="2800" dirty="0"/>
              <a:t> </a:t>
            </a:r>
            <a:r>
              <a:rPr lang="en-US" sz="2800" dirty="0" err="1"/>
              <a:t>tương</a:t>
            </a:r>
            <a:r>
              <a:rPr lang="en-US" sz="2800" dirty="0"/>
              <a:t> </a:t>
            </a:r>
            <a:r>
              <a:rPr lang="en-US" sz="2800" dirty="0" err="1"/>
              <a:t>đương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mạch</a:t>
            </a:r>
            <a:r>
              <a:rPr lang="en-US" sz="2800" dirty="0"/>
              <a:t> AB</a:t>
            </a:r>
          </a:p>
          <a:p>
            <a:r>
              <a:rPr lang="en-US" sz="2800" b="1" dirty="0"/>
              <a:t>R</a:t>
            </a:r>
            <a:r>
              <a:rPr lang="en-US" sz="2800" b="1" baseline="-25000" dirty="0"/>
              <a:t>23 </a:t>
            </a:r>
            <a:r>
              <a:rPr lang="en-US" sz="2800" b="1" dirty="0"/>
              <a:t> = R</a:t>
            </a:r>
            <a:r>
              <a:rPr lang="en-US" sz="2800" b="1" baseline="-25000" dirty="0"/>
              <a:t>2</a:t>
            </a:r>
            <a:r>
              <a:rPr lang="en-US" sz="2800" b="1" dirty="0"/>
              <a:t> . R</a:t>
            </a:r>
            <a:r>
              <a:rPr lang="en-US" sz="2800" b="1" baseline="-25000" dirty="0"/>
              <a:t>3</a:t>
            </a:r>
            <a:r>
              <a:rPr lang="en-US" sz="2800" b="1" dirty="0"/>
              <a:t> / R</a:t>
            </a:r>
            <a:r>
              <a:rPr lang="en-US" sz="2800" b="1" baseline="-25000" dirty="0"/>
              <a:t>2 </a:t>
            </a:r>
            <a:r>
              <a:rPr lang="en-US" sz="2800" b="1" dirty="0"/>
              <a:t>+ R</a:t>
            </a:r>
            <a:r>
              <a:rPr lang="en-US" sz="2800" b="1" baseline="-25000" dirty="0"/>
              <a:t>3</a:t>
            </a:r>
            <a:r>
              <a:rPr lang="en-US" sz="2800" b="1" dirty="0"/>
              <a:t> = 12 . 6 / 12 + 6 = 4 (</a:t>
            </a:r>
            <a:r>
              <a:rPr lang="vi-VN" sz="2800" dirty="0"/>
              <a:t>Ω</a:t>
            </a:r>
            <a:r>
              <a:rPr lang="en-US" sz="2800" dirty="0"/>
              <a:t>)</a:t>
            </a:r>
          </a:p>
          <a:p>
            <a:r>
              <a:rPr lang="en-US" sz="2800" b="1" dirty="0"/>
              <a:t>R </a:t>
            </a:r>
            <a:r>
              <a:rPr lang="en-US" sz="2800" b="1" dirty="0" err="1"/>
              <a:t>tđ</a:t>
            </a:r>
            <a:r>
              <a:rPr lang="en-US" sz="2800" b="1" dirty="0"/>
              <a:t> = R</a:t>
            </a:r>
            <a:r>
              <a:rPr lang="en-US" sz="2800" b="1" baseline="-25000" dirty="0"/>
              <a:t>1 </a:t>
            </a:r>
            <a:r>
              <a:rPr lang="en-US" sz="2800" b="1" dirty="0"/>
              <a:t>+ R</a:t>
            </a:r>
            <a:r>
              <a:rPr lang="en-US" sz="2800" b="1" baseline="-25000" dirty="0"/>
              <a:t>23 </a:t>
            </a:r>
            <a:r>
              <a:rPr lang="en-US" sz="2800" b="1" dirty="0"/>
              <a:t> = 16 + 4 = 20 (</a:t>
            </a:r>
            <a:r>
              <a:rPr lang="vi-VN" sz="2800" dirty="0"/>
              <a:t>Ω</a:t>
            </a:r>
            <a:r>
              <a:rPr lang="en-US" sz="2800" dirty="0"/>
              <a:t>)</a:t>
            </a:r>
          </a:p>
          <a:p>
            <a:r>
              <a:rPr lang="en-US" sz="2800" dirty="0" err="1"/>
              <a:t>Cường</a:t>
            </a:r>
            <a:r>
              <a:rPr lang="en-US" sz="2800" dirty="0"/>
              <a:t>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dòng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qua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trở</a:t>
            </a:r>
            <a:r>
              <a:rPr lang="en-US" sz="2800" dirty="0"/>
              <a:t> R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R</a:t>
            </a:r>
            <a:r>
              <a:rPr lang="en-US" sz="2800" baseline="-25000" dirty="0"/>
              <a:t>3</a:t>
            </a:r>
            <a:endParaRPr lang="en-US" sz="2800" dirty="0"/>
          </a:p>
          <a:p>
            <a:r>
              <a:rPr lang="en-US" sz="2800" dirty="0"/>
              <a:t>U</a:t>
            </a:r>
            <a:r>
              <a:rPr lang="en-US" sz="2800" baseline="-25000" dirty="0"/>
              <a:t>3</a:t>
            </a:r>
            <a:r>
              <a:rPr lang="en-US" sz="2800" dirty="0"/>
              <a:t> =  U</a:t>
            </a:r>
            <a:r>
              <a:rPr lang="en-US" sz="2800" baseline="-25000" dirty="0"/>
              <a:t>2</a:t>
            </a:r>
            <a:r>
              <a:rPr lang="en-US" sz="2800" dirty="0"/>
              <a:t> = I</a:t>
            </a:r>
            <a:r>
              <a:rPr lang="en-US" sz="2800" baseline="-25000" dirty="0"/>
              <a:t>2</a:t>
            </a:r>
            <a:r>
              <a:rPr lang="en-US" sz="2800" dirty="0"/>
              <a:t> . R</a:t>
            </a:r>
            <a:r>
              <a:rPr lang="en-US" sz="2800" baseline="-25000" dirty="0"/>
              <a:t>2</a:t>
            </a:r>
            <a:r>
              <a:rPr lang="en-US" sz="2800" dirty="0"/>
              <a:t> = 0,2 . 12 = 2,4 (V)</a:t>
            </a:r>
          </a:p>
          <a:p>
            <a:r>
              <a:rPr lang="en-US" sz="2800" dirty="0"/>
              <a:t>I </a:t>
            </a:r>
            <a:r>
              <a:rPr lang="en-US" sz="2800" baseline="-25000" dirty="0"/>
              <a:t>3 </a:t>
            </a:r>
            <a:r>
              <a:rPr lang="en-US" sz="2800" dirty="0"/>
              <a:t>= U</a:t>
            </a:r>
            <a:r>
              <a:rPr lang="en-US" sz="2800" baseline="-25000" dirty="0"/>
              <a:t>3</a:t>
            </a:r>
            <a:r>
              <a:rPr lang="en-US" sz="2800" dirty="0"/>
              <a:t> / R</a:t>
            </a:r>
            <a:r>
              <a:rPr lang="en-US" sz="2800" baseline="-25000" dirty="0"/>
              <a:t>3</a:t>
            </a:r>
            <a:r>
              <a:rPr lang="en-US" sz="2800" dirty="0"/>
              <a:t> = 2,4 / 6 = 0,4 (A)</a:t>
            </a:r>
          </a:p>
          <a:p>
            <a:r>
              <a:rPr lang="en-US" sz="2800" dirty="0"/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= I</a:t>
            </a:r>
            <a:r>
              <a:rPr lang="en-US" sz="2800" baseline="-25000" dirty="0"/>
              <a:t>2</a:t>
            </a:r>
            <a:r>
              <a:rPr lang="en-US" sz="2800" dirty="0"/>
              <a:t> + I</a:t>
            </a:r>
            <a:r>
              <a:rPr lang="en-US" sz="2800" baseline="-25000" dirty="0"/>
              <a:t>3</a:t>
            </a:r>
            <a:r>
              <a:rPr lang="en-US" sz="2800" dirty="0"/>
              <a:t> = 0,4 + 0,2  = 0,6 (A)</a:t>
            </a:r>
          </a:p>
          <a:p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giữa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mạch</a:t>
            </a:r>
            <a:r>
              <a:rPr lang="en-US" sz="2800" dirty="0"/>
              <a:t> AB</a:t>
            </a:r>
          </a:p>
          <a:p>
            <a:r>
              <a:rPr lang="en-US" sz="2800" dirty="0"/>
              <a:t>I = I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</a:p>
          <a:p>
            <a:r>
              <a:rPr lang="en-US" sz="2800" dirty="0"/>
              <a:t>U = </a:t>
            </a:r>
            <a:r>
              <a:rPr lang="en-US" sz="2800" dirty="0" err="1"/>
              <a:t>I.Rtđ</a:t>
            </a:r>
            <a:endParaRPr lang="en-US" sz="2800" dirty="0"/>
          </a:p>
          <a:p>
            <a:r>
              <a:rPr lang="en-US" sz="2800" dirty="0"/>
              <a:t>P = U.I = U.I</a:t>
            </a:r>
            <a:r>
              <a:rPr lang="en-US" sz="2800" baseline="-25000" dirty="0"/>
              <a:t>1</a:t>
            </a:r>
            <a:r>
              <a:rPr lang="en-US" sz="2800" dirty="0"/>
              <a:t> =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522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</cp:revision>
  <dcterms:created xsi:type="dcterms:W3CDTF">2022-11-27T21:49:29Z</dcterms:created>
  <dcterms:modified xsi:type="dcterms:W3CDTF">2022-11-27T22:09:51Z</dcterms:modified>
</cp:coreProperties>
</file>